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306" r:id="rId3"/>
    <p:sldId id="311" r:id="rId4"/>
    <p:sldId id="317" r:id="rId5"/>
    <p:sldId id="312" r:id="rId6"/>
    <p:sldId id="318" r:id="rId7"/>
    <p:sldId id="313" r:id="rId8"/>
    <p:sldId id="309" r:id="rId9"/>
    <p:sldId id="319" r:id="rId10"/>
    <p:sldId id="322" r:id="rId11"/>
    <p:sldId id="320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A23FB-85C0-4610-9691-8A17F3562D4D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F78A-3CDB-4599-82BB-A1B62E6F88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51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881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57554-CF04-993E-5D4C-454D9998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4D6F4-C097-55F5-5AA9-074E0DD83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11F64-1F79-1D61-4133-332E67AF2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185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59B0-668B-7FA8-E548-EB41E6F9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3D9E0-BAE9-17A6-80D5-482F21281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D329-2E63-A8AC-7A1D-3D0794A1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060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550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CB50-4055-8F40-1319-0B457EDFF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D3D32-D4E8-8551-F788-4CA86FE64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DA952-08CF-4312-A147-3691F0823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47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7B624-0028-986C-C14E-4638AD29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111D3-1212-5659-9D28-08EB35195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ABD52-F347-B6F6-D9ED-0531B57F8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757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3006-A1DF-442E-DA32-4A962B14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70564-FF8B-4D92-B6C8-1EDF8ACE5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846D1-5786-7755-C759-B7D4C7A37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137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1F5B-FA6E-BD14-F8ED-57127ED0E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1BD0B-E06F-ADE7-39FB-999D38855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F9E26-C2A2-AF81-B42A-1F4E71E6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069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E2EE4-7F1D-B1C5-0975-AE0CB279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A5D7B-FB1D-A313-E7CB-33FB144FA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6D1E9-42E3-6FAE-6913-C3D48EB5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62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0912B-5D86-B6D1-CCE1-DDAD12A0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B58DE-0EA5-3F7D-03FA-FA7554CAF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25BC9-86EA-54A0-E5B4-03239E146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237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04FD-69C0-C4EA-09F2-FD78B8624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44A34-130F-0D45-A56D-D1F226403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22220-F0D1-8FAA-5C6D-68A79E720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329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7810C-56A2-EF82-B35A-91880972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A0B9F-B61C-702A-3D53-E212EE5C3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F4222-8B30-119A-63E3-1EE141D3B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22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3776-06CC-0BA9-D785-8897EE7D6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E33B7-2AD1-4277-6F4E-8B91861FE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E3E49-B265-713A-A69D-0789AB3D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86AA9-B926-4952-3DCC-C73FC3BC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AAF49-DA4F-5994-F8E3-E06097FC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254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BA13-11D3-320C-7529-F6F7E965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C837E-68C8-1F26-23AD-6FB7D442F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FD60-6C4B-A096-C49B-A56F27C2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5E8B5-DA9E-D705-91A2-F01D85FE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9EF5-4F0C-FBED-8445-8A259A82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472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1861C4-A563-5327-117B-AC6159481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0FB37-D57F-4351-7613-48EA01D4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A0AC3-F911-6414-A572-F867D1EA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7A460-67A5-31AE-AAA3-82512D0F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41D27-0A4A-CAC9-B1B3-D21FA58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701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9DD6-5F95-3612-42A7-156F788D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4DC1-9FB1-FE86-E156-A78F2A07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FCF60-F0DB-F8B3-2A40-0827F839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A869-8F2B-C2CF-6C25-797F98CC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84B7-9B62-F0AA-B8DF-094100D4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2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4BC0-5C27-F272-A7E4-9CBB570E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12286-5DC6-DF0E-49B3-1EAD4CF3A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8F567-B669-53C5-8F0F-CF6E79F1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E12D7-D941-B250-57A1-5B07218E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EFE2F-0A4E-F49D-A5C9-7DE76716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9DD9-EBE9-5D74-96EB-866A53E4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9550-316D-7C3B-3062-98092C7C9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1C7FC-E372-46FF-3781-70F8D9DA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6A39F-1E6B-4759-B229-D336D122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DBFD9-B3D2-24F9-D8D9-C6A8969F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92054-FACC-D422-0C14-3DBE167D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00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F063-EF40-1B86-7FB1-0FCD0536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072C-E86D-8F73-CECE-CD0BD75AF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D9DFC-FF39-0967-0164-D371E935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BE382-834B-93ED-7F76-63914B698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E9248-A25A-3F49-7D9D-91521D54B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BE171-1E13-2DA2-AD8A-54A66E90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634FD-4898-2141-2431-B2916A19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CD8FE-9BE4-5A6C-FDBB-15BA31E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74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7EAC-CA92-5948-67AE-913FB4F5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0016-38EF-C852-3458-B2A11BD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ABCE0-53C3-CA6D-29AC-2BE7DD5A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38309-C119-1FB6-44C9-BE016489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907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AFF23-E1F0-68B6-B96D-CCF4C35E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97554-D425-9460-005A-D52A5EDC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0CAB-2F08-D885-D665-969C56CD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77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6712-FE57-D5C7-0BBA-34465E7B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6EFE-0256-90B1-D4E7-9107A840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DD294-2B8D-34AF-3B76-337591E72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2A6A5-4170-EADE-6FF4-7C821C19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2446A-EA3D-6651-4C6E-AEE2F500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EB811-66F7-E052-EDB4-77048D28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3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18C7-F60E-22F7-ED73-E568F29A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A9C7F-E785-EEF3-7B2B-FA83F4C54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11E31-DB4C-03CE-E5C3-4E5E5C81A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B4E27-61E4-A4A3-530B-2F636E51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F5D7-C10A-2985-D2AD-AEE43CD9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B068F-B9C9-B86C-5440-B264D4CB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953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89436-147C-DD1F-69C0-603435A3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80E96-FF2B-F688-E5C7-135642047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46AE7-D93C-659E-0056-945D7D7A6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1BBC2-DFC8-4773-ACE6-B445EBC7E953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F9BEC-E9C0-2256-1E33-B8FC26BAC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D7BB2-995D-DD2A-970D-AF31F4D39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9FC42-3E55-4108-BE0A-EDD32762E2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1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2" y="896875"/>
            <a:ext cx="1828799" cy="855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9538" y="962408"/>
            <a:ext cx="696461" cy="6880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437" y="-2094"/>
            <a:ext cx="9144000" cy="1002982"/>
          </a:xfrm>
          <a:custGeom>
            <a:avLst/>
            <a:gdLst/>
            <a:ahLst/>
            <a:cxnLst/>
            <a:rect l="l" t="t" r="r" b="b"/>
            <a:pathLst>
              <a:path w="18288000" h="2005964">
                <a:moveTo>
                  <a:pt x="0" y="2005583"/>
                </a:moveTo>
                <a:lnTo>
                  <a:pt x="18288000" y="2005583"/>
                </a:lnTo>
                <a:lnTo>
                  <a:pt x="18288000" y="0"/>
                </a:lnTo>
                <a:lnTo>
                  <a:pt x="0" y="0"/>
                </a:lnTo>
                <a:lnTo>
                  <a:pt x="0" y="2005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000889"/>
            <a:ext cx="12192000" cy="5846440"/>
            <a:chOff x="0" y="2005583"/>
            <a:chExt cx="18288000" cy="9683678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1400" y="2185536"/>
              <a:ext cx="7085474" cy="95037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005583"/>
              <a:ext cx="18288000" cy="196850"/>
            </a:xfrm>
            <a:custGeom>
              <a:avLst/>
              <a:gdLst/>
              <a:ahLst/>
              <a:cxnLst/>
              <a:rect l="l" t="t" r="r" b="b"/>
              <a:pathLst>
                <a:path w="18288000" h="196850">
                  <a:moveTo>
                    <a:pt x="18288000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8288000" y="1965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8991B"/>
            </a:solidFill>
          </p:spPr>
          <p:txBody>
            <a:bodyPr wrap="square" lIns="0" tIns="0" rIns="0" bIns="0" rtlCol="0"/>
            <a:lstStyle/>
            <a:p>
              <a:pPr defTabSz="342900"/>
              <a:endParaRPr sz="90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3875" y="5500054"/>
            <a:ext cx="6618727" cy="3141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defTabSz="342900">
              <a:spcBef>
                <a:spcPts val="50"/>
              </a:spcBef>
            </a:pPr>
            <a:r>
              <a:rPr lang="en-GB" sz="2000" b="1" spc="-2" dirty="0">
                <a:solidFill>
                  <a:srgbClr val="FFC000"/>
                </a:solidFill>
                <a:latin typeface="Calibri"/>
                <a:cs typeface="Calibri"/>
              </a:rPr>
              <a:t>PRESENTER: </a:t>
            </a:r>
            <a:r>
              <a:rPr lang="en-GB" sz="2000" b="1" spc="-2" dirty="0" err="1">
                <a:solidFill>
                  <a:srgbClr val="FFC000"/>
                </a:solidFill>
                <a:latin typeface="Calibri"/>
                <a:cs typeface="Calibri"/>
              </a:rPr>
              <a:t>Dr.</a:t>
            </a:r>
            <a:r>
              <a:rPr lang="en-GB" sz="2000" b="1" spc="-2" dirty="0">
                <a:solidFill>
                  <a:srgbClr val="FFC000"/>
                </a:solidFill>
                <a:latin typeface="Calibri"/>
                <a:cs typeface="Calibri"/>
              </a:rPr>
              <a:t> A. Human-Hendricks</a:t>
            </a:r>
            <a:endParaRPr sz="20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9858" y="10670"/>
            <a:ext cx="1904999" cy="8862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1372" y="220601"/>
            <a:ext cx="696461" cy="6880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33900" y="300483"/>
            <a:ext cx="879475" cy="344645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"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876" y="5961125"/>
            <a:ext cx="4691304" cy="252312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</a:pPr>
            <a:r>
              <a:rPr lang="en-ZA" sz="1400" i="1" spc="-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ZA" sz="1600" b="1" spc="-2" dirty="0">
                <a:solidFill>
                  <a:srgbClr val="FFC000"/>
                </a:solidFill>
                <a:latin typeface="Calibri"/>
                <a:cs typeface="Calibri"/>
              </a:rPr>
              <a:t>CONFERENCE DATE: 9-12 September 2025</a:t>
            </a:r>
            <a:endParaRPr sz="16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28238AD-0981-4364-8B27-804D612AA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93" y="148361"/>
            <a:ext cx="1919236" cy="630860"/>
          </a:xfrm>
          <a:prstGeom prst="rect">
            <a:avLst/>
          </a:prstGeom>
        </p:spPr>
      </p:pic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56384C16-B078-0F39-8343-3B765F256F09}"/>
              </a:ext>
            </a:extLst>
          </p:cNvPr>
          <p:cNvSpPr txBox="1">
            <a:spLocks/>
          </p:cNvSpPr>
          <p:nvPr/>
        </p:nvSpPr>
        <p:spPr>
          <a:xfrm>
            <a:off x="389475" y="1474111"/>
            <a:ext cx="6915626" cy="32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sz="3200" kern="0" dirty="0">
                <a:solidFill>
                  <a:srgbClr val="FFFFFF"/>
                </a:solidFill>
              </a:rPr>
              <a:t>ASASWEI CONFERENCE 2025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ZA" sz="3200" dirty="0"/>
              <a:t>‘The Intergenerational Transference of Parenting and the Influential Aspects of Social Inequalities in a South African Rural Community’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sz="3200" kern="0" dirty="0">
                <a:solidFill>
                  <a:srgbClr val="FFFFFF"/>
                </a:solidFill>
              </a:rPr>
              <a:t> 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US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B1F9B-E135-FD0A-1683-E3CD22A7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456269C-1BA8-5B89-EAEA-C9BEDC5D9DCB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45ADE3B-A151-999F-BBC6-D0D31A753BE5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DA80B59-5824-B024-DA8A-4F1C2A36EC49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9C4607A-4DAC-1259-48C2-70342880E574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780B03E6-CE87-A633-23A8-4B04B5094CB4}"/>
              </a:ext>
            </a:extLst>
          </p:cNvPr>
          <p:cNvSpPr txBox="1">
            <a:spLocks/>
          </p:cNvSpPr>
          <p:nvPr/>
        </p:nvSpPr>
        <p:spPr>
          <a:xfrm>
            <a:off x="531029" y="1264642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4. Enhance Family Engagement</a:t>
            </a:r>
          </a:p>
          <a:p>
            <a:r>
              <a:rPr lang="en-US" sz="1600" b="0" dirty="0"/>
              <a:t>Promote family rituals, shared meals, and recreational activities.</a:t>
            </a:r>
          </a:p>
          <a:p>
            <a:r>
              <a:rPr lang="en-US" sz="1600" b="0" dirty="0"/>
              <a:t>Use family time to strengthen relational bonds and model positive </a:t>
            </a:r>
            <a:r>
              <a:rPr lang="en-US" sz="1600" b="0" dirty="0" err="1"/>
              <a:t>behaviour</a:t>
            </a:r>
            <a:r>
              <a:rPr lang="en-US" sz="1600" b="0" dirty="0"/>
              <a:t>.</a:t>
            </a:r>
          </a:p>
          <a:p>
            <a:endParaRPr lang="en-US" sz="1600" b="0" dirty="0"/>
          </a:p>
          <a:p>
            <a:r>
              <a:rPr lang="en-US" sz="2000" dirty="0"/>
              <a:t>5. Develop Community-Based Interventions</a:t>
            </a:r>
          </a:p>
          <a:p>
            <a:r>
              <a:rPr lang="en-US" sz="1600" b="0" dirty="0"/>
              <a:t>Focus on parenting skills, discipline strategies, and conflict resolution.</a:t>
            </a:r>
          </a:p>
          <a:p>
            <a:r>
              <a:rPr lang="en-US" sz="1600" b="0" dirty="0"/>
              <a:t>Integrate cultural and religious values into parenting support programs.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E6A0E4B-4863-66A7-3469-EE6E8F2A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Recommendations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91303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5E5C1-5669-2BEA-F9A6-A85630A4E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54D0A6B-6F0D-B8F9-2B31-14C849F67D17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9106C4B-C745-2C29-993D-8A6CB06AFC89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E9ED2CD-A579-0B3F-9852-28AAB68FA06A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842CB69-C746-756A-9EDC-203827D5C3F0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22327917-A069-E3A9-891C-7B218908E2D8}"/>
              </a:ext>
            </a:extLst>
          </p:cNvPr>
          <p:cNvSpPr txBox="1">
            <a:spLocks/>
          </p:cNvSpPr>
          <p:nvPr/>
        </p:nvSpPr>
        <p:spPr>
          <a:xfrm>
            <a:off x="620389" y="885624"/>
            <a:ext cx="10604960" cy="58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Key Conclusions for Practitioners:</a:t>
            </a:r>
          </a:p>
          <a:p>
            <a:r>
              <a:rPr lang="en-US" sz="2000" dirty="0"/>
              <a:t>1. Support Contextual Parenting</a:t>
            </a:r>
          </a:p>
          <a:p>
            <a:r>
              <a:rPr lang="en-US" sz="1600" b="0" dirty="0"/>
              <a:t>- Recognize the socio-cultural and economic realities shaping parenting practices.</a:t>
            </a:r>
          </a:p>
          <a:p>
            <a:r>
              <a:rPr lang="en-US" sz="1600" b="0" dirty="0"/>
              <a:t>- Tailor interventions to reflect community values and lived experiences.</a:t>
            </a:r>
          </a:p>
          <a:p>
            <a:r>
              <a:rPr lang="en-US" sz="2000" dirty="0"/>
              <a:t>2. Promote Intergenerational Learning</a:t>
            </a:r>
          </a:p>
          <a:p>
            <a:r>
              <a:rPr lang="en-US" sz="1600" b="0" dirty="0"/>
              <a:t>-Encourage storytelling and mentorship across generations to preserve positive parenting traditions.</a:t>
            </a:r>
          </a:p>
          <a:p>
            <a:r>
              <a:rPr lang="en-US" sz="2000" dirty="0"/>
              <a:t>3. Strengthen Family Systems</a:t>
            </a:r>
          </a:p>
          <a:p>
            <a:r>
              <a:rPr lang="en-US" sz="1600" b="0" dirty="0"/>
              <a:t>- Facilitate programs that build relational ties, communication skills, and conflict resolution strategies within families.</a:t>
            </a:r>
          </a:p>
          <a:p>
            <a:r>
              <a:rPr lang="en-US" sz="2000" dirty="0"/>
              <a:t>4. Empower Parents with Skills</a:t>
            </a:r>
          </a:p>
          <a:p>
            <a:r>
              <a:rPr lang="en-US" sz="1600" b="0" dirty="0"/>
              <a:t>- Provide training in emotional regulation, discipline strategies, and child development to enhance parental competence.</a:t>
            </a:r>
          </a:p>
          <a:p>
            <a:r>
              <a:rPr lang="en-US" sz="1800" dirty="0"/>
              <a:t>5. Integrate Cultural and Religious Values</a:t>
            </a:r>
          </a:p>
          <a:p>
            <a:r>
              <a:rPr lang="en-US" sz="1600" b="0" dirty="0"/>
              <a:t>- Leverage existing belief systems to reinforce parenting messages and community cohesion.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4644DCA-1B5A-5406-9EB5-81572656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Conclusions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80079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412467-6135-4C77-AD41-20A98045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"/>
          <a:stretch>
            <a:fillRect/>
          </a:stretch>
        </p:blipFill>
        <p:spPr>
          <a:xfrm>
            <a:off x="5685" y="10"/>
            <a:ext cx="1218631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34A2-960D-4806-B2CF-DAF32AE7D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860" y="2777461"/>
            <a:ext cx="3084844" cy="10891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cap="all" spc="200" dirty="0">
                <a:latin typeface="+mj-lt"/>
              </a:rPr>
              <a:t>Thank you for your time and consideration.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3EA31-C781-4A42-AA6A-7B5FB02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124" y="1419273"/>
            <a:ext cx="3153580" cy="1820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14967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D25D-1A16-3622-E27E-27CF1A7C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8C629AC-87FF-42F3-DC40-2CF23BC0D339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B80227-DD1B-2F9D-92B2-14251A4C2716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CB1B4DE-5303-41D8-BB38-B71B2612213C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5B47162-C133-FCB7-1B93-1ABE811FE23C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14C4D084-112B-0347-9A29-46BD41AB881A}"/>
              </a:ext>
            </a:extLst>
          </p:cNvPr>
          <p:cNvSpPr txBox="1">
            <a:spLocks/>
          </p:cNvSpPr>
          <p:nvPr/>
        </p:nvSpPr>
        <p:spPr>
          <a:xfrm>
            <a:off x="620389" y="1470767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dirty="0"/>
              <a:t>Based on PHD studies of candidate/delegate and a developing article:</a:t>
            </a:r>
          </a:p>
          <a:p>
            <a:r>
              <a:rPr lang="en-ZA" sz="1600" dirty="0"/>
              <a:t>Title: The Intergenerational Transference of Parenting and the Influential Aspects of Social Inequalities in a South African Rural Community</a:t>
            </a:r>
          </a:p>
          <a:p>
            <a:r>
              <a:rPr lang="en-ZA" sz="1600" dirty="0"/>
              <a:t>Authors:</a:t>
            </a:r>
            <a:br>
              <a:rPr lang="en-ZA" sz="1600" dirty="0"/>
            </a:br>
            <a:r>
              <a:rPr lang="en-ZA" sz="1600" dirty="0"/>
              <a:t>Anja Human-Hendricks¹* and Nicolette V. Roman²</a:t>
            </a:r>
          </a:p>
          <a:p>
            <a:r>
              <a:rPr lang="en-ZA" sz="1600" dirty="0"/>
              <a:t>Affiliations:</a:t>
            </a:r>
            <a:br>
              <a:rPr lang="en-ZA" sz="1600" dirty="0"/>
            </a:br>
            <a:r>
              <a:rPr lang="en-ZA" sz="1600" dirty="0"/>
              <a:t>¹ Department of Social Work, Faculty of Community and Health Sciences, University of the Western Cape, Cape Town, South Africa</a:t>
            </a:r>
          </a:p>
          <a:p>
            <a:r>
              <a:rPr lang="en-ZA" sz="1600" dirty="0"/>
              <a:t>² Centre for Interdisciplinary Studies of Children, Families and Society, Faculty of Community and Health Sciences, University of the Western Cape, Cape Town, South Africa</a:t>
            </a:r>
          </a:p>
          <a:p>
            <a:endParaRPr lang="en-US" sz="1600" b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EBF1B5-9393-ADDC-C5CA-8F70829A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302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8F1A2-25C4-D1A2-133E-80C384A6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3267E52-A679-7F38-DFE3-52135BAD0BB4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76FAE81-0809-9B9A-42E8-B7D531C695A2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8FE70B2-0704-BAD8-330A-BF36D2E56158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66DECA2-9C8F-E96A-A2A1-DE2B1B2B0C18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CFDAF449-99F1-4456-A26D-633654207929}"/>
              </a:ext>
            </a:extLst>
          </p:cNvPr>
          <p:cNvSpPr txBox="1">
            <a:spLocks/>
          </p:cNvSpPr>
          <p:nvPr/>
        </p:nvSpPr>
        <p:spPr>
          <a:xfrm>
            <a:off x="174929" y="898499"/>
            <a:ext cx="11050420" cy="530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0" dirty="0"/>
              <a:t>🔹 </a:t>
            </a:r>
            <a:r>
              <a:rPr lang="en-US" sz="2000" dirty="0"/>
              <a:t>The Centrality of Parenting</a:t>
            </a:r>
          </a:p>
          <a:p>
            <a:r>
              <a:rPr lang="en-US" sz="1600" b="0" dirty="0"/>
              <a:t>- Parenting is increasingly recognized as a critical determinant of individual well-being and development.</a:t>
            </a:r>
          </a:p>
          <a:p>
            <a:r>
              <a:rPr lang="en-US" sz="1600" b="0" dirty="0"/>
              <a:t>- It encompasses a wide range of roles, responsibilities, and nurturing practices, including compassion, guidance, and emotional support (Brooks, 2011).</a:t>
            </a:r>
          </a:p>
          <a:p>
            <a:r>
              <a:rPr lang="en-US" sz="1600" b="0" dirty="0"/>
              <a:t> </a:t>
            </a:r>
            <a:r>
              <a:rPr lang="en-US" sz="2000" b="0" dirty="0"/>
              <a:t>🔹 </a:t>
            </a:r>
            <a:r>
              <a:rPr lang="en-US" sz="2000" dirty="0"/>
              <a:t>Parenting and Socialization</a:t>
            </a:r>
          </a:p>
          <a:p>
            <a:r>
              <a:rPr lang="en-US" sz="1600" b="0" dirty="0"/>
              <a:t>- Parenting shapes a child’s sense of self and their ability to interact with the social world.</a:t>
            </a:r>
          </a:p>
          <a:p>
            <a:r>
              <a:rPr lang="en-US" sz="1600" b="0" dirty="0"/>
              <a:t>- It is deeply influenced by socio-cultural contexts, including values, norms, and communal practices (Carr &amp; Springer, 2010; Pérez &amp; </a:t>
            </a:r>
            <a:r>
              <a:rPr lang="en-US" sz="1600" b="0" dirty="0" err="1"/>
              <a:t>Cumsille</a:t>
            </a:r>
            <a:r>
              <a:rPr lang="en-US" sz="1600" b="0" dirty="0"/>
              <a:t>, 2012).</a:t>
            </a:r>
          </a:p>
          <a:p>
            <a:r>
              <a:rPr lang="en-US" sz="1800" b="0" dirty="0"/>
              <a:t>🔹 </a:t>
            </a:r>
            <a:r>
              <a:rPr lang="en-US" sz="1800" dirty="0"/>
              <a:t>Multidimensional Nature of Parenting</a:t>
            </a:r>
          </a:p>
          <a:p>
            <a:r>
              <a:rPr lang="en-US" sz="1600" b="0" dirty="0"/>
              <a:t>- Parenting practices include love, care, warmth, acceptance, and the provision of basic needs. These practices are transferred intergenerationally, forming the foundation for future parenting and social behavior (Marco &amp; De Marco, 2010).</a:t>
            </a:r>
          </a:p>
          <a:p>
            <a:r>
              <a:rPr lang="en-US" sz="1600" b="0" dirty="0"/>
              <a:t>🔹 </a:t>
            </a:r>
            <a:r>
              <a:rPr lang="en-US" sz="1800" dirty="0"/>
              <a:t>Risks of Dysfunctional Parenting</a:t>
            </a:r>
          </a:p>
          <a:p>
            <a:r>
              <a:rPr lang="en-US" sz="1600" b="0" dirty="0"/>
              <a:t>- When parenting is compromised, children are at greater risk of:- Violence and abuse, Emotional and behavioral problems, Intergenerational transmission of trauma and dysfunction (Roman, 2019)</a:t>
            </a:r>
          </a:p>
          <a:p>
            <a:endParaRPr lang="en-US" sz="1600" b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4AC1A72-AD2A-342B-7048-910AAC8D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03078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990C3-40A8-CFEB-B36B-EA2A0163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15F2D64-4E2D-77A9-4B85-50FBDA137688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ADA7A3B-3924-70EC-210B-BEC9A2C600B6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F8C06EC-425B-E66C-D976-9C20090231E8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EAA1BE8-37DD-9C90-BE00-D8D51888B86B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0A8A0E97-0131-62E0-F432-2ADCF4C04BA5}"/>
              </a:ext>
            </a:extLst>
          </p:cNvPr>
          <p:cNvSpPr txBox="1">
            <a:spLocks/>
          </p:cNvSpPr>
          <p:nvPr/>
        </p:nvSpPr>
        <p:spPr>
          <a:xfrm>
            <a:off x="483732" y="1132499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🔹 </a:t>
            </a:r>
            <a:r>
              <a:rPr lang="en-US" sz="2000" dirty="0"/>
              <a:t>Social Issues Impacting Parenting</a:t>
            </a:r>
          </a:p>
          <a:p>
            <a:r>
              <a:rPr lang="en-US" sz="1600" b="0" dirty="0"/>
              <a:t>Families and communities face a range of social ills, including:</a:t>
            </a:r>
          </a:p>
          <a:p>
            <a:r>
              <a:rPr lang="en-US" sz="1600" b="0" dirty="0"/>
              <a:t>Domestic violence, child neglect, and substance abuse</a:t>
            </a:r>
          </a:p>
          <a:p>
            <a:r>
              <a:rPr lang="en-US" sz="1600" b="0" dirty="0"/>
              <a:t>Poverty, unemployment, and crime , Gender-based violence, child exploitation, and teenage </a:t>
            </a:r>
            <a:r>
              <a:rPr lang="en-US" sz="1600" b="0" dirty="0" err="1"/>
              <a:t>pregnancyThese</a:t>
            </a:r>
            <a:r>
              <a:rPr lang="en-US" sz="1600" b="0" dirty="0"/>
              <a:t> issues erode the quality of parenting and compromise child development.</a:t>
            </a:r>
          </a:p>
          <a:p>
            <a:r>
              <a:rPr lang="en-US" sz="1600" b="0" dirty="0"/>
              <a:t>🔹 </a:t>
            </a:r>
            <a:r>
              <a:rPr lang="en-US" sz="2000" dirty="0"/>
              <a:t>Intergenerational Impact</a:t>
            </a:r>
          </a:p>
          <a:p>
            <a:r>
              <a:rPr lang="en-US" sz="1600" b="0" dirty="0"/>
              <a:t>Parenting practices are modeled, internalized, and reenacted by children.</a:t>
            </a:r>
          </a:p>
          <a:p>
            <a:r>
              <a:rPr lang="en-US" sz="1600" b="0" dirty="0"/>
              <a:t>The quality of parent-child interactions influences not only immediate well-being but also future parenting styles and societal engagement.</a:t>
            </a:r>
          </a:p>
          <a:p>
            <a:r>
              <a:rPr lang="en-US" sz="1600" b="0" dirty="0"/>
              <a:t>🔹 </a:t>
            </a:r>
            <a:r>
              <a:rPr lang="en-US" sz="2000" dirty="0"/>
              <a:t>Key Questions Raised</a:t>
            </a:r>
          </a:p>
          <a:p>
            <a:r>
              <a:rPr lang="en-US" sz="1600" b="0" dirty="0"/>
              <a:t>What parenting styles and practices are being modeled and transferred?</a:t>
            </a:r>
          </a:p>
          <a:p>
            <a:r>
              <a:rPr lang="en-US" sz="1600" b="0" dirty="0"/>
              <a:t>How do children internalize and replicate these practices?</a:t>
            </a:r>
          </a:p>
          <a:p>
            <a:r>
              <a:rPr lang="en-US" sz="1600" b="0" dirty="0"/>
              <a:t>What are the long-term implications for families, communities, and society?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A5FAF2A-31AF-BFF1-90B7-88FE6759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1053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C9518-EE57-1193-880E-9475FF865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7EF47D5-4CDA-F962-CB05-C01693A88E7C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9C679A8-EE0D-28F4-4EF4-4CBBDD513ACF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A03DB42-81B2-4232-595D-90EDA8161E16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83AD610-9192-DF3C-30E6-D2605E8259C8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E2DC607C-D70E-6F23-3F2C-CD45E41BCEE9}"/>
              </a:ext>
            </a:extLst>
          </p:cNvPr>
          <p:cNvSpPr txBox="1">
            <a:spLocks/>
          </p:cNvSpPr>
          <p:nvPr/>
        </p:nvSpPr>
        <p:spPr>
          <a:xfrm>
            <a:off x="620389" y="1470767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🔹 </a:t>
            </a:r>
            <a:r>
              <a:rPr lang="en-US" sz="2000" dirty="0"/>
              <a:t>Conceptual Foundation- Life Course Theory </a:t>
            </a:r>
            <a:r>
              <a:rPr lang="en-US" sz="1600" b="0" dirty="0"/>
              <a:t>(LCT) </a:t>
            </a:r>
          </a:p>
          <a:p>
            <a:pPr marL="50800" indent="0"/>
            <a:r>
              <a:rPr lang="en-US" sz="1600" b="0" dirty="0"/>
              <a:t>- provides a comprehensive framework for understanding how individuals’ lives unfold over time, shaped by social, historical, and environmental influences. </a:t>
            </a:r>
          </a:p>
          <a:p>
            <a:pPr marL="50800" indent="0"/>
            <a:r>
              <a:rPr lang="en-US" sz="1600" b="0" dirty="0"/>
              <a:t>- It emphasizes the trajectory of human development from birth to death, considering how life events, transitions, and roles impact behavior and identity within a family and societal context.</a:t>
            </a:r>
          </a:p>
          <a:p>
            <a:r>
              <a:rPr lang="en-US" sz="1600" b="0" dirty="0"/>
              <a:t>- LCT centers on the individual’s life path, examining how personal experiences and societal factors interact across time.</a:t>
            </a:r>
          </a:p>
          <a:p>
            <a:r>
              <a:rPr lang="en-US" sz="1600" b="0" dirty="0"/>
              <a:t>🔹 </a:t>
            </a:r>
            <a:r>
              <a:rPr lang="en-US" sz="1800" dirty="0"/>
              <a:t>Key Components of LCT</a:t>
            </a:r>
          </a:p>
          <a:p>
            <a:r>
              <a:rPr lang="en-US" sz="1600" b="0" dirty="0"/>
              <a:t>- Developmental stages: Growth, stability, and decline across the lifespan.</a:t>
            </a:r>
          </a:p>
          <a:p>
            <a:r>
              <a:rPr lang="en-US" sz="1600" b="0" dirty="0"/>
              <a:t>- Continuity and discontinuity: Patterns of behavior and values that are either sustained or altered across generations.</a:t>
            </a:r>
          </a:p>
          <a:p>
            <a:r>
              <a:rPr lang="en-US" sz="1600" b="0" dirty="0"/>
              <a:t>- Social context: Historical events, cultural norms, and environmental conditions that shape life trajectories.</a:t>
            </a:r>
          </a:p>
          <a:p>
            <a:r>
              <a:rPr lang="en-US" sz="1600" b="0" dirty="0"/>
              <a:t>- Intergenerational transmission: Parenting practices, values, and behaviors passed from one generation to the next.</a:t>
            </a:r>
          </a:p>
          <a:p>
            <a:endParaRPr lang="en-US" sz="1600" b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F64E85-4114-ED05-01FB-B05B3980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Theory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07318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868D2-5A61-55AF-411D-04EB3DA64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99DB12E-9766-E9A9-C356-5D4A3ACD3F94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9A61CA5-EA40-76C5-42D6-3A43B363315C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04C9F20-9E92-EC6D-0689-C41DCD00E282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C323645-EBEA-1B0E-FC8A-F65A8174641F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5E566D03-16ED-33F6-9693-A9F25A11FCA5}"/>
              </a:ext>
            </a:extLst>
          </p:cNvPr>
          <p:cNvSpPr txBox="1">
            <a:spLocks/>
          </p:cNvSpPr>
          <p:nvPr/>
        </p:nvSpPr>
        <p:spPr>
          <a:xfrm>
            <a:off x="620389" y="1470767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🔹 </a:t>
            </a:r>
            <a:r>
              <a:rPr lang="en-US" sz="2000" dirty="0"/>
              <a:t>Application to Parenting Research</a:t>
            </a:r>
          </a:p>
          <a:p>
            <a:r>
              <a:rPr lang="en-US" sz="1600" b="0" dirty="0"/>
              <a:t>- LCT enables exploration of how parenting styles and practices evolve over time and across generations.</a:t>
            </a:r>
          </a:p>
          <a:p>
            <a:r>
              <a:rPr lang="en-US" sz="1600" b="0" dirty="0"/>
              <a:t>- It provides insight into how early life experiences influence future parenting roles and relational dynamics.</a:t>
            </a:r>
          </a:p>
          <a:p>
            <a:r>
              <a:rPr lang="en-US" sz="1600" b="0" dirty="0"/>
              <a:t>- The theory supports analysis of behavioral responses to life challenges and how these shape parenting outcomes.</a:t>
            </a:r>
          </a:p>
          <a:p>
            <a:r>
              <a:rPr lang="en-US" sz="2000" dirty="0"/>
              <a:t>🔹 Relevance to the Study</a:t>
            </a:r>
          </a:p>
          <a:p>
            <a:r>
              <a:rPr lang="en-US" sz="1600" b="0" dirty="0"/>
              <a:t>- The theory is used to examine how parenting is shaped by life experiences, and how these experiences are transferred intergenerationally.</a:t>
            </a:r>
          </a:p>
          <a:p>
            <a:r>
              <a:rPr lang="en-US" sz="1600" b="0" dirty="0"/>
              <a:t>- It supports the investigation of social issues (e.g., poverty, violence, substance abuse) and their impact on parenting and child development.</a:t>
            </a:r>
          </a:p>
          <a:p>
            <a:r>
              <a:rPr lang="en-US" sz="1600" b="0" dirty="0"/>
              <a:t>- LCT provides a lens to understand how individuals adapt or replicate parenting practices, contributing to either resilience or vulnerability in families.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CA89A20-EE64-BB2D-A0B5-020B96EA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Theory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87050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FB82-414A-4C34-04FD-184DD92B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BDB3F79-65EB-3BCC-0F6B-B5D9585575DF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03E3938-3597-3494-149B-D35107C22CF9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16018F3-7813-9756-491A-2CF5982A0C8B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9981731-49A1-FFBB-B745-FB311518943E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D6B31F66-3F75-1704-48AB-769F755C0E6C}"/>
              </a:ext>
            </a:extLst>
          </p:cNvPr>
          <p:cNvSpPr txBox="1">
            <a:spLocks/>
          </p:cNvSpPr>
          <p:nvPr/>
        </p:nvSpPr>
        <p:spPr>
          <a:xfrm>
            <a:off x="620389" y="1470767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- </a:t>
            </a:r>
            <a:r>
              <a:rPr lang="en-US" sz="1600" u="sng" dirty="0"/>
              <a:t>Research Design: </a:t>
            </a:r>
            <a:r>
              <a:rPr lang="en-US" sz="1600" b="0" dirty="0"/>
              <a:t>Case Study</a:t>
            </a:r>
          </a:p>
          <a:p>
            <a:r>
              <a:rPr lang="en-US" sz="1600" b="0" dirty="0"/>
              <a:t>- </a:t>
            </a:r>
            <a:r>
              <a:rPr lang="en-US" sz="1600" u="sng" dirty="0"/>
              <a:t>Focus: </a:t>
            </a:r>
            <a:r>
              <a:rPr lang="en-US" sz="1600" b="0" dirty="0"/>
              <a:t>Intergenerational transference of parenting; Focuses on styles, practices, parent-child relationships, warmth, control, and knowledge</a:t>
            </a:r>
          </a:p>
          <a:p>
            <a:r>
              <a:rPr lang="en-US" sz="1600" b="0" dirty="0"/>
              <a:t>- </a:t>
            </a:r>
            <a:r>
              <a:rPr lang="en-US" sz="1600" u="sng" dirty="0"/>
              <a:t>Setting: </a:t>
            </a:r>
            <a:r>
              <a:rPr lang="en-US" sz="1600" b="0" dirty="0" err="1"/>
              <a:t>Genadendal</a:t>
            </a:r>
            <a:r>
              <a:rPr lang="en-US" sz="1600" b="0" dirty="0"/>
              <a:t>, </a:t>
            </a:r>
            <a:r>
              <a:rPr lang="en-US" sz="1600" b="0" dirty="0" err="1"/>
              <a:t>Theewaterskloof</a:t>
            </a:r>
            <a:r>
              <a:rPr lang="en-US" sz="1600" b="0" dirty="0"/>
              <a:t> Municipality</a:t>
            </a:r>
          </a:p>
          <a:p>
            <a:r>
              <a:rPr lang="en-US" sz="1600" u="sng" dirty="0"/>
              <a:t>Approach: </a:t>
            </a:r>
            <a:r>
              <a:rPr lang="en-US" sz="1600" b="0" dirty="0"/>
              <a:t>Mixed Methods (Qualitative &amp; Quantitative) </a:t>
            </a:r>
          </a:p>
          <a:p>
            <a:r>
              <a:rPr lang="en-US" sz="1600" b="0" dirty="0"/>
              <a:t>- Qualitative: In-depth interviews with parents and stakeholders</a:t>
            </a:r>
          </a:p>
          <a:p>
            <a:r>
              <a:rPr lang="en-US" sz="1600" b="0" dirty="0"/>
              <a:t>- Quantitative: Structured questionnaires to gather measurable data</a:t>
            </a:r>
          </a:p>
          <a:p>
            <a:r>
              <a:rPr lang="en-US" sz="1600" b="0" dirty="0"/>
              <a:t>- </a:t>
            </a:r>
            <a:r>
              <a:rPr lang="en-US" sz="1600" u="sng" dirty="0"/>
              <a:t>Exploratory Case Study:</a:t>
            </a:r>
          </a:p>
          <a:p>
            <a:r>
              <a:rPr lang="en-US" sz="1600" b="0" dirty="0"/>
              <a:t>Investigates “what” parenting factors are transferred across generations</a:t>
            </a:r>
          </a:p>
          <a:p>
            <a:r>
              <a:rPr lang="en-US" sz="1600" b="0" dirty="0"/>
              <a:t>Focuses on styles, practices, parent-child relationships, warmth, control, and knowledge</a:t>
            </a:r>
          </a:p>
          <a:p>
            <a:r>
              <a:rPr lang="en-US" sz="1600" b="0" dirty="0"/>
              <a:t>Enables in-depth exploration of parenting in its natural context (Stake, 1995)</a:t>
            </a:r>
          </a:p>
          <a:p>
            <a:r>
              <a:rPr lang="en-US" sz="1600" b="0" dirty="0"/>
              <a:t>Suitable for studying contemporary phenomena where context matters (Yin, 1994)</a:t>
            </a:r>
          </a:p>
          <a:p>
            <a:endParaRPr lang="en-US" sz="1600" b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2AA1534-1831-8B12-0606-DF238BDE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Methodology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8390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49176-4E6E-BD39-2FAA-35FF199E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ACE35FF-A51E-B957-C259-748614E20FA6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A366DD0-F183-1348-F472-15C9CB801A65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B19B960-651C-958F-2FDD-B3E6DA0366EC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02F0769-35A6-68DD-9C8C-2A57E77EE73A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A52EA15C-D31D-6A97-A08E-8AD50AE22851}"/>
              </a:ext>
            </a:extLst>
          </p:cNvPr>
          <p:cNvSpPr txBox="1">
            <a:spLocks/>
          </p:cNvSpPr>
          <p:nvPr/>
        </p:nvSpPr>
        <p:spPr>
          <a:xfrm>
            <a:off x="626003" y="1000889"/>
            <a:ext cx="10604960" cy="543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1. Parenting Attitudes &amp; Styles</a:t>
            </a:r>
          </a:p>
          <a:p>
            <a:r>
              <a:rPr lang="en-US" sz="1600" b="0" dirty="0"/>
              <a:t>- Parenting shaped by emotional availability, cultural norms, and socio-economic context.</a:t>
            </a:r>
          </a:p>
          <a:p>
            <a:r>
              <a:rPr lang="en-US" sz="1600" b="0" dirty="0"/>
              <a:t>- Fathers seen as protectors; mothers as nurturers and disciplinarians.</a:t>
            </a:r>
          </a:p>
          <a:p>
            <a:r>
              <a:rPr lang="en-US" sz="1600" b="0" dirty="0"/>
              <a:t>- Single parenting and absent parents impact child well-being and emotional development.</a:t>
            </a:r>
          </a:p>
          <a:p>
            <a:r>
              <a:rPr lang="en-US" sz="2000" dirty="0"/>
              <a:t>2. Parenting Competencies</a:t>
            </a:r>
          </a:p>
          <a:p>
            <a:r>
              <a:rPr lang="en-US" sz="1600" b="0" dirty="0"/>
              <a:t>- Core tasks: physical care, emotional support, routine, teaching, and modelling.</a:t>
            </a:r>
          </a:p>
          <a:p>
            <a:r>
              <a:rPr lang="en-US" sz="1600" b="0" dirty="0"/>
              <a:t>- Norms and values transferred: respect, honesty, responsibility, perseverance, and religious practices.</a:t>
            </a:r>
          </a:p>
          <a:p>
            <a:r>
              <a:rPr lang="en-US" sz="1600" b="0" dirty="0"/>
              <a:t>- Parents act as mentors, protectors, and guides.</a:t>
            </a:r>
          </a:p>
          <a:p>
            <a:r>
              <a:rPr lang="en-US" sz="2000" dirty="0"/>
              <a:t>3. Relationship Dynamics</a:t>
            </a:r>
          </a:p>
          <a:p>
            <a:r>
              <a:rPr lang="en-US" sz="1600" b="0" dirty="0"/>
              <a:t>- Strong emphasis on availability, shared family time, and open communication.</a:t>
            </a:r>
          </a:p>
          <a:p>
            <a:r>
              <a:rPr lang="en-US" sz="1600" b="0" dirty="0"/>
              <a:t>- Discipline viewed as a form of love; often one parent assumes the role.</a:t>
            </a:r>
          </a:p>
          <a:p>
            <a:r>
              <a:rPr lang="en-US" sz="1600" b="0" dirty="0"/>
              <a:t>- Conflict resolution through communication and family meetings.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3612BAC-D46A-E95E-F8E7-BC5641BD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03" y="288103"/>
            <a:ext cx="10515600" cy="1182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Findings- </a:t>
            </a:r>
            <a:r>
              <a:rPr lang="en-US" dirty="0"/>
              <a:t>Parent-Child Relationship Across Generations</a:t>
            </a:r>
            <a:br>
              <a:rPr lang="en-US" dirty="0"/>
            </a:b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30095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1A0E6-D4A7-9B3F-293E-D0A43F33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717F9F6-0BAB-5367-E48B-874185713FB4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B2A3994-7073-5A80-A769-A6117CC63835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AF0ACD2-3915-CC8F-7E8F-10716CB71B73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E8929C1-E7A0-69B2-FE9A-207C20817129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13814207-3F3A-0C75-45E7-7F7590CA5263}"/>
              </a:ext>
            </a:extLst>
          </p:cNvPr>
          <p:cNvSpPr txBox="1">
            <a:spLocks/>
          </p:cNvSpPr>
          <p:nvPr/>
        </p:nvSpPr>
        <p:spPr>
          <a:xfrm>
            <a:off x="531029" y="885624"/>
            <a:ext cx="10604960" cy="508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600" b="0" dirty="0"/>
              <a:t>Recommendations for Strengthening Parenting Practices</a:t>
            </a:r>
          </a:p>
          <a:p>
            <a:r>
              <a:rPr lang="en-US" sz="2000" dirty="0"/>
              <a:t>1. Promote Parent Education</a:t>
            </a:r>
          </a:p>
          <a:p>
            <a:r>
              <a:rPr lang="en-US" sz="1600" b="0" dirty="0"/>
              <a:t>Equip parents with knowledge of effective parenting styles and emotional responsiveness.</a:t>
            </a:r>
          </a:p>
          <a:p>
            <a:r>
              <a:rPr lang="en-US" sz="1600" b="0" dirty="0"/>
              <a:t>Encourage open communication and emotional literacy.</a:t>
            </a:r>
          </a:p>
          <a:p>
            <a:endParaRPr lang="en-US" sz="1600" b="0" dirty="0"/>
          </a:p>
          <a:p>
            <a:r>
              <a:rPr lang="en-US" sz="2000" dirty="0"/>
              <a:t>2. Support Diverse Family Structures</a:t>
            </a:r>
          </a:p>
          <a:p>
            <a:r>
              <a:rPr lang="en-US" sz="1600" b="0" dirty="0"/>
              <a:t>Provide resources for single and working parents.</a:t>
            </a:r>
          </a:p>
          <a:p>
            <a:r>
              <a:rPr lang="en-US" sz="1600" b="0" dirty="0"/>
              <a:t>Normalize shared parenting responsibilities and community support.</a:t>
            </a:r>
          </a:p>
          <a:p>
            <a:r>
              <a:rPr lang="en-US" sz="1600" b="0" dirty="0"/>
              <a:t>3. Foster Intergenerational Learning</a:t>
            </a:r>
          </a:p>
          <a:p>
            <a:r>
              <a:rPr lang="en-US" sz="1600" b="0" dirty="0"/>
              <a:t>Leverage wisdom of elders to reinforce cultural and moral values.</a:t>
            </a:r>
          </a:p>
          <a:p>
            <a:r>
              <a:rPr lang="en-US" sz="1600" b="0" dirty="0"/>
              <a:t>Encourage storytelling and mentorship across generations.</a:t>
            </a:r>
          </a:p>
          <a:p>
            <a:endParaRPr lang="en-US" sz="1600" b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F2835-5D8C-DE4F-6D2F-2ECB3AB1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9" y="0"/>
            <a:ext cx="10515600" cy="1325563"/>
          </a:xfrm>
        </p:spPr>
        <p:txBody>
          <a:bodyPr/>
          <a:lstStyle/>
          <a:p>
            <a:r>
              <a:rPr lang="en-US" b="1" dirty="0"/>
              <a:t>Recommendations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70480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1339</Words>
  <Application>Microsoft Office PowerPoint</Application>
  <PresentationFormat>Widescreen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Century Gothic</vt:lpstr>
      <vt:lpstr>Times New Roman</vt:lpstr>
      <vt:lpstr>Office Theme</vt:lpstr>
      <vt:lpstr>PowerPoint Presentation</vt:lpstr>
      <vt:lpstr>Introduction</vt:lpstr>
      <vt:lpstr>Background</vt:lpstr>
      <vt:lpstr>Background</vt:lpstr>
      <vt:lpstr>Theory</vt:lpstr>
      <vt:lpstr>Theory</vt:lpstr>
      <vt:lpstr>Methodology</vt:lpstr>
      <vt:lpstr>Findings- Parent-Child Relationship Across Generations </vt:lpstr>
      <vt:lpstr>Recommendations</vt:lpstr>
      <vt:lpstr>Recommendations</vt:lpstr>
      <vt:lpstr>Conclusions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 Human</dc:creator>
  <cp:lastModifiedBy>Anja  Human</cp:lastModifiedBy>
  <cp:revision>3</cp:revision>
  <dcterms:created xsi:type="dcterms:W3CDTF">2025-09-08T09:39:35Z</dcterms:created>
  <dcterms:modified xsi:type="dcterms:W3CDTF">2025-09-09T09:55:01Z</dcterms:modified>
</cp:coreProperties>
</file>