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306" r:id="rId3"/>
    <p:sldId id="307" r:id="rId4"/>
    <p:sldId id="304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681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720BE-0E04-4091-A352-6B89E7293270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1F680-2882-4896-8658-E72D5175BDF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60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881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550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ACB50-4055-8F40-1319-0B457EDFF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D3D32-D4E8-8551-F788-4CA86FE64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DA952-08CF-4312-A147-3691F0823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47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4015-9314-FBC3-55CD-DD7F9C2D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ED528-F398-E2CC-7E5A-AB98AAC37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8C9B8-8FDC-4A05-8319-50B232CE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054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FBB86-C946-877D-9F4C-3E574F939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63E47-2842-C96F-FDDF-901C6C92C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5A0BD-B2BB-9282-A3D5-5E6604707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634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28720-C4B5-1F03-566F-2F0D7E9CE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2B90B-1F37-5290-C0DD-3A1BA34CA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89C73-CE2E-E3C7-564E-B075DCCC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2284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540B1-3435-3401-7E41-9265DEB2D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47949-179C-C559-9466-14D172BEE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3D70B-6E63-2089-745B-C14084660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736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03870-2E22-0D78-3B43-AB14FA64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1F754-CAAB-AD03-29FF-88F02660E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37B97-E6A4-6285-94F7-12D76E295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601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5C583-D338-56FC-84CF-3038E1CB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07C93-544D-DCEF-8AD7-17E3C7710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7D1EC-5699-BF2B-6E00-CE12470E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770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82BE-350B-9968-6F26-CFBDEBA34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28DAF-2F45-E66B-F7C5-7E9D55E59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FFD71-28FA-6284-7651-40DE1F3B0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178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47AD-6B90-BB65-C141-7D77A2B64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1AF07-8554-544A-FA3D-61941EB4A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8660-0ED5-09C3-20F1-A41AEB25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F31EC-4A4A-5625-F9CC-54A85FAA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D5FA-9179-94E3-4C66-8C01A00D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805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9726-4230-3F6F-4116-A3BDF532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1E0FC-A227-EB60-07DF-E419E7DEB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020A-7A08-F6D1-B2DC-D696EFA3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1DACB-D3A3-C41F-F7CC-A5BAAA33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F0BF5-9C0A-1D81-A75E-8F03DC90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12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EA7298-4DB1-2190-357E-FCF70DA50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98EAE-6B2D-D250-DCFB-A41744544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FD6F5-5AC4-DEAB-EB43-5481222E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D619-C2E9-ED2E-E7E9-9A47BEC7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A79D-512E-B2D6-7874-DAAE0004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25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8C4D-8CAC-0999-4F84-166E31DA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F4BE1-E6C7-F9A4-C244-F094DDF9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F4583-1535-5B9F-B2DA-3F0A563A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924D5-CEFC-117F-6938-456B8252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C3EA2-AC8B-A6F3-BCAB-7FB13C66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167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8ED7-BDCD-A876-3781-20F6AC64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B766-8B85-8562-D7F6-4860DF0F5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55A42-9282-E31A-332A-595EBF9B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307BA-37F2-71D5-FBF4-854EB71F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865C8-2BD1-6C91-94B1-2ABA0C1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484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51AF-20FB-1BE2-0693-9C2DEC73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51E4-EC87-6C6B-602A-E99F8F0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3B699-8F7A-43A7-26A6-CEEA6A09A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0B91A-5D85-BDB0-1843-22AC7B0A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48549-F801-7AF3-9D4F-8899FCE5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45C1-F37A-64EF-C51D-CD21AF0C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503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3AD2-F589-B2CA-D355-DCB3DDAE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223C-BA86-F517-4173-61C20395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E8438-0273-A793-1CD0-3E78D85C1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E8F23-DEBB-D0C6-CD7C-419D4B16C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F1EE3-46D1-135E-3E67-7651BB334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81F62-6F10-C17E-37DD-8F0F1265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62ACF-2E5C-8923-8C32-2EC07357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AF747-B687-31E9-32FF-803B9058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56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5E83-C513-1B0C-C6A0-075B6C7C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22607-AD91-F373-6FDD-32F12B33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350DD-78D1-4A26-38E3-AA7BADFB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32A18-A7D7-0F5D-860E-30A2DCBA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87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E6EF-EF7F-DE0A-6270-CE94C0C8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1DEB2-60E0-EB3E-5BF4-21373111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D9E7F-034F-4A5F-D58A-2FCBC292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64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1C-C8F9-C1BC-BA05-6CC7B279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7D8F-7E24-EDDA-D50F-02C4FAD33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81D44-CBA8-3044-91A3-D2F5C22A3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31CC0-E78E-2B56-ECA0-B6E243C5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E394D-0EE5-35C7-467D-9CFDE5C6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1B62B-8ED8-199D-EAED-2524E2E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872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9E6D-09FB-818F-9112-2C2B31F5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23BC4-D3A5-1DC3-4C32-2352B9C91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3AA12-0757-15E8-4555-03E7D3C50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61021-FD20-DA38-B157-EE419A51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4E756-4A4A-B9B9-D36B-402CDDE1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5DC52-E1C2-1A7B-F03D-CD043707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260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A8679-DCBF-2C0E-51C6-3B9F84AF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E0D7C-9F5A-0BA1-ABB5-99C88EE6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5359-60F6-A37C-D54C-3C6C3D489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998BE-1A48-4EFE-B109-DD2F5083E9FF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24A43-1EFF-7ADB-E6A3-D2331B3F7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F276-A7DA-CF5E-96F6-1E8D58EB9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ED947B-8749-4FCB-BF6D-384F81D270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92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2" y="896875"/>
            <a:ext cx="1828799" cy="8557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9538" y="962408"/>
            <a:ext cx="696461" cy="6880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437" y="-2094"/>
            <a:ext cx="9144000" cy="1002982"/>
          </a:xfrm>
          <a:custGeom>
            <a:avLst/>
            <a:gdLst/>
            <a:ahLst/>
            <a:cxnLst/>
            <a:rect l="l" t="t" r="r" b="b"/>
            <a:pathLst>
              <a:path w="18288000" h="2005964">
                <a:moveTo>
                  <a:pt x="0" y="2005583"/>
                </a:moveTo>
                <a:lnTo>
                  <a:pt x="18288000" y="2005583"/>
                </a:lnTo>
                <a:lnTo>
                  <a:pt x="18288000" y="0"/>
                </a:lnTo>
                <a:lnTo>
                  <a:pt x="0" y="0"/>
                </a:lnTo>
                <a:lnTo>
                  <a:pt x="0" y="2005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000889"/>
            <a:ext cx="12192000" cy="5846440"/>
            <a:chOff x="0" y="2005583"/>
            <a:chExt cx="18288000" cy="9683678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1400" y="2185536"/>
              <a:ext cx="7085474" cy="95037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005583"/>
              <a:ext cx="18288000" cy="196850"/>
            </a:xfrm>
            <a:custGeom>
              <a:avLst/>
              <a:gdLst/>
              <a:ahLst/>
              <a:cxnLst/>
              <a:rect l="l" t="t" r="r" b="b"/>
              <a:pathLst>
                <a:path w="18288000" h="196850">
                  <a:moveTo>
                    <a:pt x="18288000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8288000" y="1965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8991B"/>
            </a:solidFill>
          </p:spPr>
          <p:txBody>
            <a:bodyPr wrap="square" lIns="0" tIns="0" rIns="0" bIns="0" rtlCol="0"/>
            <a:lstStyle/>
            <a:p>
              <a:pPr defTabSz="342900"/>
              <a:endParaRPr sz="90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3875" y="5500054"/>
            <a:ext cx="6618727" cy="3141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defTabSz="342900">
              <a:spcBef>
                <a:spcPts val="50"/>
              </a:spcBef>
            </a:pPr>
            <a:r>
              <a:rPr lang="en-GB" sz="2000" b="1" spc="-2" dirty="0">
                <a:solidFill>
                  <a:srgbClr val="FFC000"/>
                </a:solidFill>
                <a:latin typeface="Calibri"/>
                <a:cs typeface="Calibri"/>
              </a:rPr>
              <a:t>PRESENTER: Mr. Andre </a:t>
            </a:r>
            <a:r>
              <a:rPr lang="en-GB" sz="2000" b="1" spc="-2" dirty="0" err="1">
                <a:solidFill>
                  <a:srgbClr val="FFC000"/>
                </a:solidFill>
                <a:latin typeface="Calibri"/>
                <a:cs typeface="Calibri"/>
              </a:rPr>
              <a:t>Lewaks</a:t>
            </a:r>
            <a:r>
              <a:rPr lang="en-GB" sz="2000" b="1" spc="-2" dirty="0">
                <a:solidFill>
                  <a:srgbClr val="FFC000"/>
                </a:solidFill>
                <a:latin typeface="Calibri"/>
                <a:cs typeface="Calibri"/>
              </a:rPr>
              <a:t> and Dr. A. Human-Hendricks</a:t>
            </a:r>
            <a:endParaRPr sz="20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9858" y="10670"/>
            <a:ext cx="1904999" cy="8862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1372" y="220601"/>
            <a:ext cx="696461" cy="6880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33900" y="300483"/>
            <a:ext cx="879475" cy="344645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"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876" y="5961125"/>
            <a:ext cx="4691304" cy="252312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</a:pPr>
            <a:r>
              <a:rPr lang="en-ZA" sz="1400" i="1" spc="-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ZA" sz="1600" b="1" spc="-2" dirty="0">
                <a:solidFill>
                  <a:srgbClr val="FFC000"/>
                </a:solidFill>
                <a:latin typeface="Calibri"/>
                <a:cs typeface="Calibri"/>
              </a:rPr>
              <a:t>CONFERENCE DATE: 9-12 September 2025</a:t>
            </a:r>
            <a:endParaRPr sz="16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228238AD-0981-4364-8B27-804D612AA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93" y="148361"/>
            <a:ext cx="1919236" cy="630860"/>
          </a:xfrm>
          <a:prstGeom prst="rect">
            <a:avLst/>
          </a:prstGeom>
        </p:spPr>
      </p:pic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56384C16-B078-0F39-8343-3B765F256F09}"/>
              </a:ext>
            </a:extLst>
          </p:cNvPr>
          <p:cNvSpPr txBox="1">
            <a:spLocks/>
          </p:cNvSpPr>
          <p:nvPr/>
        </p:nvSpPr>
        <p:spPr>
          <a:xfrm>
            <a:off x="389475" y="1474111"/>
            <a:ext cx="6915626" cy="325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sz="3200" kern="0" dirty="0">
                <a:solidFill>
                  <a:srgbClr val="FFFFFF"/>
                </a:solidFill>
              </a:rPr>
              <a:t>ASASWEI CONFERENCE 2025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GB" sz="3200" kern="0" dirty="0">
              <a:solidFill>
                <a:srgbClr val="FFFFFF"/>
              </a:solidFill>
            </a:endParaRP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3200" dirty="0"/>
              <a:t>“Social Issues Affecting Social Cohesion in Low-resource Communities in 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3200" dirty="0"/>
              <a:t>South Africa” </a:t>
            </a:r>
            <a:r>
              <a:rPr lang="en-GB" sz="3200" kern="0" dirty="0">
                <a:solidFill>
                  <a:srgbClr val="FFFFFF"/>
                </a:solidFill>
              </a:rPr>
              <a:t> 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GB" sz="3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412467-6135-4C77-AD41-20A98045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"/>
          <a:stretch>
            <a:fillRect/>
          </a:stretch>
        </p:blipFill>
        <p:spPr>
          <a:xfrm>
            <a:off x="5685" y="10"/>
            <a:ext cx="1218631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34A2-960D-4806-B2CF-DAF32AE7D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860" y="2777461"/>
            <a:ext cx="3084844" cy="10891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cap="all" spc="200" dirty="0">
                <a:latin typeface="+mj-lt"/>
              </a:rPr>
              <a:t>Thank you for your time and consideration.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3EA31-C781-4A42-AA6A-7B5FB02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124" y="1419273"/>
            <a:ext cx="3153580" cy="1820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14967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D25D-1A16-3622-E27E-27CF1A7C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8C629AC-87FF-42F3-DC40-2CF23BC0D339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B80227-DD1B-2F9D-92B2-14251A4C2716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CB1B4DE-5303-41D8-BB38-B71B2612213C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5B47162-C133-FCB7-1B93-1ABE811FE23C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14C4D084-112B-0347-9A29-46BD41AB881A}"/>
              </a:ext>
            </a:extLst>
          </p:cNvPr>
          <p:cNvSpPr txBox="1">
            <a:spLocks/>
          </p:cNvSpPr>
          <p:nvPr/>
        </p:nvSpPr>
        <p:spPr>
          <a:xfrm>
            <a:off x="620389" y="1470767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b="0" dirty="0"/>
              <a:t>Based on the article </a:t>
            </a:r>
            <a:r>
              <a:rPr lang="en-US" sz="1600" dirty="0"/>
              <a:t>“Social Issues Affecting Social Cohesion in Low-resource Communities in South Africa”</a:t>
            </a:r>
            <a:r>
              <a:rPr lang="en-US" sz="1600" b="0" dirty="0"/>
              <a:t> by Leoba Nyathi et al. (2024), Published December 2024.</a:t>
            </a:r>
          </a:p>
          <a:p>
            <a:r>
              <a:rPr lang="en-US" sz="1600" b="0" dirty="0"/>
              <a:t>Publication: Social Issues Affecting Social Cohesion in Low-</a:t>
            </a:r>
            <a:r>
              <a:rPr lang="en-US" sz="1600" b="0" dirty="0" err="1"/>
              <a:t>resourceCommunities</a:t>
            </a:r>
            <a:r>
              <a:rPr lang="en-US" sz="1600" b="0" dirty="0"/>
              <a:t> in South Africahttps://doi.org/10.36369/2616-9045/2024/v13i2a7Online ISSN: 2616-9045.Print ISSN: 2218-5615 (PDF) Social Issues Affecting Social Cohesion in Low-resource Communities in South Africa. Available from: https://www.researchgate.net/publication/387174170_Social_Issues_Affecting_Social_Cohesion_in_Low-resource_Communities_in_South_Africa#fullTextFileContent [accessed Sep 08 2025].</a:t>
            </a:r>
          </a:p>
          <a:p>
            <a:r>
              <a:rPr lang="en-US" sz="1600" b="0" dirty="0"/>
              <a:t>Authors/Team: LEOBA NYATHI, TOLULOPE BALOGUN, JANINE DE LANGE, ANJA HUMAN-HENDRICKS, FUNDISWA KHAILE , KEZIA OCTOBER,  and NICOLETTE ROMAN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EBF1B5-9393-ADDC-C5CA-8F70829A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0302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3D428-A8F8-2763-1AA1-9454FBCC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69203F4-18F2-F4B0-51D5-362CDA3715A0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0C2C506-CC3F-D470-1C9A-D486D66EAD7D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DBA658B-FB4E-A183-F3F0-DC5083CCCEF3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474F933-72B4-57E6-0685-ACF98BE92F56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AF22AE08-48DE-3E13-2DC2-0D4167212749}"/>
              </a:ext>
            </a:extLst>
          </p:cNvPr>
          <p:cNvSpPr txBox="1">
            <a:spLocks/>
          </p:cNvSpPr>
          <p:nvPr/>
        </p:nvSpPr>
        <p:spPr>
          <a:xfrm>
            <a:off x="620389" y="1470767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/>
              <a:t>Context</a:t>
            </a:r>
            <a:r>
              <a:rPr lang="en-US" sz="2000" b="0" dirty="0"/>
              <a:t>: South Africa is one of the most unequal societies globally, with rural communities disproportionately affected by poverty, unemployment, and lack of access to basic services.</a:t>
            </a:r>
          </a:p>
          <a:p>
            <a:r>
              <a:rPr lang="en-US" sz="2000" dirty="0"/>
              <a:t>Problem Statement</a:t>
            </a:r>
            <a:r>
              <a:rPr lang="en-US" sz="2000" b="0" dirty="0"/>
              <a:t>: These systemic inequalities threaten </a:t>
            </a:r>
            <a:r>
              <a:rPr lang="en-US" sz="2000" dirty="0"/>
              <a:t>social cohesion</a:t>
            </a:r>
            <a:r>
              <a:rPr lang="en-US" sz="2000" b="0" dirty="0"/>
              <a:t>, defined as the strength of relationships and the sense of solidarity among members of a community.</a:t>
            </a:r>
          </a:p>
          <a:p>
            <a:r>
              <a:rPr lang="en-US" sz="2000" dirty="0"/>
              <a:t>Gap Identified</a:t>
            </a:r>
            <a:r>
              <a:rPr lang="en-US" sz="2000" b="0" dirty="0"/>
              <a:t>: While urban social cohesion has been studied extensively, </a:t>
            </a:r>
            <a:r>
              <a:rPr lang="en-US" sz="2000" dirty="0"/>
              <a:t>rural and low-resource communities</a:t>
            </a:r>
            <a:r>
              <a:rPr lang="en-US" sz="2000" b="0" dirty="0"/>
              <a:t> remain under-researched.</a:t>
            </a:r>
          </a:p>
          <a:p>
            <a:r>
              <a:rPr lang="en-US" sz="2000" dirty="0"/>
              <a:t>Purpose</a:t>
            </a:r>
            <a:r>
              <a:rPr lang="en-US" sz="2000" b="0" dirty="0"/>
              <a:t>: To explore how social issues—such as unemployment, substance abuse, violence, and family instability—affect social cohesion in rural South African communities.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6444CAB-D34C-C933-5384-A2DD9F3D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41496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0EC08-E95C-7B3F-F209-6B5D6024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468D6EF-6DE9-6774-710D-597BF5B3A0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2" y="896875"/>
            <a:ext cx="1828799" cy="855725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ADDE203F-03D9-D518-C792-4D7054BDD89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9538" y="962408"/>
            <a:ext cx="696461" cy="68808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129BDFD-B3BD-55DF-8796-D18C85768005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D25F55A-3E81-1FFB-7BEC-A7B76725E6DA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DFA4B72-DBD9-2B28-D241-9B819B54DDAD}"/>
              </a:ext>
            </a:extLst>
          </p:cNvPr>
          <p:cNvSpPr/>
          <p:nvPr/>
        </p:nvSpPr>
        <p:spPr>
          <a:xfrm>
            <a:off x="1523437" y="-2094"/>
            <a:ext cx="9144000" cy="1002982"/>
          </a:xfrm>
          <a:custGeom>
            <a:avLst/>
            <a:gdLst/>
            <a:ahLst/>
            <a:cxnLst/>
            <a:rect l="l" t="t" r="r" b="b"/>
            <a:pathLst>
              <a:path w="18288000" h="2005964">
                <a:moveTo>
                  <a:pt x="0" y="2005583"/>
                </a:moveTo>
                <a:lnTo>
                  <a:pt x="18288000" y="2005583"/>
                </a:lnTo>
                <a:lnTo>
                  <a:pt x="18288000" y="0"/>
                </a:lnTo>
                <a:lnTo>
                  <a:pt x="0" y="0"/>
                </a:lnTo>
                <a:lnTo>
                  <a:pt x="0" y="2005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9895862-75C7-887B-D4A9-F9A309982B28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6341F33-97E3-36C2-940B-E4FE35FE1E60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88DC02F7-9573-EEFC-F76E-A3E61AFAA984}"/>
              </a:ext>
            </a:extLst>
          </p:cNvPr>
          <p:cNvSpPr txBox="1">
            <a:spLocks/>
          </p:cNvSpPr>
          <p:nvPr/>
        </p:nvSpPr>
        <p:spPr>
          <a:xfrm>
            <a:off x="504369" y="2000580"/>
            <a:ext cx="11182136" cy="448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GB" sz="3200" kern="0" dirty="0">
              <a:solidFill>
                <a:srgbClr val="FFFFFF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212A70-F8E7-FFBE-0ED7-BB3D7702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17455"/>
            <a:ext cx="10515600" cy="5898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/>
              <a:t>Literature Review: Key Themes</a:t>
            </a:r>
            <a:br>
              <a:rPr lang="en-US" b="1" dirty="0"/>
            </a:br>
            <a:endParaRPr lang="en-Z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2F48E8-B59C-954E-F216-FF62784265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a. Family Dynamics</a:t>
            </a:r>
          </a:p>
          <a:p>
            <a:r>
              <a:rPr lang="en-US" dirty="0">
                <a:solidFill>
                  <a:schemeClr val="bg1"/>
                </a:solidFill>
              </a:rPr>
              <a:t>Dysfunctional family structures (e.g., absent fathers, teenage mothers, grandparent-headed households) weaken intergenerational bonds.</a:t>
            </a:r>
          </a:p>
          <a:p>
            <a:r>
              <a:rPr lang="en-US" dirty="0">
                <a:solidFill>
                  <a:schemeClr val="bg1"/>
                </a:solidFill>
              </a:rPr>
              <a:t>Historical legacies (e.g., apartheid, urban migration) and modern pressures (e.g., unemployment) reshape family roles and cohesion.</a:t>
            </a:r>
          </a:p>
          <a:p>
            <a:r>
              <a:rPr lang="en-US" b="1" dirty="0">
                <a:solidFill>
                  <a:schemeClr val="bg1"/>
                </a:solidFill>
              </a:rPr>
              <a:t>b. Violence and Substance Abuse</a:t>
            </a:r>
          </a:p>
          <a:p>
            <a:r>
              <a:rPr lang="en-US" dirty="0">
                <a:solidFill>
                  <a:schemeClr val="bg1"/>
                </a:solidFill>
              </a:rPr>
              <a:t>Crime and violence are both symptoms and causes of weak social cohesion.</a:t>
            </a:r>
          </a:p>
          <a:p>
            <a:r>
              <a:rPr lang="en-US" dirty="0">
                <a:solidFill>
                  <a:schemeClr val="bg1"/>
                </a:solidFill>
              </a:rPr>
              <a:t>Alcohol and drug abuse are prevalent coping mechanisms in the face of poverty and hopelessness.</a:t>
            </a:r>
          </a:p>
          <a:p>
            <a:r>
              <a:rPr lang="en-US" b="1" dirty="0">
                <a:solidFill>
                  <a:schemeClr val="bg1"/>
                </a:solidFill>
              </a:rPr>
              <a:t>c. Gender-Based Violence (GBV)</a:t>
            </a:r>
          </a:p>
          <a:p>
            <a:r>
              <a:rPr lang="en-US" dirty="0">
                <a:solidFill>
                  <a:schemeClr val="bg1"/>
                </a:solidFill>
              </a:rPr>
              <a:t>GBV is deeply rooted in patriarchal norms and exacerbated by social fragmentation.</a:t>
            </a:r>
          </a:p>
          <a:p>
            <a:r>
              <a:rPr lang="en-US" dirty="0">
                <a:solidFill>
                  <a:schemeClr val="bg1"/>
                </a:solidFill>
              </a:rPr>
              <a:t>Lack of social cohesion reduces community capacity to intervene or support victims.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C71E13B-02C8-95E0-FB1E-7FF80CE3A7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d. Youth and Education</a:t>
            </a:r>
          </a:p>
          <a:p>
            <a:r>
              <a:rPr lang="en-US" dirty="0">
                <a:solidFill>
                  <a:schemeClr val="bg1"/>
                </a:solidFill>
              </a:rPr>
              <a:t>High dropout rates, lack of role models, and limited recreational or developmental opportunities contribute to youth deviance.</a:t>
            </a:r>
          </a:p>
          <a:p>
            <a:r>
              <a:rPr lang="en-US" dirty="0">
                <a:solidFill>
                  <a:schemeClr val="bg1"/>
                </a:solidFill>
              </a:rPr>
              <a:t>A “youth bulge” without employment prospects increases risks of unrest and crime.</a:t>
            </a:r>
          </a:p>
          <a:p>
            <a:r>
              <a:rPr lang="en-US" b="1" dirty="0">
                <a:solidFill>
                  <a:schemeClr val="bg1"/>
                </a:solidFill>
              </a:rPr>
              <a:t>e. Unemployment and Economic Exclusion</a:t>
            </a:r>
          </a:p>
          <a:p>
            <a:r>
              <a:rPr lang="en-US" dirty="0">
                <a:solidFill>
                  <a:schemeClr val="bg1"/>
                </a:solidFill>
              </a:rPr>
              <a:t>Persistent joblessness undermines dignity, family stability, and community participation.</a:t>
            </a:r>
          </a:p>
          <a:p>
            <a:r>
              <a:rPr lang="en-US" dirty="0">
                <a:solidFill>
                  <a:schemeClr val="bg1"/>
                </a:solidFill>
              </a:rPr>
              <a:t>Skills development and entrepreneurship are underutilized pathways to empowerment.</a:t>
            </a:r>
          </a:p>
          <a:p>
            <a:r>
              <a:rPr lang="en-US" b="1" dirty="0">
                <a:solidFill>
                  <a:schemeClr val="bg1"/>
                </a:solidFill>
              </a:rPr>
              <a:t>f. Health and HIV/AIDS</a:t>
            </a:r>
          </a:p>
          <a:p>
            <a:r>
              <a:rPr lang="en-US" dirty="0">
                <a:solidFill>
                  <a:schemeClr val="bg1"/>
                </a:solidFill>
              </a:rPr>
              <a:t>Stigma and cultural beliefs hinder effective HIV/AIDS management, especially in Black communities.</a:t>
            </a:r>
          </a:p>
          <a:p>
            <a:r>
              <a:rPr lang="en-US" dirty="0">
                <a:solidFill>
                  <a:schemeClr val="bg1"/>
                </a:solidFill>
              </a:rPr>
              <a:t>Social cohesion can improve health outcomes by fostering trust and collective action.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227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01650-00B6-42F0-60F1-529263207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BB1D95E-68C2-37FD-31FD-DF7EE2027A1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2" y="896875"/>
            <a:ext cx="1828799" cy="855725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93AB59A7-65C1-8304-2070-08F70DA0D86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9538" y="962408"/>
            <a:ext cx="696461" cy="68808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70EA9EF-03BE-5E40-6448-B825B63F8814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7C41411-DBA9-399B-67CB-5F265BF32BD3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1DCE3C9-F9B1-30AC-1F5B-0C2D6141FFAE}"/>
              </a:ext>
            </a:extLst>
          </p:cNvPr>
          <p:cNvSpPr/>
          <p:nvPr/>
        </p:nvSpPr>
        <p:spPr>
          <a:xfrm>
            <a:off x="1523437" y="-2094"/>
            <a:ext cx="9144000" cy="1002982"/>
          </a:xfrm>
          <a:custGeom>
            <a:avLst/>
            <a:gdLst/>
            <a:ahLst/>
            <a:cxnLst/>
            <a:rect l="l" t="t" r="r" b="b"/>
            <a:pathLst>
              <a:path w="18288000" h="2005964">
                <a:moveTo>
                  <a:pt x="0" y="2005583"/>
                </a:moveTo>
                <a:lnTo>
                  <a:pt x="18288000" y="2005583"/>
                </a:lnTo>
                <a:lnTo>
                  <a:pt x="18288000" y="0"/>
                </a:lnTo>
                <a:lnTo>
                  <a:pt x="0" y="0"/>
                </a:lnTo>
                <a:lnTo>
                  <a:pt x="0" y="2005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FA86C13-9A9B-6833-29A6-4F20ADD45447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50E0656-42BB-9971-22F4-C5402AD1B09E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BD1F29EA-271C-6408-5F6F-45A2947009FC}"/>
              </a:ext>
            </a:extLst>
          </p:cNvPr>
          <p:cNvSpPr txBox="1">
            <a:spLocks/>
          </p:cNvSpPr>
          <p:nvPr/>
        </p:nvSpPr>
        <p:spPr>
          <a:xfrm>
            <a:off x="504369" y="2000580"/>
            <a:ext cx="11182136" cy="448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GB" sz="3200" kern="0" dirty="0">
              <a:solidFill>
                <a:srgbClr val="FFFFFF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1DA6BDC-2CCB-082A-EE11-900FE622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3" y="314556"/>
            <a:ext cx="10515600" cy="58981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Methodology</a:t>
            </a:r>
            <a:br>
              <a:rPr lang="en-US" b="1" dirty="0"/>
            </a:b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452FB9-714D-9259-502B-83EEFDC81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8868"/>
            <a:ext cx="5181600" cy="492809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a. Design</a:t>
            </a:r>
          </a:p>
          <a:p>
            <a:r>
              <a:rPr lang="en-US" b="1" dirty="0">
                <a:solidFill>
                  <a:schemeClr val="bg1"/>
                </a:solidFill>
              </a:rPr>
              <a:t>Qualitative, phenomenological approach</a:t>
            </a:r>
            <a:r>
              <a:rPr lang="en-US" dirty="0">
                <a:solidFill>
                  <a:schemeClr val="bg1"/>
                </a:solidFill>
              </a:rPr>
              <a:t> to explore lived experiences.</a:t>
            </a:r>
          </a:p>
          <a:p>
            <a:r>
              <a:rPr lang="en-US" dirty="0">
                <a:solidFill>
                  <a:schemeClr val="bg1"/>
                </a:solidFill>
              </a:rPr>
              <a:t>Grounded in </a:t>
            </a:r>
            <a:r>
              <a:rPr lang="en-US" b="1" dirty="0">
                <a:solidFill>
                  <a:schemeClr val="bg1"/>
                </a:solidFill>
              </a:rPr>
              <a:t>Bronfenbrenner’s Ecological Systems Theory</a:t>
            </a:r>
            <a:r>
              <a:rPr lang="en-US" dirty="0">
                <a:solidFill>
                  <a:schemeClr val="bg1"/>
                </a:solidFill>
              </a:rPr>
              <a:t>, examining micro to macro influences on social cohesion.</a:t>
            </a:r>
          </a:p>
          <a:p>
            <a:r>
              <a:rPr lang="en-US" b="1" dirty="0">
                <a:solidFill>
                  <a:schemeClr val="bg1"/>
                </a:solidFill>
              </a:rPr>
              <a:t>b. Sites</a:t>
            </a:r>
          </a:p>
          <a:p>
            <a:r>
              <a:rPr lang="en-US" dirty="0">
                <a:solidFill>
                  <a:schemeClr val="bg1"/>
                </a:solidFill>
              </a:rPr>
              <a:t>Four rural communities: </a:t>
            </a:r>
            <a:r>
              <a:rPr lang="en-US" dirty="0" err="1">
                <a:solidFill>
                  <a:schemeClr val="bg1"/>
                </a:solidFill>
              </a:rPr>
              <a:t>Philippolis</a:t>
            </a:r>
            <a:r>
              <a:rPr lang="en-US" dirty="0">
                <a:solidFill>
                  <a:schemeClr val="bg1"/>
                </a:solidFill>
              </a:rPr>
              <a:t> (Free State), Lamberts Bay, Caledon, and </a:t>
            </a:r>
            <a:r>
              <a:rPr lang="en-US" dirty="0" err="1">
                <a:solidFill>
                  <a:schemeClr val="bg1"/>
                </a:solidFill>
              </a:rPr>
              <a:t>Grabouw</a:t>
            </a:r>
            <a:r>
              <a:rPr lang="en-US" dirty="0">
                <a:solidFill>
                  <a:schemeClr val="bg1"/>
                </a:solidFill>
              </a:rPr>
              <a:t> (Western Cape).</a:t>
            </a:r>
          </a:p>
          <a:p>
            <a:r>
              <a:rPr lang="en-US" b="1" dirty="0">
                <a:solidFill>
                  <a:schemeClr val="bg1"/>
                </a:solidFill>
              </a:rPr>
              <a:t>c. Sampling</a:t>
            </a:r>
          </a:p>
          <a:p>
            <a:r>
              <a:rPr lang="en-US" b="1" dirty="0">
                <a:solidFill>
                  <a:schemeClr val="bg1"/>
                </a:solidFill>
              </a:rPr>
              <a:t>Non-probability sampling</a:t>
            </a:r>
            <a:r>
              <a:rPr lang="en-US" dirty="0">
                <a:solidFill>
                  <a:schemeClr val="bg1"/>
                </a:solidFill>
              </a:rPr>
              <a:t> (convenience and snowball).</a:t>
            </a:r>
          </a:p>
          <a:p>
            <a:r>
              <a:rPr lang="en-US" dirty="0">
                <a:solidFill>
                  <a:schemeClr val="bg1"/>
                </a:solidFill>
              </a:rPr>
              <a:t>The study employed thematic analysis of interviews with 25 participants across four rural South African communities </a:t>
            </a:r>
            <a:r>
              <a:rPr lang="en-US" b="1" dirty="0">
                <a:solidFill>
                  <a:schemeClr val="bg1"/>
                </a:solidFill>
              </a:rPr>
              <a:t>25 participants</a:t>
            </a:r>
            <a:r>
              <a:rPr lang="en-US" dirty="0">
                <a:solidFill>
                  <a:schemeClr val="bg1"/>
                </a:solidFill>
              </a:rPr>
              <a:t>: parents and community stakeholders (aged 18+).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0A193A-6BBE-7682-3D5A-2AEEAF1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196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d. Data Collection</a:t>
            </a:r>
          </a:p>
          <a:p>
            <a:r>
              <a:rPr lang="en-US" b="1" dirty="0">
                <a:solidFill>
                  <a:schemeClr val="bg1"/>
                </a:solidFill>
              </a:rPr>
              <a:t>In-depth interviews</a:t>
            </a:r>
            <a:r>
              <a:rPr lang="en-US" dirty="0">
                <a:solidFill>
                  <a:schemeClr val="bg1"/>
                </a:solidFill>
              </a:rPr>
              <a:t> in English, Afrikaans, and isiXhosa.</a:t>
            </a:r>
          </a:p>
          <a:p>
            <a:r>
              <a:rPr lang="en-US" dirty="0">
                <a:solidFill>
                  <a:schemeClr val="bg1"/>
                </a:solidFill>
              </a:rPr>
              <a:t>Topics: parenting, communication, trust, family values, race, and social cohesion.</a:t>
            </a:r>
          </a:p>
          <a:p>
            <a:r>
              <a:rPr lang="en-US" b="1" dirty="0">
                <a:solidFill>
                  <a:schemeClr val="bg1"/>
                </a:solidFill>
              </a:rPr>
              <a:t>e. Analysis</a:t>
            </a:r>
          </a:p>
          <a:p>
            <a:r>
              <a:rPr lang="en-US" b="1" dirty="0">
                <a:solidFill>
                  <a:schemeClr val="bg1"/>
                </a:solidFill>
              </a:rPr>
              <a:t>Thematic analysis</a:t>
            </a:r>
            <a:r>
              <a:rPr lang="en-US" dirty="0">
                <a:solidFill>
                  <a:schemeClr val="bg1"/>
                </a:solidFill>
              </a:rPr>
              <a:t> (Braun &amp; Clarke, 2006).</a:t>
            </a:r>
          </a:p>
          <a:p>
            <a:r>
              <a:rPr lang="en-US" dirty="0">
                <a:solidFill>
                  <a:schemeClr val="bg1"/>
                </a:solidFill>
              </a:rPr>
              <a:t>Transcripts were coded to identify recurring themes and subthemes.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EB137-F36E-88B9-04C3-B0723637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DC8D9D5-297F-2786-794D-5FB5A527890F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4AD0562-513F-2AE1-6FA0-63097DEB0C17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17C8417-C636-C5C6-C5CC-43E0BDED2500}"/>
              </a:ext>
            </a:extLst>
          </p:cNvPr>
          <p:cNvSpPr/>
          <p:nvPr/>
        </p:nvSpPr>
        <p:spPr>
          <a:xfrm>
            <a:off x="0" y="92185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ACA1C77-1E32-904D-3C65-435270BAF8CE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83E2BE8-3FDF-D544-BB73-193CB547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12" y="0"/>
            <a:ext cx="10515600" cy="1325563"/>
          </a:xfrm>
        </p:spPr>
        <p:txBody>
          <a:bodyPr/>
          <a:lstStyle/>
          <a:p>
            <a:r>
              <a:rPr lang="en-US" b="1" dirty="0"/>
              <a:t>Key Findings(1)</a:t>
            </a:r>
            <a:endParaRPr lang="en-ZA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9D425E-1964-91EE-F335-4F7F36D0E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011" y="1132499"/>
            <a:ext cx="11660778" cy="56079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1. Community-Level Challenges</a:t>
            </a:r>
          </a:p>
          <a:p>
            <a:r>
              <a:rPr lang="en-US" dirty="0">
                <a:solidFill>
                  <a:schemeClr val="bg1"/>
                </a:solidFill>
              </a:rPr>
              <a:t>Substance abuse, youth deviance, family instability, unemployment, and HIV/AIDS were consistently identified as major social problems.</a:t>
            </a:r>
          </a:p>
          <a:p>
            <a:r>
              <a:rPr lang="en-US" dirty="0">
                <a:solidFill>
                  <a:schemeClr val="bg1"/>
                </a:solidFill>
              </a:rPr>
              <a:t>Participants described a lack of recreational infrastructure, neglect of children, and absence of role models, contributing to social fragmentation.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2. Substance Abuse and Violence</a:t>
            </a:r>
          </a:p>
          <a:p>
            <a:r>
              <a:rPr lang="en-US" dirty="0">
                <a:solidFill>
                  <a:schemeClr val="bg1"/>
                </a:solidFill>
              </a:rPr>
              <a:t>Alcohol and drug misuse are widespread, especially during month-end periods, leading to increased assaults and domestic violence.</a:t>
            </a:r>
          </a:p>
          <a:p>
            <a:r>
              <a:rPr lang="en-US" dirty="0">
                <a:solidFill>
                  <a:schemeClr val="bg1"/>
                </a:solidFill>
              </a:rPr>
              <a:t>Substance abuse is linked to poverty, hopelessness, and escapism, creating a cycle of social disintegration.</a:t>
            </a:r>
          </a:p>
          <a:p>
            <a:r>
              <a:rPr lang="en-US" dirty="0">
                <a:solidFill>
                  <a:schemeClr val="bg1"/>
                </a:solidFill>
              </a:rPr>
              <a:t>Communities with low perceived cohesion showed higher rates of substance use and related crime.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3. Youth Vulnerabilities</a:t>
            </a:r>
          </a:p>
          <a:p>
            <a:r>
              <a:rPr lang="en-US" dirty="0">
                <a:solidFill>
                  <a:schemeClr val="bg1"/>
                </a:solidFill>
              </a:rPr>
              <a:t>School dropouts are prevalent due to neglect, lack of parental involvement, and poor educational infrastructure.</a:t>
            </a:r>
          </a:p>
          <a:p>
            <a:r>
              <a:rPr lang="en-US" dirty="0">
                <a:solidFill>
                  <a:schemeClr val="bg1"/>
                </a:solidFill>
              </a:rPr>
              <a:t>Deviant behavior among youth, including petty crime and vandalism, reflects frustration and lack of guidance.</a:t>
            </a:r>
          </a:p>
          <a:p>
            <a:r>
              <a:rPr lang="en-US" dirty="0">
                <a:solidFill>
                  <a:schemeClr val="bg1"/>
                </a:solidFill>
              </a:rPr>
              <a:t>Limited activities and aspirations hinder youth development and community engagement.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4. Family Structure and Role Models</a:t>
            </a:r>
          </a:p>
          <a:p>
            <a:r>
              <a:rPr lang="en-US" dirty="0">
                <a:solidFill>
                  <a:schemeClr val="bg1"/>
                </a:solidFill>
              </a:rPr>
              <a:t>Many families are headed by single parents or grandparents, with absent fathers being a recurring theme.</a:t>
            </a:r>
          </a:p>
          <a:p>
            <a:r>
              <a:rPr lang="en-US" dirty="0">
                <a:solidFill>
                  <a:schemeClr val="bg1"/>
                </a:solidFill>
              </a:rPr>
              <a:t>The lack of positive male role models contributes to youth disengagement and behavioral issues.</a:t>
            </a:r>
          </a:p>
          <a:p>
            <a:r>
              <a:rPr lang="en-US" dirty="0">
                <a:solidFill>
                  <a:schemeClr val="bg1"/>
                </a:solidFill>
              </a:rPr>
              <a:t>Grandparents play a critical role in caregiving but often lack resources and support.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93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D0BA4-CDB4-8992-91DD-34337FBE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5D3A942-51A9-832E-5D73-DE2B7A91E7E0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A8F6972-D631-4680-FD33-3D4CF7D2D6BA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3D92C4A-7A9E-64AA-1DE8-54C355DFAF88}"/>
              </a:ext>
            </a:extLst>
          </p:cNvPr>
          <p:cNvSpPr/>
          <p:nvPr/>
        </p:nvSpPr>
        <p:spPr>
          <a:xfrm>
            <a:off x="0" y="951441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F3006BA-5365-188D-00EE-3F954C8713CB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84086E9-EE1A-F7C1-C94C-EF9CE1FF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12" y="0"/>
            <a:ext cx="10515600" cy="1325563"/>
          </a:xfrm>
        </p:spPr>
        <p:txBody>
          <a:bodyPr/>
          <a:lstStyle/>
          <a:p>
            <a:r>
              <a:rPr lang="en-US" b="1" dirty="0"/>
              <a:t>Key Findings(2)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DA43B-6E12-7589-7A1F-0069E93F1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840" y="1132500"/>
            <a:ext cx="11419748" cy="56079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bg1"/>
                </a:solidFill>
              </a:rPr>
              <a:t>5. Unemployment and Economic Exclusion</a:t>
            </a:r>
          </a:p>
          <a:p>
            <a:r>
              <a:rPr lang="en-US" sz="2900" dirty="0">
                <a:solidFill>
                  <a:schemeClr val="bg1"/>
                </a:solidFill>
              </a:rPr>
              <a:t>Chronic unemployment is a major barrier to social cohesion, affecting dignity, family stability, and community participation.</a:t>
            </a:r>
          </a:p>
          <a:p>
            <a:r>
              <a:rPr lang="en-US" sz="2900" dirty="0">
                <a:solidFill>
                  <a:schemeClr val="bg1"/>
                </a:solidFill>
              </a:rPr>
              <a:t>Participants expressed a desire for skills development (e.g., sewing, entrepreneurship) and economic opportunities.</a:t>
            </a:r>
          </a:p>
          <a:p>
            <a:r>
              <a:rPr lang="en-US" sz="2900" dirty="0">
                <a:solidFill>
                  <a:schemeClr val="bg1"/>
                </a:solidFill>
              </a:rPr>
              <a:t>The informal sector is growing but lacks structural support, perpetuating inequality.</a:t>
            </a:r>
          </a:p>
          <a:p>
            <a:pPr marL="0" indent="0">
              <a:buNone/>
            </a:pPr>
            <a:endParaRPr lang="en-US" sz="2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bg1"/>
                </a:solidFill>
              </a:rPr>
              <a:t>6. Health and HIV/AIDS</a:t>
            </a:r>
          </a:p>
          <a:p>
            <a:r>
              <a:rPr lang="en-US" sz="2900" dirty="0">
                <a:solidFill>
                  <a:schemeClr val="bg1"/>
                </a:solidFill>
              </a:rPr>
              <a:t>HIV/AIDS remains a significant issue, with cultural stigma affecting treatment and prevention, especially in Black communities.</a:t>
            </a:r>
          </a:p>
          <a:p>
            <a:r>
              <a:rPr lang="en-US" sz="2900" dirty="0" err="1">
                <a:solidFill>
                  <a:schemeClr val="bg1"/>
                </a:solidFill>
              </a:rPr>
              <a:t>Coloured</a:t>
            </a:r>
            <a:r>
              <a:rPr lang="en-US" sz="2900" dirty="0">
                <a:solidFill>
                  <a:schemeClr val="bg1"/>
                </a:solidFill>
              </a:rPr>
              <a:t> communities showed more openness and less stigma, facilitating better health outcomes.</a:t>
            </a:r>
          </a:p>
          <a:p>
            <a:r>
              <a:rPr lang="en-US" sz="2900" dirty="0">
                <a:solidFill>
                  <a:schemeClr val="bg1"/>
                </a:solidFill>
              </a:rPr>
              <a:t>Social cohesion is linked to improved sexual health behaviors, but only when a threshold of trust and solidarity exists.</a:t>
            </a:r>
          </a:p>
          <a:p>
            <a:pPr marL="0" indent="0">
              <a:buNone/>
            </a:pPr>
            <a:endParaRPr lang="en-US" sz="2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bg1"/>
                </a:solidFill>
              </a:rPr>
              <a:t>7. Educational Disparities</a:t>
            </a:r>
          </a:p>
          <a:p>
            <a:r>
              <a:rPr lang="en-US" sz="2900" dirty="0">
                <a:solidFill>
                  <a:schemeClr val="bg1"/>
                </a:solidFill>
              </a:rPr>
              <a:t>Poor infrastructure, overcrowding, and lack of resources in schools contribute to educational disengagement.</a:t>
            </a:r>
          </a:p>
          <a:p>
            <a:r>
              <a:rPr lang="en-US" sz="2900" dirty="0">
                <a:solidFill>
                  <a:schemeClr val="bg1"/>
                </a:solidFill>
              </a:rPr>
              <a:t>Dropout rates are linked to long-term consequences such as poverty, crime, and reduced social mobility.</a:t>
            </a:r>
          </a:p>
          <a:p>
            <a:r>
              <a:rPr lang="en-US" sz="2900" dirty="0">
                <a:solidFill>
                  <a:schemeClr val="bg1"/>
                </a:solidFill>
              </a:rPr>
              <a:t>8. Lack of Community Infrastructure</a:t>
            </a:r>
          </a:p>
          <a:p>
            <a:r>
              <a:rPr lang="en-US" sz="2900" dirty="0">
                <a:solidFill>
                  <a:schemeClr val="bg1"/>
                </a:solidFill>
              </a:rPr>
              <a:t>Participants highlighted the absence of sports facilities, safe play areas, and community centers.</a:t>
            </a:r>
          </a:p>
          <a:p>
            <a:r>
              <a:rPr lang="en-US" sz="2900" dirty="0">
                <a:solidFill>
                  <a:schemeClr val="bg1"/>
                </a:solidFill>
              </a:rPr>
              <a:t>This lack of infrastructure limits opportunities for youth engagement and community bonding.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380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DEC9E-1681-0F3F-D2AE-A1F483AD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34087E7-9CF6-EF1E-8CC2-28F2DD306AF2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A231D14-9E50-2252-ECCD-7DC35AEE812F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F7B0AFC-6A0A-9173-0B63-28A9B1C77178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18B2E00-6F36-50F9-00B3-0406AE5FD5DD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BF24971-0CFA-74FB-E2F9-345C69DB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12" y="0"/>
            <a:ext cx="10515600" cy="1325563"/>
          </a:xfrm>
        </p:spPr>
        <p:txBody>
          <a:bodyPr/>
          <a:lstStyle/>
          <a:p>
            <a:r>
              <a:rPr lang="en-US" b="1" dirty="0"/>
              <a:t>Recommendations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2333-2822-89DA-F6FB-2FE7E5F7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12" y="1325562"/>
            <a:ext cx="10825388" cy="541487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To foster social cohesion and address systemic challenges, the study recommends: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Community Empowerment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Facilitate platforms for collective action and grievance redress.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Strengthen civic engagement and local leadership.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Policy Reform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Prioritize inclusive education and vocational training.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Improve service delivery and infrastructure in rural areas.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Youth Development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Implement holistic dropout prevention strategies.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 mentorship programs and safe recreational spaces.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Economic Inclusion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Support entrepreneurship through training and micro-financing.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Reduce dependency on social grants by promoting self-sufficiency.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Health Interventions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Address HIV/AIDS stigma through culturally sensitive education.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Integrate health promotion with community-building efforts.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358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ABAA7-4852-4850-911F-647C2F40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E68CD7F-5024-7D90-D950-A6C2DA75C476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D31E7B2-6CA1-BD87-C5B5-EE2B3E6FE9BB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11BCFDB-06B6-D8CD-A7F8-991701C9D0F7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32F6B61-F340-BA0D-6CFB-6B9608E0232F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E8DEE7-1434-241B-3614-78EFDCDF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12" y="0"/>
            <a:ext cx="10515600" cy="1325563"/>
          </a:xfrm>
        </p:spPr>
        <p:txBody>
          <a:bodyPr/>
          <a:lstStyle/>
          <a:p>
            <a:r>
              <a:rPr lang="en-US" b="1" dirty="0"/>
              <a:t>Conclusions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FF45A-08C5-B230-C36D-C12D4565B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12" y="1325562"/>
            <a:ext cx="10825388" cy="5414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Social cohesion in South Africa’s low-resource communities is under threat from a complex web of interrelated social issues. </a:t>
            </a:r>
          </a:p>
          <a:p>
            <a:r>
              <a:rPr lang="en-US" dirty="0">
                <a:solidFill>
                  <a:schemeClr val="bg1"/>
                </a:solidFill>
              </a:rPr>
              <a:t>Addressing these challenges requires </a:t>
            </a:r>
            <a:r>
              <a:rPr lang="en-US" b="1" dirty="0">
                <a:solidFill>
                  <a:schemeClr val="bg1"/>
                </a:solidFill>
              </a:rPr>
              <a:t>multi-level, inclusive, and context-sensitive interventions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By empowering communities, reforming policies, and investing in youth and families, South Africa can build a more </a:t>
            </a:r>
            <a:r>
              <a:rPr lang="en-US" b="1" dirty="0">
                <a:solidFill>
                  <a:schemeClr val="bg1"/>
                </a:solidFill>
              </a:rPr>
              <a:t>resilient, equitable, and cohesive society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8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1312</Words>
  <Application>Microsoft Office PowerPoint</Application>
  <PresentationFormat>Widescreen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Century Gothic</vt:lpstr>
      <vt:lpstr>Times New Roman</vt:lpstr>
      <vt:lpstr>Office Theme</vt:lpstr>
      <vt:lpstr>PowerPoint Presentation</vt:lpstr>
      <vt:lpstr>Introduction</vt:lpstr>
      <vt:lpstr>Background</vt:lpstr>
      <vt:lpstr> Literature Review: Key Themes </vt:lpstr>
      <vt:lpstr> Methodology </vt:lpstr>
      <vt:lpstr>Key Findings(1)</vt:lpstr>
      <vt:lpstr>Key Findings(2)</vt:lpstr>
      <vt:lpstr>Recommendations</vt:lpstr>
      <vt:lpstr>Conclusions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 Human</dc:creator>
  <cp:lastModifiedBy>Anja  Human</cp:lastModifiedBy>
  <cp:revision>1</cp:revision>
  <dcterms:created xsi:type="dcterms:W3CDTF">2025-09-08T04:41:49Z</dcterms:created>
  <dcterms:modified xsi:type="dcterms:W3CDTF">2025-09-09T09:55:54Z</dcterms:modified>
</cp:coreProperties>
</file>