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42" r:id="rId2"/>
  </p:sldMasterIdLst>
  <p:notesMasterIdLst>
    <p:notesMasterId r:id="rId15"/>
  </p:notesMasterIdLst>
  <p:sldIdLst>
    <p:sldId id="298" r:id="rId3"/>
    <p:sldId id="306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0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41105-6AA5-4429-9B31-B26C30BDD75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3960AACA-EA5D-40BD-B725-15E14B7AB3D0}">
      <dgm:prSet phldrT="[Text]"/>
      <dgm:spPr/>
      <dgm:t>
        <a:bodyPr/>
        <a:lstStyle/>
        <a:p>
          <a:r>
            <a:rPr lang="en-ZA" dirty="0"/>
            <a:t>Academic Outcomes</a:t>
          </a:r>
        </a:p>
      </dgm:t>
    </dgm:pt>
    <dgm:pt modelId="{F31A2AB6-64A8-4700-B259-33740787BF33}" type="parTrans" cxnId="{A922C742-3A76-45BC-8234-C351D64A55A1}">
      <dgm:prSet/>
      <dgm:spPr/>
      <dgm:t>
        <a:bodyPr/>
        <a:lstStyle/>
        <a:p>
          <a:endParaRPr lang="en-ZA"/>
        </a:p>
      </dgm:t>
    </dgm:pt>
    <dgm:pt modelId="{7729C8F2-88AD-40C4-BEF2-67B7CCD6B482}" type="sibTrans" cxnId="{A922C742-3A76-45BC-8234-C351D64A55A1}">
      <dgm:prSet/>
      <dgm:spPr/>
      <dgm:t>
        <a:bodyPr/>
        <a:lstStyle/>
        <a:p>
          <a:endParaRPr lang="en-ZA"/>
        </a:p>
      </dgm:t>
    </dgm:pt>
    <dgm:pt modelId="{B5DF7D43-7470-4815-9C8F-0E62040D6218}">
      <dgm:prSet/>
      <dgm:spPr/>
      <dgm:t>
        <a:bodyPr/>
        <a:lstStyle/>
        <a:p>
          <a:r>
            <a:rPr lang="en-US"/>
            <a:t>Cohesive families provide emotionally secure environments </a:t>
          </a:r>
          <a:endParaRPr lang="en-ZA"/>
        </a:p>
      </dgm:t>
    </dgm:pt>
    <dgm:pt modelId="{CC379887-DBAE-44CD-AC03-CFC81EBA764E}" type="parTrans" cxnId="{E0B55F55-C99C-4301-8E6F-07ED509B03A2}">
      <dgm:prSet/>
      <dgm:spPr/>
      <dgm:t>
        <a:bodyPr/>
        <a:lstStyle/>
        <a:p>
          <a:endParaRPr lang="en-ZA"/>
        </a:p>
      </dgm:t>
    </dgm:pt>
    <dgm:pt modelId="{7249BBCA-366A-4280-95AE-EEC85E733CEA}" type="sibTrans" cxnId="{E0B55F55-C99C-4301-8E6F-07ED509B03A2}">
      <dgm:prSet/>
      <dgm:spPr/>
      <dgm:t>
        <a:bodyPr/>
        <a:lstStyle/>
        <a:p>
          <a:endParaRPr lang="en-ZA"/>
        </a:p>
      </dgm:t>
    </dgm:pt>
    <dgm:pt modelId="{C96A9689-9AE1-4B5B-BC55-B7A41CA264A4}">
      <dgm:prSet/>
      <dgm:spPr/>
      <dgm:t>
        <a:bodyPr/>
        <a:lstStyle/>
        <a:p>
          <a:r>
            <a:rPr lang="en-ZA"/>
            <a:t>Motivation</a:t>
          </a:r>
        </a:p>
      </dgm:t>
    </dgm:pt>
    <dgm:pt modelId="{830A9A6C-426A-4F8B-8CF5-A40FB4453272}" type="parTrans" cxnId="{7B20AEE3-772B-47D6-B467-C8E7E0C7BEB9}">
      <dgm:prSet/>
      <dgm:spPr/>
      <dgm:t>
        <a:bodyPr/>
        <a:lstStyle/>
        <a:p>
          <a:endParaRPr lang="en-ZA"/>
        </a:p>
      </dgm:t>
    </dgm:pt>
    <dgm:pt modelId="{F9E1C5B5-D253-4E0A-B035-4DA1079EF062}" type="sibTrans" cxnId="{7B20AEE3-772B-47D6-B467-C8E7E0C7BEB9}">
      <dgm:prSet/>
      <dgm:spPr/>
      <dgm:t>
        <a:bodyPr/>
        <a:lstStyle/>
        <a:p>
          <a:endParaRPr lang="en-ZA"/>
        </a:p>
      </dgm:t>
    </dgm:pt>
    <dgm:pt modelId="{43E6034E-790F-49DE-A19D-EFB4D63916D1}">
      <dgm:prSet/>
      <dgm:spPr/>
      <dgm:t>
        <a:bodyPr/>
        <a:lstStyle/>
        <a:p>
          <a:r>
            <a:rPr lang="en-ZA"/>
            <a:t>Self-regulation</a:t>
          </a:r>
        </a:p>
      </dgm:t>
    </dgm:pt>
    <dgm:pt modelId="{AEA1F16F-E2D5-4E8C-AA79-001C48492E8D}" type="parTrans" cxnId="{94273D1A-3A7C-4C38-B8D0-B41C7634AE70}">
      <dgm:prSet/>
      <dgm:spPr/>
      <dgm:t>
        <a:bodyPr/>
        <a:lstStyle/>
        <a:p>
          <a:endParaRPr lang="en-ZA"/>
        </a:p>
      </dgm:t>
    </dgm:pt>
    <dgm:pt modelId="{1C3D79AE-8167-4449-AB87-54BAF965B0C2}" type="sibTrans" cxnId="{94273D1A-3A7C-4C38-B8D0-B41C7634AE70}">
      <dgm:prSet/>
      <dgm:spPr/>
      <dgm:t>
        <a:bodyPr/>
        <a:lstStyle/>
        <a:p>
          <a:endParaRPr lang="en-ZA"/>
        </a:p>
      </dgm:t>
    </dgm:pt>
    <dgm:pt modelId="{05F05DA0-7216-47F6-8A49-56F3AAFE6D1D}">
      <dgm:prSet/>
      <dgm:spPr/>
      <dgm:t>
        <a:bodyPr/>
        <a:lstStyle/>
        <a:p>
          <a:r>
            <a:rPr lang="en-ZA"/>
            <a:t>School engagement</a:t>
          </a:r>
        </a:p>
      </dgm:t>
    </dgm:pt>
    <dgm:pt modelId="{360D0FF8-C00A-4FE9-8473-68DCCAD36A05}" type="parTrans" cxnId="{E7617DDD-CC97-4E07-98B1-A71FE65AAE07}">
      <dgm:prSet/>
      <dgm:spPr/>
      <dgm:t>
        <a:bodyPr/>
        <a:lstStyle/>
        <a:p>
          <a:endParaRPr lang="en-ZA"/>
        </a:p>
      </dgm:t>
    </dgm:pt>
    <dgm:pt modelId="{92406F1F-C7AB-4CCA-B1A3-DBF764A471B4}" type="sibTrans" cxnId="{E7617DDD-CC97-4E07-98B1-A71FE65AAE07}">
      <dgm:prSet/>
      <dgm:spPr/>
      <dgm:t>
        <a:bodyPr/>
        <a:lstStyle/>
        <a:p>
          <a:endParaRPr lang="en-ZA"/>
        </a:p>
      </dgm:t>
    </dgm:pt>
    <dgm:pt modelId="{F70FEE73-999E-45F6-8F5F-867A5C2C5424}">
      <dgm:prSet/>
      <dgm:spPr/>
      <dgm:t>
        <a:bodyPr/>
        <a:lstStyle/>
        <a:p>
          <a:r>
            <a:rPr lang="en-ZA"/>
            <a:t>Homework support</a:t>
          </a:r>
        </a:p>
      </dgm:t>
    </dgm:pt>
    <dgm:pt modelId="{D066E3C2-32FC-48A7-A8D8-06AF235D1135}" type="parTrans" cxnId="{808E7C0C-56BD-4EC2-B0D0-1993CD7F6EFE}">
      <dgm:prSet/>
      <dgm:spPr/>
      <dgm:t>
        <a:bodyPr/>
        <a:lstStyle/>
        <a:p>
          <a:endParaRPr lang="en-ZA"/>
        </a:p>
      </dgm:t>
    </dgm:pt>
    <dgm:pt modelId="{F6265168-A700-4B2C-A46A-BC8FF575C3E4}" type="sibTrans" cxnId="{808E7C0C-56BD-4EC2-B0D0-1993CD7F6EFE}">
      <dgm:prSet/>
      <dgm:spPr/>
      <dgm:t>
        <a:bodyPr/>
        <a:lstStyle/>
        <a:p>
          <a:endParaRPr lang="en-ZA"/>
        </a:p>
      </dgm:t>
    </dgm:pt>
    <dgm:pt modelId="{F230671D-C08B-487A-8C13-F07EB82D4B64}">
      <dgm:prSet/>
      <dgm:spPr/>
      <dgm:t>
        <a:bodyPr/>
        <a:lstStyle/>
        <a:p>
          <a:r>
            <a:rPr lang="en-ZA" dirty="0"/>
            <a:t>Mental Health</a:t>
          </a:r>
        </a:p>
      </dgm:t>
    </dgm:pt>
    <dgm:pt modelId="{9744E25B-0E9E-481D-9785-3D623A364D60}" type="parTrans" cxnId="{B5D22CF6-C3AF-4850-AFB4-44FE6552B3A3}">
      <dgm:prSet/>
      <dgm:spPr/>
      <dgm:t>
        <a:bodyPr/>
        <a:lstStyle/>
        <a:p>
          <a:endParaRPr lang="en-ZA"/>
        </a:p>
      </dgm:t>
    </dgm:pt>
    <dgm:pt modelId="{3C126EE2-E043-4288-A617-1FA4B6068933}" type="sibTrans" cxnId="{B5D22CF6-C3AF-4850-AFB4-44FE6552B3A3}">
      <dgm:prSet/>
      <dgm:spPr/>
      <dgm:t>
        <a:bodyPr/>
        <a:lstStyle/>
        <a:p>
          <a:endParaRPr lang="en-ZA"/>
        </a:p>
      </dgm:t>
    </dgm:pt>
    <dgm:pt modelId="{2BDE78BD-3103-4A29-98DB-A875A11CFCA8}" type="pres">
      <dgm:prSet presAssocID="{BA041105-6AA5-4429-9B31-B26C30BDD758}" presName="compositeShape" presStyleCnt="0">
        <dgm:presLayoutVars>
          <dgm:chMax val="7"/>
          <dgm:dir/>
          <dgm:resizeHandles val="exact"/>
        </dgm:presLayoutVars>
      </dgm:prSet>
      <dgm:spPr/>
    </dgm:pt>
    <dgm:pt modelId="{05B0A4A9-1D48-4FA1-8420-A9CE14654203}" type="pres">
      <dgm:prSet presAssocID="{BA041105-6AA5-4429-9B31-B26C30BDD758}" presName="wedge1" presStyleLbl="node1" presStyleIdx="0" presStyleCnt="7" custScaleX="103983" custScaleY="97327" custLinFactNeighborX="-2523" custLinFactNeighborY="4444"/>
      <dgm:spPr/>
    </dgm:pt>
    <dgm:pt modelId="{45C9E375-B5C6-4FCA-B4DD-AD930E32F0F7}" type="pres">
      <dgm:prSet presAssocID="{BA041105-6AA5-4429-9B31-B26C30BDD758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00B92BA9-469A-4233-A3F8-70686B646D51}" type="pres">
      <dgm:prSet presAssocID="{BA041105-6AA5-4429-9B31-B26C30BDD758}" presName="wedge2" presStyleLbl="node1" presStyleIdx="1" presStyleCnt="7"/>
      <dgm:spPr/>
    </dgm:pt>
    <dgm:pt modelId="{99F199B3-CB30-44B8-B2ED-94B96907802D}" type="pres">
      <dgm:prSet presAssocID="{BA041105-6AA5-4429-9B31-B26C30BDD758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E5FE4F8F-50A2-4C76-977E-0206B6CE0D3A}" type="pres">
      <dgm:prSet presAssocID="{BA041105-6AA5-4429-9B31-B26C30BDD758}" presName="wedge3" presStyleLbl="node1" presStyleIdx="2" presStyleCnt="7"/>
      <dgm:spPr/>
    </dgm:pt>
    <dgm:pt modelId="{9E23E6EC-222E-47F9-9714-0AF34E62FDBF}" type="pres">
      <dgm:prSet presAssocID="{BA041105-6AA5-4429-9B31-B26C30BDD758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D2E2CD4B-39AF-4733-A2DF-8730CB53D60B}" type="pres">
      <dgm:prSet presAssocID="{BA041105-6AA5-4429-9B31-B26C30BDD758}" presName="wedge4" presStyleLbl="node1" presStyleIdx="3" presStyleCnt="7"/>
      <dgm:spPr/>
    </dgm:pt>
    <dgm:pt modelId="{651DEB4A-BFE0-4447-86DF-0CDB0C45AFA6}" type="pres">
      <dgm:prSet presAssocID="{BA041105-6AA5-4429-9B31-B26C30BDD758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5915374A-69C1-4D79-9764-68EDAE059F50}" type="pres">
      <dgm:prSet presAssocID="{BA041105-6AA5-4429-9B31-B26C30BDD758}" presName="wedge5" presStyleLbl="node1" presStyleIdx="4" presStyleCnt="7"/>
      <dgm:spPr/>
    </dgm:pt>
    <dgm:pt modelId="{E3A8A666-2D87-44D8-AE9F-7FBBFA2D6232}" type="pres">
      <dgm:prSet presAssocID="{BA041105-6AA5-4429-9B31-B26C30BDD758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5B67245B-A215-4C76-A88D-1EB54A1DE6E5}" type="pres">
      <dgm:prSet presAssocID="{BA041105-6AA5-4429-9B31-B26C30BDD758}" presName="wedge6" presStyleLbl="node1" presStyleIdx="5" presStyleCnt="7"/>
      <dgm:spPr/>
    </dgm:pt>
    <dgm:pt modelId="{F3F8A8D3-F709-4EF7-B1D3-8598D351E831}" type="pres">
      <dgm:prSet presAssocID="{BA041105-6AA5-4429-9B31-B26C30BDD758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F0AC351A-EFFB-416C-9C91-F88DADDC8234}" type="pres">
      <dgm:prSet presAssocID="{BA041105-6AA5-4429-9B31-B26C30BDD758}" presName="wedge7" presStyleLbl="node1" presStyleIdx="6" presStyleCnt="7"/>
      <dgm:spPr/>
    </dgm:pt>
    <dgm:pt modelId="{16AEF982-0FCC-4D25-B214-DF185463812A}" type="pres">
      <dgm:prSet presAssocID="{BA041105-6AA5-4429-9B31-B26C30BDD758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3218B608-E489-41E1-894E-71713ED146FC}" type="presOf" srcId="{F230671D-C08B-487A-8C13-F07EB82D4B64}" destId="{16AEF982-0FCC-4D25-B214-DF185463812A}" srcOrd="1" destOrd="0" presId="urn:microsoft.com/office/officeart/2005/8/layout/chart3"/>
    <dgm:cxn modelId="{808E7C0C-56BD-4EC2-B0D0-1993CD7F6EFE}" srcId="{BA041105-6AA5-4429-9B31-B26C30BDD758}" destId="{F70FEE73-999E-45F6-8F5F-867A5C2C5424}" srcOrd="5" destOrd="0" parTransId="{D066E3C2-32FC-48A7-A8D8-06AF235D1135}" sibTransId="{F6265168-A700-4B2C-A46A-BC8FF575C3E4}"/>
    <dgm:cxn modelId="{129DD80E-FC7A-4F9E-A0EA-A9F851B890AC}" type="presOf" srcId="{F70FEE73-999E-45F6-8F5F-867A5C2C5424}" destId="{5B67245B-A215-4C76-A88D-1EB54A1DE6E5}" srcOrd="0" destOrd="0" presId="urn:microsoft.com/office/officeart/2005/8/layout/chart3"/>
    <dgm:cxn modelId="{54078C10-52B0-4E26-9577-1FDBF2EF29DB}" type="presOf" srcId="{B5DF7D43-7470-4815-9C8F-0E62040D6218}" destId="{00B92BA9-469A-4233-A3F8-70686B646D51}" srcOrd="0" destOrd="0" presId="urn:microsoft.com/office/officeart/2005/8/layout/chart3"/>
    <dgm:cxn modelId="{AB122E14-E993-4EEA-8E35-4AC596D18F6C}" type="presOf" srcId="{3960AACA-EA5D-40BD-B725-15E14B7AB3D0}" destId="{05B0A4A9-1D48-4FA1-8420-A9CE14654203}" srcOrd="0" destOrd="0" presId="urn:microsoft.com/office/officeart/2005/8/layout/chart3"/>
    <dgm:cxn modelId="{94273D1A-3A7C-4C38-B8D0-B41C7634AE70}" srcId="{BA041105-6AA5-4429-9B31-B26C30BDD758}" destId="{43E6034E-790F-49DE-A19D-EFB4D63916D1}" srcOrd="3" destOrd="0" parTransId="{AEA1F16F-E2D5-4E8C-AA79-001C48492E8D}" sibTransId="{1C3D79AE-8167-4449-AB87-54BAF965B0C2}"/>
    <dgm:cxn modelId="{8F8F4F2B-5B8B-43C1-A405-2B3DCA1537D8}" type="presOf" srcId="{05F05DA0-7216-47F6-8A49-56F3AAFE6D1D}" destId="{E3A8A666-2D87-44D8-AE9F-7FBBFA2D6232}" srcOrd="1" destOrd="0" presId="urn:microsoft.com/office/officeart/2005/8/layout/chart3"/>
    <dgm:cxn modelId="{DB71E42F-0052-42D1-B196-D73F33351C31}" type="presOf" srcId="{43E6034E-790F-49DE-A19D-EFB4D63916D1}" destId="{D2E2CD4B-39AF-4733-A2DF-8730CB53D60B}" srcOrd="0" destOrd="0" presId="urn:microsoft.com/office/officeart/2005/8/layout/chart3"/>
    <dgm:cxn modelId="{80C66A31-75D0-4AB0-A7C4-6CAE6897A719}" type="presOf" srcId="{C96A9689-9AE1-4B5B-BC55-B7A41CA264A4}" destId="{E5FE4F8F-50A2-4C76-977E-0206B6CE0D3A}" srcOrd="0" destOrd="0" presId="urn:microsoft.com/office/officeart/2005/8/layout/chart3"/>
    <dgm:cxn modelId="{B8ABD55B-B660-4F01-85F8-AEFBCD3C0B55}" type="presOf" srcId="{C96A9689-9AE1-4B5B-BC55-B7A41CA264A4}" destId="{9E23E6EC-222E-47F9-9714-0AF34E62FDBF}" srcOrd="1" destOrd="0" presId="urn:microsoft.com/office/officeart/2005/8/layout/chart3"/>
    <dgm:cxn modelId="{FFB09C60-A563-4503-8429-C39AC6B11A1C}" type="presOf" srcId="{05F05DA0-7216-47F6-8A49-56F3AAFE6D1D}" destId="{5915374A-69C1-4D79-9764-68EDAE059F50}" srcOrd="0" destOrd="0" presId="urn:microsoft.com/office/officeart/2005/8/layout/chart3"/>
    <dgm:cxn modelId="{A922C742-3A76-45BC-8234-C351D64A55A1}" srcId="{BA041105-6AA5-4429-9B31-B26C30BDD758}" destId="{3960AACA-EA5D-40BD-B725-15E14B7AB3D0}" srcOrd="0" destOrd="0" parTransId="{F31A2AB6-64A8-4700-B259-33740787BF33}" sibTransId="{7729C8F2-88AD-40C4-BEF2-67B7CCD6B482}"/>
    <dgm:cxn modelId="{20D5CB4E-567D-44EC-88A7-973157940FB5}" type="presOf" srcId="{F230671D-C08B-487A-8C13-F07EB82D4B64}" destId="{F0AC351A-EFFB-416C-9C91-F88DADDC8234}" srcOrd="0" destOrd="0" presId="urn:microsoft.com/office/officeart/2005/8/layout/chart3"/>
    <dgm:cxn modelId="{CE154C50-C402-4511-B690-FD6AF3FD1416}" type="presOf" srcId="{3960AACA-EA5D-40BD-B725-15E14B7AB3D0}" destId="{45C9E375-B5C6-4FCA-B4DD-AD930E32F0F7}" srcOrd="1" destOrd="0" presId="urn:microsoft.com/office/officeart/2005/8/layout/chart3"/>
    <dgm:cxn modelId="{E0B55F55-C99C-4301-8E6F-07ED509B03A2}" srcId="{BA041105-6AA5-4429-9B31-B26C30BDD758}" destId="{B5DF7D43-7470-4815-9C8F-0E62040D6218}" srcOrd="1" destOrd="0" parTransId="{CC379887-DBAE-44CD-AC03-CFC81EBA764E}" sibTransId="{7249BBCA-366A-4280-95AE-EEC85E733CEA}"/>
    <dgm:cxn modelId="{BDC14197-DDF0-4401-BEC2-86F9DED1860C}" type="presOf" srcId="{BA041105-6AA5-4429-9B31-B26C30BDD758}" destId="{2BDE78BD-3103-4A29-98DB-A875A11CFCA8}" srcOrd="0" destOrd="0" presId="urn:microsoft.com/office/officeart/2005/8/layout/chart3"/>
    <dgm:cxn modelId="{2E760FB7-EE6B-4B95-8D9F-DBAD2522D53F}" type="presOf" srcId="{B5DF7D43-7470-4815-9C8F-0E62040D6218}" destId="{99F199B3-CB30-44B8-B2ED-94B96907802D}" srcOrd="1" destOrd="0" presId="urn:microsoft.com/office/officeart/2005/8/layout/chart3"/>
    <dgm:cxn modelId="{FC32CFC8-A926-4EFB-A5F6-7AD46CF5125D}" type="presOf" srcId="{43E6034E-790F-49DE-A19D-EFB4D63916D1}" destId="{651DEB4A-BFE0-4447-86DF-0CDB0C45AFA6}" srcOrd="1" destOrd="0" presId="urn:microsoft.com/office/officeart/2005/8/layout/chart3"/>
    <dgm:cxn modelId="{E7617DDD-CC97-4E07-98B1-A71FE65AAE07}" srcId="{BA041105-6AA5-4429-9B31-B26C30BDD758}" destId="{05F05DA0-7216-47F6-8A49-56F3AAFE6D1D}" srcOrd="4" destOrd="0" parTransId="{360D0FF8-C00A-4FE9-8473-68DCCAD36A05}" sibTransId="{92406F1F-C7AB-4CCA-B1A3-DBF764A471B4}"/>
    <dgm:cxn modelId="{7B20AEE3-772B-47D6-B467-C8E7E0C7BEB9}" srcId="{BA041105-6AA5-4429-9B31-B26C30BDD758}" destId="{C96A9689-9AE1-4B5B-BC55-B7A41CA264A4}" srcOrd="2" destOrd="0" parTransId="{830A9A6C-426A-4F8B-8CF5-A40FB4453272}" sibTransId="{F9E1C5B5-D253-4E0A-B035-4DA1079EF062}"/>
    <dgm:cxn modelId="{B5D22CF6-C3AF-4850-AFB4-44FE6552B3A3}" srcId="{BA041105-6AA5-4429-9B31-B26C30BDD758}" destId="{F230671D-C08B-487A-8C13-F07EB82D4B64}" srcOrd="6" destOrd="0" parTransId="{9744E25B-0E9E-481D-9785-3D623A364D60}" sibTransId="{3C126EE2-E043-4288-A617-1FA4B6068933}"/>
    <dgm:cxn modelId="{7DAFDDFA-2383-4D5B-876B-135C294871E4}" type="presOf" srcId="{F70FEE73-999E-45F6-8F5F-867A5C2C5424}" destId="{F3F8A8D3-F709-4EF7-B1D3-8598D351E831}" srcOrd="1" destOrd="0" presId="urn:microsoft.com/office/officeart/2005/8/layout/chart3"/>
    <dgm:cxn modelId="{7369C3BB-3A11-465D-B272-84B3D2801E4B}" type="presParOf" srcId="{2BDE78BD-3103-4A29-98DB-A875A11CFCA8}" destId="{05B0A4A9-1D48-4FA1-8420-A9CE14654203}" srcOrd="0" destOrd="0" presId="urn:microsoft.com/office/officeart/2005/8/layout/chart3"/>
    <dgm:cxn modelId="{FDCCC894-2BFD-42D3-9905-1A71651CC742}" type="presParOf" srcId="{2BDE78BD-3103-4A29-98DB-A875A11CFCA8}" destId="{45C9E375-B5C6-4FCA-B4DD-AD930E32F0F7}" srcOrd="1" destOrd="0" presId="urn:microsoft.com/office/officeart/2005/8/layout/chart3"/>
    <dgm:cxn modelId="{B00DC34F-003D-4FC6-8F1B-C1E58E78B678}" type="presParOf" srcId="{2BDE78BD-3103-4A29-98DB-A875A11CFCA8}" destId="{00B92BA9-469A-4233-A3F8-70686B646D51}" srcOrd="2" destOrd="0" presId="urn:microsoft.com/office/officeart/2005/8/layout/chart3"/>
    <dgm:cxn modelId="{F11EDEE7-A71A-4798-91DC-E7D51C3E7647}" type="presParOf" srcId="{2BDE78BD-3103-4A29-98DB-A875A11CFCA8}" destId="{99F199B3-CB30-44B8-B2ED-94B96907802D}" srcOrd="3" destOrd="0" presId="urn:microsoft.com/office/officeart/2005/8/layout/chart3"/>
    <dgm:cxn modelId="{CEBB7926-8ECD-4425-8E5D-59B4A585C5E6}" type="presParOf" srcId="{2BDE78BD-3103-4A29-98DB-A875A11CFCA8}" destId="{E5FE4F8F-50A2-4C76-977E-0206B6CE0D3A}" srcOrd="4" destOrd="0" presId="urn:microsoft.com/office/officeart/2005/8/layout/chart3"/>
    <dgm:cxn modelId="{B152A54F-DE85-45E1-9C2B-3CEE302F860F}" type="presParOf" srcId="{2BDE78BD-3103-4A29-98DB-A875A11CFCA8}" destId="{9E23E6EC-222E-47F9-9714-0AF34E62FDBF}" srcOrd="5" destOrd="0" presId="urn:microsoft.com/office/officeart/2005/8/layout/chart3"/>
    <dgm:cxn modelId="{AB7B05A9-99A9-4E8B-A28A-B04FB17F8F15}" type="presParOf" srcId="{2BDE78BD-3103-4A29-98DB-A875A11CFCA8}" destId="{D2E2CD4B-39AF-4733-A2DF-8730CB53D60B}" srcOrd="6" destOrd="0" presId="urn:microsoft.com/office/officeart/2005/8/layout/chart3"/>
    <dgm:cxn modelId="{9EC4FEC2-78C3-4F94-9AAB-E94B51F1CB31}" type="presParOf" srcId="{2BDE78BD-3103-4A29-98DB-A875A11CFCA8}" destId="{651DEB4A-BFE0-4447-86DF-0CDB0C45AFA6}" srcOrd="7" destOrd="0" presId="urn:microsoft.com/office/officeart/2005/8/layout/chart3"/>
    <dgm:cxn modelId="{4E6D100A-B9E3-4B3D-9BA0-1FF0935BB052}" type="presParOf" srcId="{2BDE78BD-3103-4A29-98DB-A875A11CFCA8}" destId="{5915374A-69C1-4D79-9764-68EDAE059F50}" srcOrd="8" destOrd="0" presId="urn:microsoft.com/office/officeart/2005/8/layout/chart3"/>
    <dgm:cxn modelId="{1FFE5232-C212-4775-819F-3386927F4C2E}" type="presParOf" srcId="{2BDE78BD-3103-4A29-98DB-A875A11CFCA8}" destId="{E3A8A666-2D87-44D8-AE9F-7FBBFA2D6232}" srcOrd="9" destOrd="0" presId="urn:microsoft.com/office/officeart/2005/8/layout/chart3"/>
    <dgm:cxn modelId="{19474E04-B029-41B5-B127-A656C6F8B252}" type="presParOf" srcId="{2BDE78BD-3103-4A29-98DB-A875A11CFCA8}" destId="{5B67245B-A215-4C76-A88D-1EB54A1DE6E5}" srcOrd="10" destOrd="0" presId="urn:microsoft.com/office/officeart/2005/8/layout/chart3"/>
    <dgm:cxn modelId="{70C60A39-05E6-487C-9266-4D2C0DB7220E}" type="presParOf" srcId="{2BDE78BD-3103-4A29-98DB-A875A11CFCA8}" destId="{F3F8A8D3-F709-4EF7-B1D3-8598D351E831}" srcOrd="11" destOrd="0" presId="urn:microsoft.com/office/officeart/2005/8/layout/chart3"/>
    <dgm:cxn modelId="{E15098CD-67F3-4FF4-A38D-9F32A2E9289E}" type="presParOf" srcId="{2BDE78BD-3103-4A29-98DB-A875A11CFCA8}" destId="{F0AC351A-EFFB-416C-9C91-F88DADDC8234}" srcOrd="12" destOrd="0" presId="urn:microsoft.com/office/officeart/2005/8/layout/chart3"/>
    <dgm:cxn modelId="{17F05422-D615-475C-8AAF-AB8A528B5EB8}" type="presParOf" srcId="{2BDE78BD-3103-4A29-98DB-A875A11CFCA8}" destId="{16AEF982-0FCC-4D25-B214-DF185463812A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0A4A9-1D48-4FA1-8420-A9CE14654203}">
      <dsp:nvSpPr>
        <dsp:cNvPr id="0" name=""/>
        <dsp:cNvSpPr/>
      </dsp:nvSpPr>
      <dsp:spPr>
        <a:xfrm>
          <a:off x="631113" y="454600"/>
          <a:ext cx="3953234" cy="3700186"/>
        </a:xfrm>
        <a:prstGeom prst="pie">
          <a:avLst>
            <a:gd name="adj1" fmla="val 16200000"/>
            <a:gd name="adj2" fmla="val 192857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kern="1200" dirty="0"/>
            <a:t>Academic Outcomes</a:t>
          </a:r>
        </a:p>
      </dsp:txBody>
      <dsp:txXfrm>
        <a:off x="2646792" y="806999"/>
        <a:ext cx="1082433" cy="638722"/>
      </dsp:txXfrm>
    </dsp:sp>
    <dsp:sp modelId="{00B92BA9-469A-4233-A3F8-70686B646D51}">
      <dsp:nvSpPr>
        <dsp:cNvPr id="0" name=""/>
        <dsp:cNvSpPr/>
      </dsp:nvSpPr>
      <dsp:spPr>
        <a:xfrm>
          <a:off x="704532" y="438505"/>
          <a:ext cx="3801808" cy="3801808"/>
        </a:xfrm>
        <a:prstGeom prst="pie">
          <a:avLst>
            <a:gd name="adj1" fmla="val 19285716"/>
            <a:gd name="adj2" fmla="val 7714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Cohesive families provide emotionally secure environments </a:t>
          </a:r>
          <a:endParaRPr lang="en-ZA" sz="1000" kern="1200"/>
        </a:p>
      </dsp:txBody>
      <dsp:txXfrm>
        <a:off x="3306961" y="1796294"/>
        <a:ext cx="1104334" cy="701524"/>
      </dsp:txXfrm>
    </dsp:sp>
    <dsp:sp modelId="{E5FE4F8F-50A2-4C76-977E-0206B6CE0D3A}">
      <dsp:nvSpPr>
        <dsp:cNvPr id="0" name=""/>
        <dsp:cNvSpPr/>
      </dsp:nvSpPr>
      <dsp:spPr>
        <a:xfrm>
          <a:off x="704532" y="438505"/>
          <a:ext cx="3801808" cy="3801808"/>
        </a:xfrm>
        <a:prstGeom prst="pie">
          <a:avLst>
            <a:gd name="adj1" fmla="val 771428"/>
            <a:gd name="adj2" fmla="val 38571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kern="1200"/>
            <a:t>Motivation</a:t>
          </a:r>
        </a:p>
      </dsp:txBody>
      <dsp:txXfrm>
        <a:off x="3148552" y="2701487"/>
        <a:ext cx="995711" cy="724154"/>
      </dsp:txXfrm>
    </dsp:sp>
    <dsp:sp modelId="{D2E2CD4B-39AF-4733-A2DF-8730CB53D60B}">
      <dsp:nvSpPr>
        <dsp:cNvPr id="0" name=""/>
        <dsp:cNvSpPr/>
      </dsp:nvSpPr>
      <dsp:spPr>
        <a:xfrm>
          <a:off x="704532" y="438505"/>
          <a:ext cx="3801808" cy="3801808"/>
        </a:xfrm>
        <a:prstGeom prst="pie">
          <a:avLst>
            <a:gd name="adj1" fmla="val 3857226"/>
            <a:gd name="adj2" fmla="val 69428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kern="1200"/>
            <a:t>Self-regulation</a:t>
          </a:r>
        </a:p>
      </dsp:txBody>
      <dsp:txXfrm>
        <a:off x="2096265" y="3425641"/>
        <a:ext cx="1018341" cy="724154"/>
      </dsp:txXfrm>
    </dsp:sp>
    <dsp:sp modelId="{5915374A-69C1-4D79-9764-68EDAE059F50}">
      <dsp:nvSpPr>
        <dsp:cNvPr id="0" name=""/>
        <dsp:cNvSpPr/>
      </dsp:nvSpPr>
      <dsp:spPr>
        <a:xfrm>
          <a:off x="704532" y="438505"/>
          <a:ext cx="3801808" cy="3801808"/>
        </a:xfrm>
        <a:prstGeom prst="pie">
          <a:avLst>
            <a:gd name="adj1" fmla="val 6942858"/>
            <a:gd name="adj2" fmla="val 1002857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kern="1200"/>
            <a:t>School engagement</a:t>
          </a:r>
        </a:p>
      </dsp:txBody>
      <dsp:txXfrm>
        <a:off x="1066609" y="2701487"/>
        <a:ext cx="995711" cy="724154"/>
      </dsp:txXfrm>
    </dsp:sp>
    <dsp:sp modelId="{5B67245B-A215-4C76-A88D-1EB54A1DE6E5}">
      <dsp:nvSpPr>
        <dsp:cNvPr id="0" name=""/>
        <dsp:cNvSpPr/>
      </dsp:nvSpPr>
      <dsp:spPr>
        <a:xfrm>
          <a:off x="704532" y="438505"/>
          <a:ext cx="3801808" cy="3801808"/>
        </a:xfrm>
        <a:prstGeom prst="pie">
          <a:avLst>
            <a:gd name="adj1" fmla="val 10028574"/>
            <a:gd name="adj2" fmla="val 131142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kern="1200"/>
            <a:t>Homework support</a:t>
          </a:r>
        </a:p>
      </dsp:txBody>
      <dsp:txXfrm>
        <a:off x="799577" y="1796294"/>
        <a:ext cx="1104334" cy="701524"/>
      </dsp:txXfrm>
    </dsp:sp>
    <dsp:sp modelId="{F0AC351A-EFFB-416C-9C91-F88DADDC8234}">
      <dsp:nvSpPr>
        <dsp:cNvPr id="0" name=""/>
        <dsp:cNvSpPr/>
      </dsp:nvSpPr>
      <dsp:spPr>
        <a:xfrm>
          <a:off x="704532" y="438505"/>
          <a:ext cx="3801808" cy="3801808"/>
        </a:xfrm>
        <a:prstGeom prst="pie">
          <a:avLst>
            <a:gd name="adj1" fmla="val 13114284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kern="1200" dirty="0"/>
            <a:t>Mental Health</a:t>
          </a:r>
        </a:p>
      </dsp:txBody>
      <dsp:txXfrm>
        <a:off x="1528257" y="800582"/>
        <a:ext cx="1040971" cy="656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6BCD9-C854-40D7-8086-7137FB35B1F7}" type="datetimeFigureOut">
              <a:rPr lang="en-ZA" smtClean="0"/>
              <a:t>2025/09/05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3A3A1-829F-427F-A4CE-C37C1FC68C4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7010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38818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FC832-AB99-C15F-2549-368A26F4F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266DEB-5BB9-75F5-55F2-EB7B3918A6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747B73-1FF8-669E-6C60-8CD759CD5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31367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70907-EB0D-7029-F0EA-F4680E47A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6990B4-B6FE-2979-5615-38F2BC6943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657E13-AE33-8613-AF5D-ECAA283C9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17168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45500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ACB50-4055-8F40-1319-0B457EDFF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FD3D32-D4E8-8551-F788-4CA86FE643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9DA952-08CF-4312-A147-3691F0823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9473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1F0D8-E0E6-35DA-991F-3D4D487B7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E2189C-C3E5-525A-0D59-32B0B1F74F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2488A2-D4A8-1B8E-CE05-F87CDF383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31536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B6701-9B64-D189-E5B9-6B74D8EB3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1637B4-AC58-1849-ABBA-CB1461AC5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1E5D14-D2F5-37D6-6FA8-8D48D3622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06111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F08BE-42EC-01AA-4BDA-074802B88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E3DCF7-386B-8E23-7F63-A66E230FE6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DEB042-E1AE-5EF2-72B8-603D3C178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83278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A9AD2-9175-B999-FBDF-31C9EF2C2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28BCDC-88F2-4F13-9085-4F761243CD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D61550-6962-5B6A-0313-902538881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05296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8D419-4876-94F5-47E4-B37705BBF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A61F48-339A-6603-AD17-7191CD88BF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CD8FE3-17F8-936E-A0B4-3161F51DA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94373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8994C-E294-A60D-805D-08B719244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2551F5-80CF-60FE-36A2-9A2142AD90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D760B3-42AC-4E39-1143-2FC391F0C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08300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FAC3E-3A7A-526B-9634-EC778C211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FC7E0C-9586-BBB2-9E83-94F4BF8D46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2C5965-129B-DF14-8CE6-20EDC341A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86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5572-A0E2-4692-A037-EAC575F759A8}" type="datetimeFigureOut">
              <a:rPr lang="en-ZA" smtClean="0"/>
              <a:t>2025/09/05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84A5-CF26-47D0-924F-E284C0B06CF7}" type="slidenum">
              <a:rPr lang="en-ZA" smtClean="0"/>
              <a:t>‹#›</a:t>
            </a:fld>
            <a:endParaRPr lang="en-Z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36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5572-A0E2-4692-A037-EAC575F759A8}" type="datetimeFigureOut">
              <a:rPr lang="en-ZA" smtClean="0"/>
              <a:t>2025/09/05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84A5-CF26-47D0-924F-E284C0B06C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121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5572-A0E2-4692-A037-EAC575F759A8}" type="datetimeFigureOut">
              <a:rPr lang="en-ZA" smtClean="0"/>
              <a:t>2025/09/05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84A5-CF26-47D0-924F-E284C0B06C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6289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28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93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55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6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12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52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41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5572-A0E2-4692-A037-EAC575F759A8}" type="datetimeFigureOut">
              <a:rPr lang="en-ZA" smtClean="0"/>
              <a:t>2025/09/05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84A5-CF26-47D0-924F-E284C0B06C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25095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64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33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0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5572-A0E2-4692-A037-EAC575F759A8}" type="datetimeFigureOut">
              <a:rPr lang="en-ZA" smtClean="0"/>
              <a:t>2025/09/05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84A5-CF26-47D0-924F-E284C0B06CF7}" type="slidenum">
              <a:rPr lang="en-ZA" smtClean="0"/>
              <a:t>‹#›</a:t>
            </a:fld>
            <a:endParaRPr lang="en-Z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2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5572-A0E2-4692-A037-EAC575F759A8}" type="datetimeFigureOut">
              <a:rPr lang="en-ZA" smtClean="0"/>
              <a:t>2025/09/05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84A5-CF26-47D0-924F-E284C0B06C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882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5572-A0E2-4692-A037-EAC575F759A8}" type="datetimeFigureOut">
              <a:rPr lang="en-ZA" smtClean="0"/>
              <a:t>2025/09/05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84A5-CF26-47D0-924F-E284C0B06C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24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5572-A0E2-4692-A037-EAC575F759A8}" type="datetimeFigureOut">
              <a:rPr lang="en-ZA" smtClean="0"/>
              <a:t>2025/09/05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84A5-CF26-47D0-924F-E284C0B06C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0586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5572-A0E2-4692-A037-EAC575F759A8}" type="datetimeFigureOut">
              <a:rPr lang="en-ZA" smtClean="0"/>
              <a:t>2025/09/05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84A5-CF26-47D0-924F-E284C0B06C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0793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385572-A0E2-4692-A037-EAC575F759A8}" type="datetimeFigureOut">
              <a:rPr lang="en-ZA" smtClean="0"/>
              <a:t>2025/09/05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7D84A5-CF26-47D0-924F-E284C0B06C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508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5572-A0E2-4692-A037-EAC575F759A8}" type="datetimeFigureOut">
              <a:rPr lang="en-ZA" smtClean="0"/>
              <a:t>2025/09/05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84A5-CF26-47D0-924F-E284C0B06C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9243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385572-A0E2-4692-A037-EAC575F759A8}" type="datetimeFigureOut">
              <a:rPr lang="en-ZA" smtClean="0"/>
              <a:t>2025/09/05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37D84A5-CF26-47D0-924F-E284C0B06CF7}" type="slidenum">
              <a:rPr lang="en-ZA" smtClean="0"/>
              <a:t>‹#›</a:t>
            </a:fld>
            <a:endParaRPr lang="en-Z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1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3602" y="896875"/>
            <a:ext cx="1828799" cy="8557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79538" y="962408"/>
            <a:ext cx="696461" cy="68808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273303" y="1147602"/>
            <a:ext cx="8667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342900">
              <a:lnSpc>
                <a:spcPts val="1198"/>
              </a:lnSpc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8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013652"/>
            <a:ext cx="12192000" cy="5833678"/>
          </a:xfrm>
          <a:custGeom>
            <a:avLst/>
            <a:gdLst/>
            <a:ahLst/>
            <a:cxnLst/>
            <a:rect l="l" t="t" r="r" b="b"/>
            <a:pathLst>
              <a:path w="18288000" h="8084820">
                <a:moveTo>
                  <a:pt x="0" y="8084820"/>
                </a:moveTo>
                <a:lnTo>
                  <a:pt x="18288000" y="8084820"/>
                </a:lnTo>
                <a:lnTo>
                  <a:pt x="18288000" y="0"/>
                </a:lnTo>
                <a:lnTo>
                  <a:pt x="0" y="0"/>
                </a:lnTo>
                <a:lnTo>
                  <a:pt x="0" y="8084820"/>
                </a:lnTo>
                <a:close/>
              </a:path>
            </a:pathLst>
          </a:custGeom>
          <a:solidFill>
            <a:srgbClr val="0F1C5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3437" y="-2094"/>
            <a:ext cx="9144000" cy="1002982"/>
          </a:xfrm>
          <a:custGeom>
            <a:avLst/>
            <a:gdLst/>
            <a:ahLst/>
            <a:cxnLst/>
            <a:rect l="l" t="t" r="r" b="b"/>
            <a:pathLst>
              <a:path w="18288000" h="2005964">
                <a:moveTo>
                  <a:pt x="0" y="2005583"/>
                </a:moveTo>
                <a:lnTo>
                  <a:pt x="18288000" y="2005583"/>
                </a:lnTo>
                <a:lnTo>
                  <a:pt x="18288000" y="0"/>
                </a:lnTo>
                <a:lnTo>
                  <a:pt x="0" y="0"/>
                </a:lnTo>
                <a:lnTo>
                  <a:pt x="0" y="20055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1000889"/>
            <a:ext cx="12192000" cy="5846440"/>
            <a:chOff x="0" y="2005583"/>
            <a:chExt cx="18288000" cy="9683678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01400" y="2185536"/>
              <a:ext cx="7085474" cy="95037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2005583"/>
              <a:ext cx="18288000" cy="196850"/>
            </a:xfrm>
            <a:custGeom>
              <a:avLst/>
              <a:gdLst/>
              <a:ahLst/>
              <a:cxnLst/>
              <a:rect l="l" t="t" r="r" b="b"/>
              <a:pathLst>
                <a:path w="18288000" h="196850">
                  <a:moveTo>
                    <a:pt x="18288000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18288000" y="196596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8991B"/>
            </a:solidFill>
          </p:spPr>
          <p:txBody>
            <a:bodyPr wrap="square" lIns="0" tIns="0" rIns="0" bIns="0" rtlCol="0"/>
            <a:lstStyle/>
            <a:p>
              <a:pPr defTabSz="342900"/>
              <a:endParaRPr sz="900">
                <a:solidFill>
                  <a:prstClr val="black"/>
                </a:solidFill>
                <a:latin typeface="Century Gothic" panose="020B0502020202020204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23875" y="5500054"/>
            <a:ext cx="6618727" cy="31418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defTabSz="342900">
              <a:spcBef>
                <a:spcPts val="50"/>
              </a:spcBef>
            </a:pPr>
            <a:r>
              <a:rPr lang="en-GB" sz="2000" b="1" spc="-2" dirty="0">
                <a:solidFill>
                  <a:srgbClr val="FFC000"/>
                </a:solidFill>
                <a:latin typeface="Calibri"/>
                <a:cs typeface="Calibri"/>
              </a:rPr>
              <a:t>PRESENTER: </a:t>
            </a:r>
            <a:r>
              <a:rPr lang="en-GB" sz="2000" b="1" spc="-2" dirty="0" err="1">
                <a:solidFill>
                  <a:srgbClr val="FFC000"/>
                </a:solidFill>
                <a:latin typeface="Calibri"/>
                <a:cs typeface="Calibri"/>
              </a:rPr>
              <a:t>Dr.</a:t>
            </a:r>
            <a:r>
              <a:rPr lang="en-GB" sz="2000" b="1" spc="-2" dirty="0">
                <a:solidFill>
                  <a:srgbClr val="FFC000"/>
                </a:solidFill>
                <a:latin typeface="Calibri"/>
                <a:cs typeface="Calibri"/>
              </a:rPr>
              <a:t> A. Human-Hendricks</a:t>
            </a:r>
            <a:endParaRPr sz="2000" b="1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59858" y="10670"/>
            <a:ext cx="1904999" cy="88620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81372" y="220601"/>
            <a:ext cx="696461" cy="68808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833900" y="300483"/>
            <a:ext cx="879475" cy="344645"/>
          </a:xfrm>
          <a:prstGeom prst="rect">
            <a:avLst/>
          </a:prstGeom>
        </p:spPr>
        <p:txBody>
          <a:bodyPr vert="horz" wrap="square" lIns="0" tIns="6032" rIns="0" bIns="0" rtlCol="0">
            <a:spAutoFit/>
          </a:bodyPr>
          <a:lstStyle/>
          <a:p>
            <a:pPr marL="6350" defTabSz="342900">
              <a:spcBef>
                <a:spcPts val="47"/>
              </a:spcBef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0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350"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75577" y="4281255"/>
            <a:ext cx="3810635" cy="663323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6350" defTabSz="342900">
              <a:spcBef>
                <a:spcPts val="53"/>
              </a:spcBef>
            </a:pPr>
            <a:r>
              <a:rPr sz="7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31434" defTabSz="342900">
              <a:spcBef>
                <a:spcPts val="8"/>
              </a:spcBef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434" defTabSz="342900">
              <a:spcBef>
                <a:spcPts val="242"/>
              </a:spcBef>
            </a:pP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3876" y="5961125"/>
            <a:ext cx="4691304" cy="252312"/>
          </a:xfrm>
          <a:prstGeom prst="rect">
            <a:avLst/>
          </a:prstGeom>
        </p:spPr>
        <p:txBody>
          <a:bodyPr vert="horz" wrap="square" lIns="0" tIns="6032" rIns="0" bIns="0" rtlCol="0">
            <a:spAutoFit/>
          </a:bodyPr>
          <a:lstStyle/>
          <a:p>
            <a:pPr marL="6350" defTabSz="342900">
              <a:spcBef>
                <a:spcPts val="47"/>
              </a:spcBef>
            </a:pPr>
            <a:r>
              <a:rPr lang="en-ZA" sz="1400" i="1" spc="-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ZA" sz="1600" b="1" spc="-2" dirty="0">
                <a:solidFill>
                  <a:srgbClr val="FFC000"/>
                </a:solidFill>
                <a:latin typeface="Calibri"/>
                <a:cs typeface="Calibri"/>
              </a:rPr>
              <a:t>CONFERENCE DATE: 9-12 September 2025</a:t>
            </a:r>
            <a:endParaRPr sz="1600" b="1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228238AD-0981-4364-8B27-804D612AA8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93" y="148361"/>
            <a:ext cx="1919236" cy="630860"/>
          </a:xfrm>
          <a:prstGeom prst="rect">
            <a:avLst/>
          </a:prstGeom>
        </p:spPr>
      </p:pic>
      <p:sp>
        <p:nvSpPr>
          <p:cNvPr id="20" name="Google Shape;65;p1">
            <a:extLst>
              <a:ext uri="{FF2B5EF4-FFF2-40B4-BE49-F238E27FC236}">
                <a16:creationId xmlns:a16="http://schemas.microsoft.com/office/drawing/2014/main" id="{56384C16-B078-0F39-8343-3B765F256F09}"/>
              </a:ext>
            </a:extLst>
          </p:cNvPr>
          <p:cNvSpPr txBox="1">
            <a:spLocks/>
          </p:cNvSpPr>
          <p:nvPr/>
        </p:nvSpPr>
        <p:spPr>
          <a:xfrm>
            <a:off x="389475" y="1474111"/>
            <a:ext cx="6915626" cy="3252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 defTabSz="457223">
              <a:spcBef>
                <a:spcPts val="0"/>
              </a:spcBef>
              <a:buClr>
                <a:srgbClr val="FFFFFF"/>
              </a:buClr>
              <a:defRPr/>
            </a:pPr>
            <a:r>
              <a:rPr lang="en-GB" sz="3200" kern="0" dirty="0">
                <a:solidFill>
                  <a:srgbClr val="FFFFFF"/>
                </a:solidFill>
              </a:rPr>
              <a:t>ASASWEI CONFERENCE 2025 </a:t>
            </a:r>
          </a:p>
          <a:p>
            <a:pPr marL="0" indent="0" algn="ctr" defTabSz="457223">
              <a:spcBef>
                <a:spcPts val="0"/>
              </a:spcBef>
              <a:buClr>
                <a:srgbClr val="FFFFFF"/>
              </a:buClr>
              <a:defRPr/>
            </a:pPr>
            <a:endParaRPr lang="en-GB" sz="3200" kern="0" dirty="0">
              <a:solidFill>
                <a:srgbClr val="FFFFFF"/>
              </a:solidFill>
            </a:endParaRPr>
          </a:p>
          <a:p>
            <a:pPr marL="0" indent="0" algn="ctr" defTabSz="457223">
              <a:spcBef>
                <a:spcPts val="0"/>
              </a:spcBef>
              <a:buClr>
                <a:srgbClr val="FFFFFF"/>
              </a:buClr>
              <a:defRPr/>
            </a:pPr>
            <a:r>
              <a:rPr lang="en-US" sz="3200" i="1" dirty="0"/>
              <a:t>Strengthening Family Bonds: </a:t>
            </a:r>
          </a:p>
          <a:p>
            <a:pPr marL="0" indent="0" algn="ctr" defTabSz="457223">
              <a:spcBef>
                <a:spcPts val="0"/>
              </a:spcBef>
              <a:buClr>
                <a:srgbClr val="FFFFFF"/>
              </a:buClr>
              <a:defRPr/>
            </a:pPr>
            <a:r>
              <a:rPr lang="en-US" sz="3200" i="1" dirty="0"/>
              <a:t>A Systematic Review of Factors and Interventions That Enhance Family Cohesion</a:t>
            </a:r>
            <a:endParaRPr lang="en-ZA" sz="32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288BB-D9E6-C2BF-4BF3-48DFEBF8D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AAD6487C-5168-57E9-B66A-7AB2AE9CA7AF}"/>
              </a:ext>
            </a:extLst>
          </p:cNvPr>
          <p:cNvSpPr txBox="1"/>
          <p:nvPr/>
        </p:nvSpPr>
        <p:spPr>
          <a:xfrm>
            <a:off x="9273303" y="1147602"/>
            <a:ext cx="8667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342900">
              <a:lnSpc>
                <a:spcPts val="1198"/>
              </a:lnSpc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8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BC4A585-06A2-A25F-3B5C-7D51BB23E93C}"/>
              </a:ext>
            </a:extLst>
          </p:cNvPr>
          <p:cNvSpPr/>
          <p:nvPr/>
        </p:nvSpPr>
        <p:spPr>
          <a:xfrm>
            <a:off x="0" y="1013652"/>
            <a:ext cx="12192000" cy="5833678"/>
          </a:xfrm>
          <a:custGeom>
            <a:avLst/>
            <a:gdLst/>
            <a:ahLst/>
            <a:cxnLst/>
            <a:rect l="l" t="t" r="r" b="b"/>
            <a:pathLst>
              <a:path w="18288000" h="8084820">
                <a:moveTo>
                  <a:pt x="0" y="8084820"/>
                </a:moveTo>
                <a:lnTo>
                  <a:pt x="18288000" y="8084820"/>
                </a:lnTo>
                <a:lnTo>
                  <a:pt x="18288000" y="0"/>
                </a:lnTo>
                <a:lnTo>
                  <a:pt x="0" y="0"/>
                </a:lnTo>
                <a:lnTo>
                  <a:pt x="0" y="8084820"/>
                </a:lnTo>
                <a:close/>
              </a:path>
            </a:pathLst>
          </a:custGeom>
          <a:solidFill>
            <a:srgbClr val="0F1C5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183AFEA9-6CC0-189F-1789-E1A42C29DC39}"/>
              </a:ext>
            </a:extLst>
          </p:cNvPr>
          <p:cNvSpPr/>
          <p:nvPr/>
        </p:nvSpPr>
        <p:spPr>
          <a:xfrm>
            <a:off x="0" y="1000889"/>
            <a:ext cx="12192000" cy="118847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F96B362-C755-F68E-274E-641797B20A60}"/>
              </a:ext>
            </a:extLst>
          </p:cNvPr>
          <p:cNvSpPr txBox="1"/>
          <p:nvPr/>
        </p:nvSpPr>
        <p:spPr>
          <a:xfrm>
            <a:off x="1975577" y="4281255"/>
            <a:ext cx="3810635" cy="663323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6350" defTabSz="342900">
              <a:spcBef>
                <a:spcPts val="53"/>
              </a:spcBef>
            </a:pPr>
            <a:r>
              <a:rPr sz="7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31434" defTabSz="342900">
              <a:spcBef>
                <a:spcPts val="8"/>
              </a:spcBef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434" defTabSz="342900">
              <a:spcBef>
                <a:spcPts val="242"/>
              </a:spcBef>
            </a:pP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2C850E2-A228-D6D8-7B0C-038230765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850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Segoe Sans"/>
              </a:rPr>
              <a:t>Intervention Strategies</a:t>
            </a:r>
            <a:endParaRPr lang="en-ZA" sz="36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68FCF4-026C-168A-7C9A-5001A6607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Effective interventions include:</a:t>
            </a:r>
          </a:p>
          <a:p>
            <a:r>
              <a:rPr lang="en-US" dirty="0">
                <a:solidFill>
                  <a:schemeClr val="bg1"/>
                </a:solidFill>
              </a:rPr>
              <a:t>Parenting workshops</a:t>
            </a:r>
          </a:p>
          <a:p>
            <a:r>
              <a:rPr lang="en-US" dirty="0">
                <a:solidFill>
                  <a:schemeClr val="bg1"/>
                </a:solidFill>
              </a:rPr>
              <a:t>Family therapy</a:t>
            </a:r>
          </a:p>
          <a:p>
            <a:r>
              <a:rPr lang="en-US" dirty="0">
                <a:solidFill>
                  <a:schemeClr val="bg1"/>
                </a:solidFill>
              </a:rPr>
              <a:t>Community-based programs</a:t>
            </a:r>
          </a:p>
          <a:p>
            <a:r>
              <a:rPr lang="en-US" dirty="0">
                <a:solidFill>
                  <a:schemeClr val="bg1"/>
                </a:solidFill>
              </a:rPr>
              <a:t>Culturally adapted approaches</a:t>
            </a:r>
          </a:p>
          <a:p>
            <a:r>
              <a:rPr lang="en-US" dirty="0">
                <a:solidFill>
                  <a:schemeClr val="bg1"/>
                </a:solidFill>
              </a:rPr>
              <a:t>Policy that supports (e.g., housing, mental health services)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Policy and Practice Implications</a:t>
            </a:r>
          </a:p>
          <a:p>
            <a:r>
              <a:rPr lang="en-US" dirty="0">
                <a:solidFill>
                  <a:schemeClr val="bg1"/>
                </a:solidFill>
              </a:rPr>
              <a:t>Emphasize culturally sensitive, community-driven interventions.</a:t>
            </a:r>
          </a:p>
          <a:p>
            <a:r>
              <a:rPr lang="en-US" dirty="0">
                <a:solidFill>
                  <a:schemeClr val="bg1"/>
                </a:solidFill>
              </a:rPr>
              <a:t>Invest in structural supports (housing, food security, education).</a:t>
            </a:r>
          </a:p>
          <a:p>
            <a:r>
              <a:rPr lang="en-US" dirty="0">
                <a:solidFill>
                  <a:schemeClr val="bg1"/>
                </a:solidFill>
              </a:rPr>
              <a:t>Integrate family support services into schools and community centers.</a:t>
            </a:r>
          </a:p>
        </p:txBody>
      </p:sp>
    </p:spTree>
    <p:extLst>
      <p:ext uri="{BB962C8B-B14F-4D97-AF65-F5344CB8AC3E}">
        <p14:creationId xmlns:p14="http://schemas.microsoft.com/office/powerpoint/2010/main" val="2745786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87B00-C65E-1758-E253-AF663B56F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475C9623-AC13-1A93-696F-AE796DCF982B}"/>
              </a:ext>
            </a:extLst>
          </p:cNvPr>
          <p:cNvSpPr txBox="1"/>
          <p:nvPr/>
        </p:nvSpPr>
        <p:spPr>
          <a:xfrm>
            <a:off x="9273303" y="1147602"/>
            <a:ext cx="8667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342900">
              <a:lnSpc>
                <a:spcPts val="1198"/>
              </a:lnSpc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8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1B83DEE-6166-B45C-2E05-EA37FCCA371A}"/>
              </a:ext>
            </a:extLst>
          </p:cNvPr>
          <p:cNvSpPr/>
          <p:nvPr/>
        </p:nvSpPr>
        <p:spPr>
          <a:xfrm>
            <a:off x="0" y="1013652"/>
            <a:ext cx="12192000" cy="5833678"/>
          </a:xfrm>
          <a:custGeom>
            <a:avLst/>
            <a:gdLst/>
            <a:ahLst/>
            <a:cxnLst/>
            <a:rect l="l" t="t" r="r" b="b"/>
            <a:pathLst>
              <a:path w="18288000" h="8084820">
                <a:moveTo>
                  <a:pt x="0" y="8084820"/>
                </a:moveTo>
                <a:lnTo>
                  <a:pt x="18288000" y="8084820"/>
                </a:lnTo>
                <a:lnTo>
                  <a:pt x="18288000" y="0"/>
                </a:lnTo>
                <a:lnTo>
                  <a:pt x="0" y="0"/>
                </a:lnTo>
                <a:lnTo>
                  <a:pt x="0" y="8084820"/>
                </a:lnTo>
                <a:close/>
              </a:path>
            </a:pathLst>
          </a:custGeom>
          <a:solidFill>
            <a:srgbClr val="0F1C5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2B006266-27B4-3BCC-3B21-70A8C35C6F19}"/>
              </a:ext>
            </a:extLst>
          </p:cNvPr>
          <p:cNvSpPr/>
          <p:nvPr/>
        </p:nvSpPr>
        <p:spPr>
          <a:xfrm>
            <a:off x="0" y="1000889"/>
            <a:ext cx="12192000" cy="118847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933F9309-8441-9E54-6C86-B38F77637511}"/>
              </a:ext>
            </a:extLst>
          </p:cNvPr>
          <p:cNvSpPr txBox="1"/>
          <p:nvPr/>
        </p:nvSpPr>
        <p:spPr>
          <a:xfrm>
            <a:off x="1975577" y="4281255"/>
            <a:ext cx="3810635" cy="663323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6350" defTabSz="342900">
              <a:spcBef>
                <a:spcPts val="53"/>
              </a:spcBef>
            </a:pPr>
            <a:r>
              <a:rPr sz="7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31434" defTabSz="342900">
              <a:spcBef>
                <a:spcPts val="8"/>
              </a:spcBef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434" defTabSz="342900">
              <a:spcBef>
                <a:spcPts val="242"/>
              </a:spcBef>
            </a:pP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1651652-AF35-8826-74CF-8C4455E57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850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Segoe Sans"/>
              </a:rPr>
              <a:t>Conclusions </a:t>
            </a:r>
            <a:endParaRPr lang="en-ZA" sz="36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FF4F91-19A1-0A5E-6C50-C2A346EEB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Universal Components of Family Cohesion</a:t>
            </a:r>
          </a:p>
          <a:p>
            <a:r>
              <a:rPr lang="en-US" dirty="0">
                <a:solidFill>
                  <a:schemeClr val="bg1"/>
                </a:solidFill>
              </a:rPr>
              <a:t>Emotional bonding, adaptability, communication, and support are core dimensions across cultures.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Cultural and Socioeconomic Influences</a:t>
            </a:r>
          </a:p>
          <a:p>
            <a:r>
              <a:rPr lang="en-US" dirty="0">
                <a:solidFill>
                  <a:schemeClr val="bg1"/>
                </a:solidFill>
              </a:rPr>
              <a:t>The expression and effectiveness of these components vary by cultural norms and socioeconomic conditions.</a:t>
            </a:r>
          </a:p>
          <a:p>
            <a:r>
              <a:rPr lang="en-US" dirty="0">
                <a:solidFill>
                  <a:schemeClr val="bg1"/>
                </a:solidFill>
              </a:rPr>
              <a:t>Families in low-SES contexts face more challenges but show resilience when supported.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Future Directions</a:t>
            </a:r>
          </a:p>
          <a:p>
            <a:r>
              <a:rPr lang="en-US" dirty="0">
                <a:solidFill>
                  <a:schemeClr val="bg1"/>
                </a:solidFill>
              </a:rPr>
              <a:t>Encourage comparative, cross-cultural research.</a:t>
            </a:r>
          </a:p>
          <a:p>
            <a:r>
              <a:rPr lang="en-US" dirty="0">
                <a:solidFill>
                  <a:schemeClr val="bg1"/>
                </a:solidFill>
              </a:rPr>
              <a:t>Develop inclusive frameworks that reflect diverse family realities.</a:t>
            </a:r>
          </a:p>
          <a:p>
            <a:r>
              <a:rPr lang="en-US" dirty="0">
                <a:solidFill>
                  <a:schemeClr val="bg1"/>
                </a:solidFill>
              </a:rPr>
              <a:t>Address emerging challenges like digital media use, housing, poverty, and changing family roles.</a:t>
            </a:r>
          </a:p>
        </p:txBody>
      </p:sp>
    </p:spTree>
    <p:extLst>
      <p:ext uri="{BB962C8B-B14F-4D97-AF65-F5344CB8AC3E}">
        <p14:creationId xmlns:p14="http://schemas.microsoft.com/office/powerpoint/2010/main" val="228564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412467-6135-4C77-AD41-20A98045D0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7"/>
          <a:stretch>
            <a:fillRect/>
          </a:stretch>
        </p:blipFill>
        <p:spPr>
          <a:xfrm>
            <a:off x="5685" y="10"/>
            <a:ext cx="12186315" cy="6857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8599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B34A2-960D-4806-B2CF-DAF32AE7D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7860" y="2777461"/>
            <a:ext cx="3084844" cy="264503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 cap="all" spc="200">
                <a:solidFill>
                  <a:srgbClr val="FFFFFF"/>
                </a:solidFill>
                <a:latin typeface="+mj-lt"/>
              </a:rPr>
              <a:t>Thank you for your time and consideration.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3EA31-C781-4A42-AA6A-7B5FB0225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9124" y="1419273"/>
            <a:ext cx="3153580" cy="13581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Questions and comments?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DAE799-CF89-4844-9410-D1C0F8CBC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8599" y="1240045"/>
            <a:ext cx="64008" cy="4352544"/>
          </a:xfrm>
          <a:prstGeom prst="rect">
            <a:avLst/>
          </a:prstGeom>
          <a:solidFill>
            <a:srgbClr val="027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672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2D25D-1A16-3622-E27E-27CF1A7C1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E8C629AC-87FF-42F3-DC40-2CF23BC0D339}"/>
              </a:ext>
            </a:extLst>
          </p:cNvPr>
          <p:cNvSpPr txBox="1"/>
          <p:nvPr/>
        </p:nvSpPr>
        <p:spPr>
          <a:xfrm>
            <a:off x="9273303" y="1147602"/>
            <a:ext cx="8667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342900">
              <a:lnSpc>
                <a:spcPts val="1198"/>
              </a:lnSpc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8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5B80227-DD1B-2F9D-92B2-14251A4C2716}"/>
              </a:ext>
            </a:extLst>
          </p:cNvPr>
          <p:cNvSpPr/>
          <p:nvPr/>
        </p:nvSpPr>
        <p:spPr>
          <a:xfrm>
            <a:off x="0" y="1013652"/>
            <a:ext cx="12192000" cy="5833678"/>
          </a:xfrm>
          <a:custGeom>
            <a:avLst/>
            <a:gdLst/>
            <a:ahLst/>
            <a:cxnLst/>
            <a:rect l="l" t="t" r="r" b="b"/>
            <a:pathLst>
              <a:path w="18288000" h="8084820">
                <a:moveTo>
                  <a:pt x="0" y="8084820"/>
                </a:moveTo>
                <a:lnTo>
                  <a:pt x="18288000" y="8084820"/>
                </a:lnTo>
                <a:lnTo>
                  <a:pt x="18288000" y="0"/>
                </a:lnTo>
                <a:lnTo>
                  <a:pt x="0" y="0"/>
                </a:lnTo>
                <a:lnTo>
                  <a:pt x="0" y="8084820"/>
                </a:lnTo>
                <a:close/>
              </a:path>
            </a:pathLst>
          </a:custGeom>
          <a:solidFill>
            <a:srgbClr val="0F1C5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5CB1B4DE-5303-41D8-BB38-B71B2612213C}"/>
              </a:ext>
            </a:extLst>
          </p:cNvPr>
          <p:cNvSpPr/>
          <p:nvPr/>
        </p:nvSpPr>
        <p:spPr>
          <a:xfrm>
            <a:off x="0" y="1000889"/>
            <a:ext cx="12192000" cy="118847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55B47162-C133-FCB7-1B93-1ABE811FE23C}"/>
              </a:ext>
            </a:extLst>
          </p:cNvPr>
          <p:cNvSpPr txBox="1"/>
          <p:nvPr/>
        </p:nvSpPr>
        <p:spPr>
          <a:xfrm>
            <a:off x="1975577" y="4281255"/>
            <a:ext cx="3810635" cy="663323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6350" defTabSz="342900">
              <a:spcBef>
                <a:spcPts val="53"/>
              </a:spcBef>
            </a:pPr>
            <a:r>
              <a:rPr sz="7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31434" defTabSz="342900">
              <a:spcBef>
                <a:spcPts val="8"/>
              </a:spcBef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434" defTabSz="342900">
              <a:spcBef>
                <a:spcPts val="242"/>
              </a:spcBef>
            </a:pP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9EBF1B5-9393-ADDC-C5CA-8F70829A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336"/>
            <a:ext cx="10972800" cy="1143000"/>
          </a:xfrm>
        </p:spPr>
        <p:txBody>
          <a:bodyPr/>
          <a:lstStyle/>
          <a:p>
            <a:pPr algn="l"/>
            <a:r>
              <a:rPr lang="en-US" b="1" dirty="0"/>
              <a:t>Introduction</a:t>
            </a:r>
            <a:endParaRPr lang="en-ZA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EEF67C-01D2-4D26-0687-8F45E65A3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64" y="1479859"/>
            <a:ext cx="10972800" cy="4525963"/>
          </a:xfrm>
        </p:spPr>
        <p:txBody>
          <a:bodyPr>
            <a:normAutofit fontScale="62500" lnSpcReduction="20000"/>
          </a:bodyPr>
          <a:lstStyle/>
          <a:p>
            <a:r>
              <a:rPr lang="en-ZA" dirty="0">
                <a:solidFill>
                  <a:schemeClr val="bg1"/>
                </a:solidFill>
              </a:rPr>
              <a:t>Title:  "Strengthening Family Bonds: A Systematic Review of Factors and Interventions That Enhance Family Cohesion“</a:t>
            </a:r>
          </a:p>
          <a:p>
            <a:endParaRPr lang="en-ZA" dirty="0">
              <a:solidFill>
                <a:schemeClr val="bg1"/>
              </a:solidFill>
            </a:endParaRPr>
          </a:p>
          <a:p>
            <a:r>
              <a:rPr lang="en-ZA" dirty="0">
                <a:solidFill>
                  <a:schemeClr val="bg1"/>
                </a:solidFill>
              </a:rPr>
              <a:t>Based on a research project focused on Social Cohesion, and publication from June 2025</a:t>
            </a:r>
          </a:p>
          <a:p>
            <a:endParaRPr lang="en-ZA" dirty="0">
              <a:solidFill>
                <a:schemeClr val="bg1"/>
              </a:solidFill>
            </a:endParaRPr>
          </a:p>
          <a:p>
            <a:r>
              <a:rPr lang="en-ZA" dirty="0">
                <a:solidFill>
                  <a:schemeClr val="bg1"/>
                </a:solidFill>
              </a:rPr>
              <a:t>South African Research Chair (</a:t>
            </a:r>
            <a:r>
              <a:rPr lang="en-ZA" dirty="0" err="1">
                <a:solidFill>
                  <a:schemeClr val="bg1"/>
                </a:solidFill>
              </a:rPr>
              <a:t>SARChI</a:t>
            </a:r>
            <a:r>
              <a:rPr lang="en-ZA" dirty="0">
                <a:solidFill>
                  <a:schemeClr val="bg1"/>
                </a:solidFill>
              </a:rPr>
              <a:t>) in The Development of Human Capabilities and Social Cohesion through the Family</a:t>
            </a:r>
          </a:p>
          <a:p>
            <a:endParaRPr lang="en-ZA" dirty="0">
              <a:solidFill>
                <a:schemeClr val="bg1"/>
              </a:solidFill>
            </a:endParaRPr>
          </a:p>
          <a:p>
            <a:r>
              <a:rPr lang="en-ZA" dirty="0">
                <a:solidFill>
                  <a:schemeClr val="bg1"/>
                </a:solidFill>
              </a:rPr>
              <a:t>DOI: 10.3390/socsci14060371</a:t>
            </a:r>
          </a:p>
          <a:p>
            <a:endParaRPr lang="en-ZA" dirty="0">
              <a:solidFill>
                <a:schemeClr val="bg1"/>
              </a:solidFill>
            </a:endParaRPr>
          </a:p>
          <a:p>
            <a:r>
              <a:rPr lang="en-ZA" dirty="0">
                <a:solidFill>
                  <a:schemeClr val="bg1"/>
                </a:solidFill>
              </a:rPr>
              <a:t>Authors/Team: Nicolette V. Roman, Tolulope V. Balogun, Letitia Butler-Kruger, Solomon D. Danga, Janine Therese de Lange, Anja Human-Hendricks, </a:t>
            </a:r>
            <a:r>
              <a:rPr lang="en-ZA" dirty="0" err="1">
                <a:solidFill>
                  <a:schemeClr val="bg1"/>
                </a:solidFill>
              </a:rPr>
              <a:t>Fundiswa</a:t>
            </a:r>
            <a:r>
              <a:rPr lang="en-ZA" dirty="0">
                <a:solidFill>
                  <a:schemeClr val="bg1"/>
                </a:solidFill>
              </a:rPr>
              <a:t> Thelma </a:t>
            </a:r>
            <a:r>
              <a:rPr lang="en-ZA" dirty="0" err="1">
                <a:solidFill>
                  <a:schemeClr val="bg1"/>
                </a:solidFill>
              </a:rPr>
              <a:t>Khaile</a:t>
            </a:r>
            <a:r>
              <a:rPr lang="en-ZA" dirty="0">
                <a:solidFill>
                  <a:schemeClr val="bg1"/>
                </a:solidFill>
              </a:rPr>
              <a:t>, Kezia R. October and Olaniyi J. Olabiyi.</a:t>
            </a:r>
          </a:p>
          <a:p>
            <a:endParaRPr lang="en-ZA" dirty="0">
              <a:solidFill>
                <a:schemeClr val="bg1"/>
              </a:solidFill>
            </a:endParaRPr>
          </a:p>
          <a:p>
            <a:r>
              <a:rPr lang="en-ZA" dirty="0">
                <a:solidFill>
                  <a:schemeClr val="bg1"/>
                </a:solidFill>
              </a:rPr>
              <a:t>Presented by  Dr. Anja Human-Hendricks </a:t>
            </a:r>
          </a:p>
          <a:p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27934-3CBB-ED3E-F1AF-596631F7C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C89455E3-6CBA-BAF4-0097-6F9A6CB8BE1A}"/>
              </a:ext>
            </a:extLst>
          </p:cNvPr>
          <p:cNvSpPr txBox="1"/>
          <p:nvPr/>
        </p:nvSpPr>
        <p:spPr>
          <a:xfrm>
            <a:off x="9273303" y="1147602"/>
            <a:ext cx="8667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342900">
              <a:lnSpc>
                <a:spcPts val="1198"/>
              </a:lnSpc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8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0057A63-231E-4CD3-6CA2-2269014BD142}"/>
              </a:ext>
            </a:extLst>
          </p:cNvPr>
          <p:cNvSpPr/>
          <p:nvPr/>
        </p:nvSpPr>
        <p:spPr>
          <a:xfrm>
            <a:off x="0" y="1013652"/>
            <a:ext cx="12192000" cy="5833678"/>
          </a:xfrm>
          <a:custGeom>
            <a:avLst/>
            <a:gdLst/>
            <a:ahLst/>
            <a:cxnLst/>
            <a:rect l="l" t="t" r="r" b="b"/>
            <a:pathLst>
              <a:path w="18288000" h="8084820">
                <a:moveTo>
                  <a:pt x="0" y="8084820"/>
                </a:moveTo>
                <a:lnTo>
                  <a:pt x="18288000" y="8084820"/>
                </a:lnTo>
                <a:lnTo>
                  <a:pt x="18288000" y="0"/>
                </a:lnTo>
                <a:lnTo>
                  <a:pt x="0" y="0"/>
                </a:lnTo>
                <a:lnTo>
                  <a:pt x="0" y="8084820"/>
                </a:lnTo>
                <a:close/>
              </a:path>
            </a:pathLst>
          </a:custGeom>
          <a:solidFill>
            <a:srgbClr val="0F1C5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F806BCB3-247F-22C5-0650-8C8C7B32E258}"/>
              </a:ext>
            </a:extLst>
          </p:cNvPr>
          <p:cNvSpPr/>
          <p:nvPr/>
        </p:nvSpPr>
        <p:spPr>
          <a:xfrm>
            <a:off x="0" y="1000889"/>
            <a:ext cx="12192000" cy="118847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D310F3B5-1582-6518-6776-78890894831F}"/>
              </a:ext>
            </a:extLst>
          </p:cNvPr>
          <p:cNvSpPr txBox="1"/>
          <p:nvPr/>
        </p:nvSpPr>
        <p:spPr>
          <a:xfrm>
            <a:off x="1975577" y="4281255"/>
            <a:ext cx="3810635" cy="663323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6350" defTabSz="342900">
              <a:spcBef>
                <a:spcPts val="53"/>
              </a:spcBef>
            </a:pPr>
            <a:r>
              <a:rPr sz="7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31434" defTabSz="342900">
              <a:spcBef>
                <a:spcPts val="8"/>
              </a:spcBef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434" defTabSz="342900">
              <a:spcBef>
                <a:spcPts val="242"/>
              </a:spcBef>
            </a:pP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A0B89AE3-9A44-A35E-149F-3DFDB1BC6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336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Segoe Sans"/>
              </a:rPr>
              <a:t>Core Components of the Literature Review</a:t>
            </a:r>
            <a:endParaRPr lang="en-ZA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B814B3-CE23-30B9-2864-0A82C30A93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 literature review. </a:t>
            </a:r>
            <a:r>
              <a:rPr lang="en-US" b="1" dirty="0">
                <a:solidFill>
                  <a:schemeClr val="bg1"/>
                </a:solidFill>
              </a:rPr>
              <a:t>Definition and Importance of Family Cohesion </a:t>
            </a:r>
            <a:r>
              <a:rPr lang="en-US" dirty="0">
                <a:solidFill>
                  <a:schemeClr val="bg1"/>
                </a:solidFill>
              </a:rPr>
              <a:t>is organized around several key themes: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b="1" dirty="0">
                <a:solidFill>
                  <a:schemeClr val="bg1"/>
                </a:solidFill>
              </a:rPr>
              <a:t>Social Cohesion defined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Family cohesion is defined as emotional bonding and unity among family members.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It is linked to positive outcomes in academic performance, mental health, and social competence.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arenR" startAt="2"/>
            </a:pPr>
            <a:r>
              <a:rPr lang="en-US" b="1" dirty="0">
                <a:solidFill>
                  <a:schemeClr val="bg1"/>
                </a:solidFill>
              </a:rPr>
              <a:t>Cultural and Historical Contexts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review highlights how cultural traditions (e.g., Ubuntu in Africa, bayanihan in the Philippines) shape family cohesion.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 South Africa, apartheid policies severely disrupted traditional family structures, with long-term impacts on cohesion.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A8FFA-7241-5623-B4FC-C6279C3AB2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lphaLcParenR" startAt="3"/>
            </a:pPr>
            <a:r>
              <a:rPr lang="en-US" b="1" dirty="0">
                <a:solidFill>
                  <a:schemeClr val="bg1"/>
                </a:solidFill>
              </a:rPr>
              <a:t>Family Structures and Diversity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review acknowledges the rise of diverse family configurations (e.g., single-parent, blended, same-sex families).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These structures face unique challenges but also demonstrate resilience.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arenR" startAt="4"/>
            </a:pPr>
            <a:r>
              <a:rPr lang="en-US" b="1" dirty="0">
                <a:solidFill>
                  <a:schemeClr val="bg1"/>
                </a:solidFill>
              </a:rPr>
              <a:t>Barriers to Cohesion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Socioeconomic stressors (poverty, unemployment, housing insecurity).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Health issues (HIV/AIDS, chronic illness).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Community violence and social exclusion.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arenR" startAt="5"/>
            </a:pPr>
            <a:r>
              <a:rPr lang="en-US" b="1" dirty="0">
                <a:solidFill>
                  <a:schemeClr val="bg1"/>
                </a:solidFill>
              </a:rPr>
              <a:t>Pathways to Resilience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Extended kinship networks, cultural values, and community support systems are identified as protective factors.</a:t>
            </a:r>
          </a:p>
        </p:txBody>
      </p:sp>
    </p:spTree>
    <p:extLst>
      <p:ext uri="{BB962C8B-B14F-4D97-AF65-F5344CB8AC3E}">
        <p14:creationId xmlns:p14="http://schemas.microsoft.com/office/powerpoint/2010/main" val="562208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255E6-B27F-B36F-FF81-6998DD9FF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671C35D0-E519-05D0-D345-4904E778C9A2}"/>
              </a:ext>
            </a:extLst>
          </p:cNvPr>
          <p:cNvSpPr txBox="1"/>
          <p:nvPr/>
        </p:nvSpPr>
        <p:spPr>
          <a:xfrm>
            <a:off x="9273303" y="1147602"/>
            <a:ext cx="8667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342900">
              <a:lnSpc>
                <a:spcPts val="1198"/>
              </a:lnSpc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8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6B1819C-554E-3AC7-1A4A-F74913BCEFF3}"/>
              </a:ext>
            </a:extLst>
          </p:cNvPr>
          <p:cNvSpPr/>
          <p:nvPr/>
        </p:nvSpPr>
        <p:spPr>
          <a:xfrm>
            <a:off x="0" y="1013652"/>
            <a:ext cx="12192000" cy="5833678"/>
          </a:xfrm>
          <a:custGeom>
            <a:avLst/>
            <a:gdLst/>
            <a:ahLst/>
            <a:cxnLst/>
            <a:rect l="l" t="t" r="r" b="b"/>
            <a:pathLst>
              <a:path w="18288000" h="8084820">
                <a:moveTo>
                  <a:pt x="0" y="8084820"/>
                </a:moveTo>
                <a:lnTo>
                  <a:pt x="18288000" y="8084820"/>
                </a:lnTo>
                <a:lnTo>
                  <a:pt x="18288000" y="0"/>
                </a:lnTo>
                <a:lnTo>
                  <a:pt x="0" y="0"/>
                </a:lnTo>
                <a:lnTo>
                  <a:pt x="0" y="8084820"/>
                </a:lnTo>
                <a:close/>
              </a:path>
            </a:pathLst>
          </a:custGeom>
          <a:solidFill>
            <a:srgbClr val="0F1C5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875A8959-30AA-2F66-D3C3-74D1E5A47BE1}"/>
              </a:ext>
            </a:extLst>
          </p:cNvPr>
          <p:cNvSpPr/>
          <p:nvPr/>
        </p:nvSpPr>
        <p:spPr>
          <a:xfrm>
            <a:off x="0" y="1000889"/>
            <a:ext cx="12192000" cy="118847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36283EEB-C8C1-397A-947B-986B2F4D31DD}"/>
              </a:ext>
            </a:extLst>
          </p:cNvPr>
          <p:cNvSpPr txBox="1"/>
          <p:nvPr/>
        </p:nvSpPr>
        <p:spPr>
          <a:xfrm>
            <a:off x="1975577" y="4281255"/>
            <a:ext cx="3810635" cy="663323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6350" defTabSz="342900">
              <a:spcBef>
                <a:spcPts val="53"/>
              </a:spcBef>
            </a:pPr>
            <a:r>
              <a:rPr sz="7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31434" defTabSz="342900">
              <a:spcBef>
                <a:spcPts val="8"/>
              </a:spcBef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434" defTabSz="342900">
              <a:spcBef>
                <a:spcPts val="242"/>
              </a:spcBef>
            </a:pP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4C153D1-85A5-085F-7794-2A2BA5B8A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336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Segoe Sans"/>
              </a:rPr>
              <a:t>Methodology Conducted</a:t>
            </a:r>
            <a:endParaRPr lang="en-ZA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1CBF98-49A3-FA3B-8934-1E372E89E3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Segoe Sans"/>
              </a:rPr>
              <a:t>The study followed a rigorous </a:t>
            </a:r>
            <a:r>
              <a:rPr lang="en-US" b="1" dirty="0">
                <a:solidFill>
                  <a:schemeClr val="bg1"/>
                </a:solidFill>
                <a:latin typeface="Segoe Sans"/>
              </a:rPr>
              <a:t>systematic review process</a:t>
            </a:r>
            <a:r>
              <a:rPr lang="en-US" dirty="0">
                <a:solidFill>
                  <a:schemeClr val="bg1"/>
                </a:solidFill>
                <a:latin typeface="Segoe Sans"/>
              </a:rPr>
              <a:t>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egoe Sans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b="1" dirty="0">
                <a:solidFill>
                  <a:schemeClr val="bg1"/>
                </a:solidFill>
                <a:latin typeface="Segoe Sans"/>
              </a:rPr>
              <a:t>Framework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Sans"/>
              </a:rPr>
              <a:t>Adhered to </a:t>
            </a:r>
            <a:r>
              <a:rPr lang="en-US" b="1" dirty="0">
                <a:solidFill>
                  <a:schemeClr val="bg1"/>
                </a:solidFill>
                <a:latin typeface="Segoe Sans"/>
              </a:rPr>
              <a:t>PRISMA guidelines</a:t>
            </a:r>
            <a:r>
              <a:rPr lang="en-US" dirty="0">
                <a:solidFill>
                  <a:schemeClr val="bg1"/>
                </a:solidFill>
                <a:latin typeface="Segoe Sans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Sans"/>
              </a:rPr>
              <a:t>Used the </a:t>
            </a:r>
            <a:r>
              <a:rPr lang="en-US" b="1" dirty="0">
                <a:solidFill>
                  <a:schemeClr val="bg1"/>
                </a:solidFill>
                <a:latin typeface="Segoe Sans"/>
              </a:rPr>
              <a:t>Mixed Methods Appraisal Tool (MMAT)</a:t>
            </a:r>
            <a:r>
              <a:rPr lang="en-US" dirty="0">
                <a:solidFill>
                  <a:schemeClr val="bg1"/>
                </a:solidFill>
                <a:latin typeface="Segoe Sans"/>
              </a:rPr>
              <a:t> to assess study quality.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Segoe Sans"/>
            </a:endParaRPr>
          </a:p>
          <a:p>
            <a:pPr marL="514350" indent="-514350">
              <a:buFont typeface="+mj-lt"/>
              <a:buAutoNum type="alphaLcParenR" startAt="2"/>
            </a:pPr>
            <a:r>
              <a:rPr lang="en-US" b="1" dirty="0">
                <a:solidFill>
                  <a:schemeClr val="bg1"/>
                </a:solidFill>
                <a:latin typeface="Segoe Sans"/>
              </a:rPr>
              <a:t>Search Strategy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Sans"/>
              </a:rPr>
              <a:t>Databases: African Journals Online, CINAHL, EBSCOhost, JSTOR, MEDLINE, PubMed, Sabinet, Sage, ScienceDirect.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Sans"/>
              </a:rPr>
              <a:t>Timeframe: Studies published between </a:t>
            </a:r>
            <a:r>
              <a:rPr lang="en-US" b="1" dirty="0">
                <a:solidFill>
                  <a:schemeClr val="bg1"/>
                </a:solidFill>
                <a:latin typeface="Segoe Sans"/>
              </a:rPr>
              <a:t>2015 and 2023</a:t>
            </a:r>
            <a:r>
              <a:rPr lang="en-US" dirty="0">
                <a:solidFill>
                  <a:schemeClr val="bg1"/>
                </a:solidFill>
                <a:latin typeface="Segoe Sans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Sans"/>
              </a:rPr>
              <a:t>Keywords: “family cohesion,” “family functioning,” “mental health,” “social competence,” “resilience,” “interventions.”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Segoe Sans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egoe Sans"/>
            </a:endParaRPr>
          </a:p>
          <a:p>
            <a:endParaRPr lang="en-ZA" sz="2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19962-98E4-EDF1-37FC-D9E58983CD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lphaLcParenR" startAt="3"/>
            </a:pPr>
            <a:r>
              <a:rPr lang="en-US" b="1" dirty="0">
                <a:solidFill>
                  <a:schemeClr val="bg1"/>
                </a:solidFill>
                <a:latin typeface="Segoe Sans"/>
              </a:rPr>
              <a:t>Inclusion Criteria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Sans"/>
              </a:rPr>
              <a:t>English-language studies.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Sans"/>
              </a:rPr>
              <a:t>Peer-reviewed articles and grey literature.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Sans"/>
              </a:rPr>
              <a:t>Focus on positive family factors and interventions.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Segoe Sans"/>
            </a:endParaRPr>
          </a:p>
          <a:p>
            <a:pPr marL="514350" indent="-514350">
              <a:buFont typeface="+mj-lt"/>
              <a:buAutoNum type="alphaLcParenR" startAt="4"/>
            </a:pPr>
            <a:r>
              <a:rPr lang="en-US" b="1" dirty="0">
                <a:solidFill>
                  <a:schemeClr val="bg1"/>
                </a:solidFill>
                <a:latin typeface="Segoe Sans"/>
              </a:rPr>
              <a:t>Screening and Selection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Sans"/>
              </a:rPr>
              <a:t>Initial records: 767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Sans"/>
              </a:rPr>
              <a:t>Final included studies: 41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Segoe Sans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Segoe Sans"/>
              </a:rPr>
              <a:t>Studies were reviewed by multiple independent reviewers to ensure rigor.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8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BE347-82EC-5EB6-5CE2-81C7BF38D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ACE690C2-3330-3380-E0D0-7101C1006F82}"/>
              </a:ext>
            </a:extLst>
          </p:cNvPr>
          <p:cNvSpPr txBox="1"/>
          <p:nvPr/>
        </p:nvSpPr>
        <p:spPr>
          <a:xfrm>
            <a:off x="9273303" y="1147602"/>
            <a:ext cx="8667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342900">
              <a:lnSpc>
                <a:spcPts val="1198"/>
              </a:lnSpc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8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082C16F-37B6-216C-F841-49D6AE62828E}"/>
              </a:ext>
            </a:extLst>
          </p:cNvPr>
          <p:cNvSpPr/>
          <p:nvPr/>
        </p:nvSpPr>
        <p:spPr>
          <a:xfrm>
            <a:off x="0" y="1013652"/>
            <a:ext cx="12192000" cy="5833678"/>
          </a:xfrm>
          <a:custGeom>
            <a:avLst/>
            <a:gdLst/>
            <a:ahLst/>
            <a:cxnLst/>
            <a:rect l="l" t="t" r="r" b="b"/>
            <a:pathLst>
              <a:path w="18288000" h="8084820">
                <a:moveTo>
                  <a:pt x="0" y="8084820"/>
                </a:moveTo>
                <a:lnTo>
                  <a:pt x="18288000" y="8084820"/>
                </a:lnTo>
                <a:lnTo>
                  <a:pt x="18288000" y="0"/>
                </a:lnTo>
                <a:lnTo>
                  <a:pt x="0" y="0"/>
                </a:lnTo>
                <a:lnTo>
                  <a:pt x="0" y="8084820"/>
                </a:lnTo>
                <a:close/>
              </a:path>
            </a:pathLst>
          </a:custGeom>
          <a:solidFill>
            <a:srgbClr val="0F1C5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39030A36-BA9F-0C28-8B72-DEA43427349D}"/>
              </a:ext>
            </a:extLst>
          </p:cNvPr>
          <p:cNvSpPr/>
          <p:nvPr/>
        </p:nvSpPr>
        <p:spPr>
          <a:xfrm>
            <a:off x="0" y="1000889"/>
            <a:ext cx="12192000" cy="118847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EC08455-7ADF-6CDB-8BEA-6E31311ACE51}"/>
              </a:ext>
            </a:extLst>
          </p:cNvPr>
          <p:cNvSpPr txBox="1"/>
          <p:nvPr/>
        </p:nvSpPr>
        <p:spPr>
          <a:xfrm>
            <a:off x="1975577" y="4281255"/>
            <a:ext cx="3810635" cy="663323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6350" defTabSz="342900">
              <a:spcBef>
                <a:spcPts val="53"/>
              </a:spcBef>
            </a:pPr>
            <a:r>
              <a:rPr sz="7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31434" defTabSz="342900">
              <a:spcBef>
                <a:spcPts val="8"/>
              </a:spcBef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434" defTabSz="342900">
              <a:spcBef>
                <a:spcPts val="242"/>
              </a:spcBef>
            </a:pP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F878FBB-7DF6-6C6A-B3A1-3B6322F6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Results: A Thematic and Comparative Synthesis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3111D-F7EA-4007-491E-F98E09305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D9F66740-3754-EAB2-502B-706C0D757073}"/>
              </a:ext>
            </a:extLst>
          </p:cNvPr>
          <p:cNvSpPr txBox="1"/>
          <p:nvPr/>
        </p:nvSpPr>
        <p:spPr>
          <a:xfrm>
            <a:off x="9273303" y="1147602"/>
            <a:ext cx="8667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342900">
              <a:lnSpc>
                <a:spcPts val="1198"/>
              </a:lnSpc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8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928BEA5-BBFF-2E4D-E5A9-F9739EC8C3BA}"/>
              </a:ext>
            </a:extLst>
          </p:cNvPr>
          <p:cNvSpPr/>
          <p:nvPr/>
        </p:nvSpPr>
        <p:spPr>
          <a:xfrm>
            <a:off x="0" y="1013652"/>
            <a:ext cx="12192000" cy="5833678"/>
          </a:xfrm>
          <a:custGeom>
            <a:avLst/>
            <a:gdLst/>
            <a:ahLst/>
            <a:cxnLst/>
            <a:rect l="l" t="t" r="r" b="b"/>
            <a:pathLst>
              <a:path w="18288000" h="8084820">
                <a:moveTo>
                  <a:pt x="0" y="8084820"/>
                </a:moveTo>
                <a:lnTo>
                  <a:pt x="18288000" y="8084820"/>
                </a:lnTo>
                <a:lnTo>
                  <a:pt x="18288000" y="0"/>
                </a:lnTo>
                <a:lnTo>
                  <a:pt x="0" y="0"/>
                </a:lnTo>
                <a:lnTo>
                  <a:pt x="0" y="8084820"/>
                </a:lnTo>
                <a:close/>
              </a:path>
            </a:pathLst>
          </a:custGeom>
          <a:solidFill>
            <a:srgbClr val="0F1C5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B7433CFA-F9B6-2DFD-69D1-FD23A71BD56B}"/>
              </a:ext>
            </a:extLst>
          </p:cNvPr>
          <p:cNvSpPr/>
          <p:nvPr/>
        </p:nvSpPr>
        <p:spPr>
          <a:xfrm>
            <a:off x="0" y="1000889"/>
            <a:ext cx="12192000" cy="118847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874DF220-06FD-F3C1-C522-0FCA0F1F1B7B}"/>
              </a:ext>
            </a:extLst>
          </p:cNvPr>
          <p:cNvSpPr txBox="1"/>
          <p:nvPr/>
        </p:nvSpPr>
        <p:spPr>
          <a:xfrm>
            <a:off x="1975577" y="4281255"/>
            <a:ext cx="3810635" cy="663323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6350" defTabSz="342900">
              <a:spcBef>
                <a:spcPts val="53"/>
              </a:spcBef>
            </a:pPr>
            <a:r>
              <a:rPr sz="7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31434" defTabSz="342900">
              <a:spcBef>
                <a:spcPts val="8"/>
              </a:spcBef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434" defTabSz="342900">
              <a:spcBef>
                <a:spcPts val="242"/>
              </a:spcBef>
            </a:pP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3F4AB68-0D43-2C04-66B6-EE5799754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25" y="160336"/>
            <a:ext cx="1135767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Segoe Sans"/>
              </a:rPr>
              <a:t>Results:1. Core Dimensions of Family Cohesion</a:t>
            </a:r>
            <a:endParaRPr lang="en-ZA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9508CF-0B6D-6BBA-24F0-C632C899CA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Segoe Sans"/>
              </a:rPr>
              <a:t>The review identifies four interrelated dimensions of family functioning: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egoe San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Segoe Sans"/>
              </a:rPr>
              <a:t>Emotional Bonding: The affective ties among family members.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Segoe San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Segoe Sans"/>
              </a:rPr>
              <a:t>Adaptability: The ability to reorganize roles and routines in response to stress.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Segoe San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Segoe Sans"/>
              </a:rPr>
              <a:t>Communication: The quality, frequency, and openness of intra-family interactions.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Segoe San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Segoe Sans"/>
              </a:rPr>
              <a:t>Support: Emotional and instrumental assistance within the family system.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AD7AE-F0C6-47EE-BC2A-9A763300FD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Segoe Sans"/>
              </a:rPr>
              <a:t>These dimensions were consistently linked to positive psychosocial outcomes across 41 studies, to include: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egoe Sans"/>
            </a:endParaRPr>
          </a:p>
          <a:p>
            <a:r>
              <a:rPr lang="en-US" dirty="0">
                <a:solidFill>
                  <a:schemeClr val="bg1"/>
                </a:solidFill>
                <a:latin typeface="Segoe Sans"/>
              </a:rPr>
              <a:t>Academic performance</a:t>
            </a:r>
          </a:p>
          <a:p>
            <a:endParaRPr lang="en-US" dirty="0">
              <a:solidFill>
                <a:schemeClr val="bg1"/>
              </a:solidFill>
              <a:latin typeface="Segoe Sans"/>
            </a:endParaRPr>
          </a:p>
          <a:p>
            <a:r>
              <a:rPr lang="en-US" dirty="0">
                <a:solidFill>
                  <a:schemeClr val="bg1"/>
                </a:solidFill>
                <a:latin typeface="Segoe Sans"/>
              </a:rPr>
              <a:t>Mental health resilience</a:t>
            </a:r>
          </a:p>
          <a:p>
            <a:endParaRPr lang="en-US" dirty="0">
              <a:solidFill>
                <a:schemeClr val="bg1"/>
              </a:solidFill>
              <a:latin typeface="Segoe Sans"/>
            </a:endParaRPr>
          </a:p>
          <a:p>
            <a:r>
              <a:rPr lang="en-US" dirty="0">
                <a:solidFill>
                  <a:schemeClr val="bg1"/>
                </a:solidFill>
                <a:latin typeface="Segoe Sans"/>
              </a:rPr>
              <a:t>Social competence</a:t>
            </a:r>
          </a:p>
          <a:p>
            <a:endParaRPr lang="en-US" dirty="0">
              <a:solidFill>
                <a:schemeClr val="bg1"/>
              </a:solidFill>
              <a:latin typeface="Segoe Sans"/>
            </a:endParaRPr>
          </a:p>
          <a:p>
            <a:r>
              <a:rPr lang="en-US" dirty="0">
                <a:solidFill>
                  <a:schemeClr val="bg1"/>
                </a:solidFill>
                <a:latin typeface="Segoe Sans"/>
              </a:rPr>
              <a:t>Family stability under socioeconomic stress</a:t>
            </a:r>
          </a:p>
        </p:txBody>
      </p:sp>
    </p:spTree>
    <p:extLst>
      <p:ext uri="{BB962C8B-B14F-4D97-AF65-F5344CB8AC3E}">
        <p14:creationId xmlns:p14="http://schemas.microsoft.com/office/powerpoint/2010/main" val="1237835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BEE93-A4EC-0282-9EB0-1AF685162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342795A1-1AE5-40A8-ABC7-1C18783219D1}"/>
              </a:ext>
            </a:extLst>
          </p:cNvPr>
          <p:cNvSpPr txBox="1"/>
          <p:nvPr/>
        </p:nvSpPr>
        <p:spPr>
          <a:xfrm>
            <a:off x="9273303" y="1147602"/>
            <a:ext cx="8667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342900">
              <a:lnSpc>
                <a:spcPts val="1198"/>
              </a:lnSpc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8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3D67327-B83A-D51E-9DD7-8C1AE86D8D36}"/>
              </a:ext>
            </a:extLst>
          </p:cNvPr>
          <p:cNvSpPr/>
          <p:nvPr/>
        </p:nvSpPr>
        <p:spPr>
          <a:xfrm>
            <a:off x="0" y="1013652"/>
            <a:ext cx="12192000" cy="5833678"/>
          </a:xfrm>
          <a:custGeom>
            <a:avLst/>
            <a:gdLst/>
            <a:ahLst/>
            <a:cxnLst/>
            <a:rect l="l" t="t" r="r" b="b"/>
            <a:pathLst>
              <a:path w="18288000" h="8084820">
                <a:moveTo>
                  <a:pt x="0" y="8084820"/>
                </a:moveTo>
                <a:lnTo>
                  <a:pt x="18288000" y="8084820"/>
                </a:lnTo>
                <a:lnTo>
                  <a:pt x="18288000" y="0"/>
                </a:lnTo>
                <a:lnTo>
                  <a:pt x="0" y="0"/>
                </a:lnTo>
                <a:lnTo>
                  <a:pt x="0" y="8084820"/>
                </a:lnTo>
                <a:close/>
              </a:path>
            </a:pathLst>
          </a:custGeom>
          <a:solidFill>
            <a:srgbClr val="0F1C5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8156BE90-670E-8D8C-1D86-3DEA90CD3040}"/>
              </a:ext>
            </a:extLst>
          </p:cNvPr>
          <p:cNvSpPr/>
          <p:nvPr/>
        </p:nvSpPr>
        <p:spPr>
          <a:xfrm>
            <a:off x="0" y="1000889"/>
            <a:ext cx="12192000" cy="118847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A01690BF-7FBB-B338-B4B4-5BDFEBD5F778}"/>
              </a:ext>
            </a:extLst>
          </p:cNvPr>
          <p:cNvSpPr txBox="1"/>
          <p:nvPr/>
        </p:nvSpPr>
        <p:spPr>
          <a:xfrm>
            <a:off x="1975577" y="4281255"/>
            <a:ext cx="3810635" cy="663323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6350" defTabSz="342900">
              <a:spcBef>
                <a:spcPts val="53"/>
              </a:spcBef>
            </a:pPr>
            <a:r>
              <a:rPr sz="7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31434" defTabSz="342900">
              <a:spcBef>
                <a:spcPts val="8"/>
              </a:spcBef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434" defTabSz="342900">
              <a:spcBef>
                <a:spcPts val="242"/>
              </a:spcBef>
            </a:pP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C8D1234-53D0-5CFB-743C-C29CEC0D3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25" y="160336"/>
            <a:ext cx="11357675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Segoe Sans"/>
              </a:rPr>
              <a:t>Results: 2. Cross-Cultural and Contextual Variations</a:t>
            </a:r>
            <a:endParaRPr lang="en-ZA" sz="3600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2F8A1B-C765-1014-565A-B7D6337AAA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Segoe Sans"/>
              </a:rPr>
              <a:t>South African Context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egoe Sans"/>
            </a:endParaRPr>
          </a:p>
          <a:p>
            <a:r>
              <a:rPr lang="en-US" b="1" dirty="0">
                <a:solidFill>
                  <a:schemeClr val="bg1"/>
                </a:solidFill>
                <a:latin typeface="Segoe Sans"/>
              </a:rPr>
              <a:t>Historical Disruption:</a:t>
            </a:r>
            <a:r>
              <a:rPr lang="en-US" dirty="0">
                <a:solidFill>
                  <a:schemeClr val="bg1"/>
                </a:solidFill>
                <a:latin typeface="Segoe Sans"/>
              </a:rPr>
              <a:t> Apartheid policies (e.g., forced removals, migrant labor systems)                     fractured traditional African family structures, undermining multigenerational cohesion and kinship networks.</a:t>
            </a:r>
          </a:p>
          <a:p>
            <a:endParaRPr lang="en-US" dirty="0">
              <a:solidFill>
                <a:schemeClr val="bg1"/>
              </a:solidFill>
              <a:latin typeface="Segoe Sans"/>
            </a:endParaRPr>
          </a:p>
          <a:p>
            <a:r>
              <a:rPr lang="en-US" b="1" dirty="0">
                <a:solidFill>
                  <a:schemeClr val="bg1"/>
                </a:solidFill>
                <a:latin typeface="Segoe Sans"/>
              </a:rPr>
              <a:t>Ubuntu Philosophy:</a:t>
            </a:r>
            <a:r>
              <a:rPr lang="en-US" dirty="0">
                <a:solidFill>
                  <a:schemeClr val="bg1"/>
                </a:solidFill>
                <a:latin typeface="Segoe Sans"/>
              </a:rPr>
              <a:t> Despite structural violence, collectivist values such as Ubuntu fostered resilience, communal caregiving, and intergenerational support.</a:t>
            </a:r>
          </a:p>
          <a:p>
            <a:endParaRPr lang="en-US" dirty="0">
              <a:solidFill>
                <a:schemeClr val="bg1"/>
              </a:solidFill>
              <a:latin typeface="Segoe Sans"/>
            </a:endParaRPr>
          </a:p>
          <a:p>
            <a:r>
              <a:rPr lang="en-US" b="1" dirty="0">
                <a:solidFill>
                  <a:schemeClr val="bg1"/>
                </a:solidFill>
                <a:latin typeface="Segoe Sans"/>
              </a:rPr>
              <a:t>Contemporary Challenges:</a:t>
            </a:r>
            <a:r>
              <a:rPr lang="en-US" dirty="0">
                <a:solidFill>
                  <a:schemeClr val="bg1"/>
                </a:solidFill>
                <a:latin typeface="Segoe Sans"/>
              </a:rPr>
              <a:t> Poverty, HIV/AIDS, and community violence continue to strain family cohesion, especially in under-resourced townships.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22F96-26A2-C2AE-5857-D341D61879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Segoe Sans"/>
              </a:rPr>
              <a:t>Global Comparisons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egoe Sans"/>
            </a:endParaRPr>
          </a:p>
          <a:p>
            <a:r>
              <a:rPr lang="en-US" b="1" dirty="0">
                <a:solidFill>
                  <a:schemeClr val="bg1"/>
                </a:solidFill>
                <a:latin typeface="Segoe Sans"/>
              </a:rPr>
              <a:t>Brazil &amp; Philippines:</a:t>
            </a:r>
            <a:r>
              <a:rPr lang="en-US" dirty="0">
                <a:solidFill>
                  <a:schemeClr val="bg1"/>
                </a:solidFill>
                <a:latin typeface="Segoe Sans"/>
              </a:rPr>
              <a:t> Extended kinship networks and cultural practices (e.g., bayanihan) buffer economic hardship.</a:t>
            </a:r>
          </a:p>
          <a:p>
            <a:endParaRPr lang="en-US" dirty="0">
              <a:solidFill>
                <a:schemeClr val="bg1"/>
              </a:solidFill>
              <a:latin typeface="Segoe Sans"/>
            </a:endParaRPr>
          </a:p>
          <a:p>
            <a:r>
              <a:rPr lang="en-US" b="1" dirty="0">
                <a:solidFill>
                  <a:schemeClr val="bg1"/>
                </a:solidFill>
                <a:latin typeface="Segoe Sans"/>
              </a:rPr>
              <a:t>East Asia:</a:t>
            </a:r>
            <a:r>
              <a:rPr lang="en-US" dirty="0">
                <a:solidFill>
                  <a:schemeClr val="bg1"/>
                </a:solidFill>
                <a:latin typeface="Segoe Sans"/>
              </a:rPr>
              <a:t> Family piety(devotion and religiousness) and intergenerational obligation shape cohesion differently than Western models.</a:t>
            </a:r>
          </a:p>
          <a:p>
            <a:endParaRPr lang="en-US" dirty="0">
              <a:solidFill>
                <a:schemeClr val="bg1"/>
              </a:solidFill>
              <a:latin typeface="Segoe Sans"/>
            </a:endParaRPr>
          </a:p>
          <a:p>
            <a:r>
              <a:rPr lang="en-US" b="1" dirty="0">
                <a:solidFill>
                  <a:schemeClr val="bg1"/>
                </a:solidFill>
                <a:latin typeface="Segoe Sans"/>
              </a:rPr>
              <a:t>Western Contexts:</a:t>
            </a:r>
            <a:r>
              <a:rPr lang="en-US" dirty="0">
                <a:solidFill>
                  <a:schemeClr val="bg1"/>
                </a:solidFill>
                <a:latin typeface="Segoe Sans"/>
              </a:rPr>
              <a:t> Emphasis on individual psychological well-being and structured interventions (e.g., therapy, school-based programs).</a:t>
            </a:r>
          </a:p>
        </p:txBody>
      </p:sp>
    </p:spTree>
    <p:extLst>
      <p:ext uri="{BB962C8B-B14F-4D97-AF65-F5344CB8AC3E}">
        <p14:creationId xmlns:p14="http://schemas.microsoft.com/office/powerpoint/2010/main" val="412250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EDA14-861A-65D2-F33B-9E6C78E1F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D6AB78EC-C794-AA8C-9A82-156ABEEFFEF6}"/>
              </a:ext>
            </a:extLst>
          </p:cNvPr>
          <p:cNvSpPr txBox="1"/>
          <p:nvPr/>
        </p:nvSpPr>
        <p:spPr>
          <a:xfrm>
            <a:off x="9273303" y="1147602"/>
            <a:ext cx="8667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342900">
              <a:lnSpc>
                <a:spcPts val="1198"/>
              </a:lnSpc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8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7E1FF6D-AC8B-638D-033F-B6650009D17E}"/>
              </a:ext>
            </a:extLst>
          </p:cNvPr>
          <p:cNvSpPr/>
          <p:nvPr/>
        </p:nvSpPr>
        <p:spPr>
          <a:xfrm>
            <a:off x="0" y="1013652"/>
            <a:ext cx="12192000" cy="5833678"/>
          </a:xfrm>
          <a:custGeom>
            <a:avLst/>
            <a:gdLst/>
            <a:ahLst/>
            <a:cxnLst/>
            <a:rect l="l" t="t" r="r" b="b"/>
            <a:pathLst>
              <a:path w="18288000" h="8084820">
                <a:moveTo>
                  <a:pt x="0" y="8084820"/>
                </a:moveTo>
                <a:lnTo>
                  <a:pt x="18288000" y="8084820"/>
                </a:lnTo>
                <a:lnTo>
                  <a:pt x="18288000" y="0"/>
                </a:lnTo>
                <a:lnTo>
                  <a:pt x="0" y="0"/>
                </a:lnTo>
                <a:lnTo>
                  <a:pt x="0" y="8084820"/>
                </a:lnTo>
                <a:close/>
              </a:path>
            </a:pathLst>
          </a:custGeom>
          <a:solidFill>
            <a:srgbClr val="0F1C5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4C7F5EDA-85B6-138F-5061-2D3FC6D92ABF}"/>
              </a:ext>
            </a:extLst>
          </p:cNvPr>
          <p:cNvSpPr/>
          <p:nvPr/>
        </p:nvSpPr>
        <p:spPr>
          <a:xfrm>
            <a:off x="0" y="1000889"/>
            <a:ext cx="12192000" cy="118847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CEB746D4-A5AB-6CC4-3CA2-3D2341A526F4}"/>
              </a:ext>
            </a:extLst>
          </p:cNvPr>
          <p:cNvSpPr txBox="1"/>
          <p:nvPr/>
        </p:nvSpPr>
        <p:spPr>
          <a:xfrm>
            <a:off x="1975577" y="4281255"/>
            <a:ext cx="3810635" cy="663323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6350" defTabSz="342900">
              <a:spcBef>
                <a:spcPts val="53"/>
              </a:spcBef>
            </a:pPr>
            <a:r>
              <a:rPr sz="7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31434" defTabSz="342900">
              <a:spcBef>
                <a:spcPts val="8"/>
              </a:spcBef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434" defTabSz="342900">
              <a:spcBef>
                <a:spcPts val="242"/>
              </a:spcBef>
            </a:pP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C5E1F4F-EAF3-00D6-1E8B-B2BFAD1A7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25" y="160336"/>
            <a:ext cx="11357675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Segoe Sans"/>
              </a:rPr>
              <a:t>Results: 3. Empirical Findings Across Domains</a:t>
            </a:r>
            <a:endParaRPr lang="en-ZA" sz="36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FA8E204-35E2-DC5D-3A13-AA0CCF38519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65630996"/>
              </p:ext>
            </p:extLst>
          </p:nvPr>
        </p:nvGraphicFramePr>
        <p:xfrm>
          <a:off x="609600" y="1600200"/>
          <a:ext cx="538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8B454-4B2E-CF88-65FB-C491C2F8AE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Segoe Sans"/>
              </a:rPr>
              <a:t>High cohesion and adaptability correlate with: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Segoe Sans"/>
            </a:endParaRPr>
          </a:p>
          <a:p>
            <a:r>
              <a:rPr lang="en-US" dirty="0">
                <a:solidFill>
                  <a:schemeClr val="bg1"/>
                </a:solidFill>
                <a:latin typeface="Segoe Sans"/>
              </a:rPr>
              <a:t>Lower depression and anxiety</a:t>
            </a:r>
          </a:p>
          <a:p>
            <a:endParaRPr lang="en-US" dirty="0">
              <a:solidFill>
                <a:schemeClr val="bg1"/>
              </a:solidFill>
              <a:latin typeface="Segoe Sans"/>
            </a:endParaRPr>
          </a:p>
          <a:p>
            <a:r>
              <a:rPr lang="en-US" dirty="0">
                <a:solidFill>
                  <a:schemeClr val="bg1"/>
                </a:solidFill>
                <a:latin typeface="Segoe Sans"/>
              </a:rPr>
              <a:t>Better emotional regulation</a:t>
            </a:r>
          </a:p>
          <a:p>
            <a:endParaRPr lang="en-US" dirty="0">
              <a:solidFill>
                <a:schemeClr val="bg1"/>
              </a:solidFill>
              <a:latin typeface="Segoe Sans"/>
            </a:endParaRPr>
          </a:p>
          <a:p>
            <a:r>
              <a:rPr lang="en-US" dirty="0">
                <a:solidFill>
                  <a:schemeClr val="bg1"/>
                </a:solidFill>
                <a:latin typeface="Segoe Sans"/>
              </a:rPr>
              <a:t>Protective effects against trauma and chronic illness</a:t>
            </a:r>
          </a:p>
          <a:p>
            <a:endParaRPr lang="en-US" dirty="0">
              <a:solidFill>
                <a:schemeClr val="bg1"/>
              </a:solidFill>
              <a:latin typeface="Segoe Sans"/>
            </a:endParaRPr>
          </a:p>
          <a:p>
            <a:r>
              <a:rPr lang="en-US" dirty="0">
                <a:solidFill>
                  <a:schemeClr val="bg1"/>
                </a:solidFill>
                <a:latin typeface="Segoe Sans"/>
              </a:rPr>
              <a:t>Social Competence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Segoe Sans"/>
            </a:endParaRPr>
          </a:p>
        </p:txBody>
      </p:sp>
    </p:spTree>
    <p:extLst>
      <p:ext uri="{BB962C8B-B14F-4D97-AF65-F5344CB8AC3E}">
        <p14:creationId xmlns:p14="http://schemas.microsoft.com/office/powerpoint/2010/main" val="4148886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13E71-CFD3-7274-4292-87D96AA00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5D248D35-67C9-F2DF-1852-39984576D0B7}"/>
              </a:ext>
            </a:extLst>
          </p:cNvPr>
          <p:cNvSpPr txBox="1"/>
          <p:nvPr/>
        </p:nvSpPr>
        <p:spPr>
          <a:xfrm>
            <a:off x="9273303" y="1147602"/>
            <a:ext cx="86677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342900">
              <a:lnSpc>
                <a:spcPts val="1198"/>
              </a:lnSpc>
            </a:pP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Department</a:t>
            </a:r>
            <a:r>
              <a:rPr sz="1100" b="1" spc="-28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F8991B"/>
                </a:solidFill>
                <a:latin typeface="Times New Roman"/>
                <a:cs typeface="Times New Roman"/>
              </a:rPr>
              <a:t>of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342900"/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Social</a:t>
            </a:r>
            <a:r>
              <a:rPr sz="1100" b="1" spc="-15" dirty="0">
                <a:solidFill>
                  <a:srgbClr val="F8991B"/>
                </a:solidFill>
                <a:latin typeface="Times New Roman"/>
                <a:cs typeface="Times New Roman"/>
              </a:rPr>
              <a:t> </a:t>
            </a:r>
            <a:r>
              <a:rPr sz="1100" b="1" spc="-2" dirty="0">
                <a:solidFill>
                  <a:srgbClr val="F8991B"/>
                </a:solidFill>
                <a:latin typeface="Times New Roman"/>
                <a:cs typeface="Times New Roman"/>
              </a:rPr>
              <a:t>Work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6EC86BF-0262-CDD5-ED2D-6D476694E4D3}"/>
              </a:ext>
            </a:extLst>
          </p:cNvPr>
          <p:cNvSpPr/>
          <p:nvPr/>
        </p:nvSpPr>
        <p:spPr>
          <a:xfrm>
            <a:off x="0" y="1013652"/>
            <a:ext cx="12192000" cy="5833678"/>
          </a:xfrm>
          <a:custGeom>
            <a:avLst/>
            <a:gdLst/>
            <a:ahLst/>
            <a:cxnLst/>
            <a:rect l="l" t="t" r="r" b="b"/>
            <a:pathLst>
              <a:path w="18288000" h="8084820">
                <a:moveTo>
                  <a:pt x="0" y="8084820"/>
                </a:moveTo>
                <a:lnTo>
                  <a:pt x="18288000" y="8084820"/>
                </a:lnTo>
                <a:lnTo>
                  <a:pt x="18288000" y="0"/>
                </a:lnTo>
                <a:lnTo>
                  <a:pt x="0" y="0"/>
                </a:lnTo>
                <a:lnTo>
                  <a:pt x="0" y="8084820"/>
                </a:lnTo>
                <a:close/>
              </a:path>
            </a:pathLst>
          </a:custGeom>
          <a:solidFill>
            <a:srgbClr val="0F1C5F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1AF3F26A-C1CE-7F86-09F4-FB86E028C015}"/>
              </a:ext>
            </a:extLst>
          </p:cNvPr>
          <p:cNvSpPr/>
          <p:nvPr/>
        </p:nvSpPr>
        <p:spPr>
          <a:xfrm>
            <a:off x="0" y="1000889"/>
            <a:ext cx="12192000" cy="118847"/>
          </a:xfrm>
          <a:custGeom>
            <a:avLst/>
            <a:gdLst/>
            <a:ahLst/>
            <a:cxnLst/>
            <a:rect l="l" t="t" r="r" b="b"/>
            <a:pathLst>
              <a:path w="18288000" h="196850">
                <a:moveTo>
                  <a:pt x="18288000" y="0"/>
                </a:moveTo>
                <a:lnTo>
                  <a:pt x="0" y="0"/>
                </a:lnTo>
                <a:lnTo>
                  <a:pt x="0" y="196596"/>
                </a:lnTo>
                <a:lnTo>
                  <a:pt x="18288000" y="196596"/>
                </a:lnTo>
                <a:lnTo>
                  <a:pt x="18288000" y="0"/>
                </a:lnTo>
                <a:close/>
              </a:path>
            </a:pathLst>
          </a:custGeom>
          <a:solidFill>
            <a:srgbClr val="F8991B"/>
          </a:solidFill>
        </p:spPr>
        <p:txBody>
          <a:bodyPr wrap="square" lIns="0" tIns="0" rIns="0" bIns="0" rtlCol="0"/>
          <a:lstStyle/>
          <a:p>
            <a:pPr defTabSz="342900"/>
            <a:endParaRPr sz="90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B7644ECF-C2E0-C817-E0BC-87E3867B2E4F}"/>
              </a:ext>
            </a:extLst>
          </p:cNvPr>
          <p:cNvSpPr txBox="1"/>
          <p:nvPr/>
        </p:nvSpPr>
        <p:spPr>
          <a:xfrm>
            <a:off x="1975577" y="4281255"/>
            <a:ext cx="3810635" cy="663323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6350" defTabSz="342900">
              <a:spcBef>
                <a:spcPts val="53"/>
              </a:spcBef>
            </a:pPr>
            <a:r>
              <a:rPr sz="7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31434" defTabSz="342900">
              <a:spcBef>
                <a:spcPts val="8"/>
              </a:spcBef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1434" defTabSz="342900">
              <a:spcBef>
                <a:spcPts val="242"/>
              </a:spcBef>
            </a:pP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065C821-5731-E521-876C-2432B4B17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25" y="160336"/>
            <a:ext cx="11732217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Segoe Sans"/>
              </a:rPr>
              <a:t>Results: 3. Empirical Findings Across Domains (Cont..)</a:t>
            </a:r>
            <a:endParaRPr lang="en-ZA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83A97-2329-067C-EA4E-8A30698172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bg1"/>
                </a:solidFill>
                <a:latin typeface="+mj-lt"/>
              </a:rPr>
              <a:t>Resilience emerges through: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+mj-lt"/>
            </a:endParaRP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Community programs</a:t>
            </a: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Cultural values upheld</a:t>
            </a: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Informal support networks</a:t>
            </a: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Technology and Media Use</a:t>
            </a:r>
          </a:p>
          <a:p>
            <a:endParaRPr lang="en-US" b="1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Excessive screen time linked to:</a:t>
            </a: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Reduced face-to-face interaction</a:t>
            </a: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Impaired routines</a:t>
            </a: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Lower cohesion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987C0A-0023-0DE6-09AD-461C2782AB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bg1"/>
                </a:solidFill>
              </a:rPr>
              <a:t>Families with strong communication and support foster: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Empathy</a:t>
            </a:r>
          </a:p>
          <a:p>
            <a:r>
              <a:rPr lang="en-US" dirty="0">
                <a:solidFill>
                  <a:schemeClr val="bg1"/>
                </a:solidFill>
              </a:rPr>
              <a:t>Conflict resolution</a:t>
            </a:r>
          </a:p>
          <a:p>
            <a:r>
              <a:rPr lang="en-US" dirty="0">
                <a:solidFill>
                  <a:schemeClr val="bg1"/>
                </a:solidFill>
              </a:rPr>
              <a:t>Peer relationship skills</a:t>
            </a:r>
          </a:p>
          <a:p>
            <a:r>
              <a:rPr lang="en-US" dirty="0">
                <a:solidFill>
                  <a:schemeClr val="bg1"/>
                </a:solidFill>
              </a:rPr>
              <a:t>Socioeconomic Stressors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Low-SES families face:</a:t>
            </a:r>
          </a:p>
          <a:p>
            <a:r>
              <a:rPr lang="en-US" dirty="0">
                <a:solidFill>
                  <a:schemeClr val="bg1"/>
                </a:solidFill>
              </a:rPr>
              <a:t>Reduced parental availability</a:t>
            </a:r>
          </a:p>
          <a:p>
            <a:r>
              <a:rPr lang="en-US" dirty="0">
                <a:solidFill>
                  <a:schemeClr val="bg1"/>
                </a:solidFill>
              </a:rPr>
              <a:t>Housing instability</a:t>
            </a:r>
          </a:p>
          <a:p>
            <a:r>
              <a:rPr lang="en-US" dirty="0">
                <a:solidFill>
                  <a:schemeClr val="bg1"/>
                </a:solidFill>
              </a:rPr>
              <a:t>Financial strain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487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5555</TotalTime>
  <Words>1043</Words>
  <Application>Microsoft Office PowerPoint</Application>
  <PresentationFormat>Widescreen</PresentationFormat>
  <Paragraphs>198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Century Gothic</vt:lpstr>
      <vt:lpstr>Segoe Sans</vt:lpstr>
      <vt:lpstr>Times New Roman</vt:lpstr>
      <vt:lpstr>Retrospect</vt:lpstr>
      <vt:lpstr>Office Theme</vt:lpstr>
      <vt:lpstr>PowerPoint Presentation</vt:lpstr>
      <vt:lpstr>Introduction</vt:lpstr>
      <vt:lpstr>Core Components of the Literature Review</vt:lpstr>
      <vt:lpstr>Methodology Conducted</vt:lpstr>
      <vt:lpstr>Results: A Thematic and Comparative Synthesis</vt:lpstr>
      <vt:lpstr>Results:1. Core Dimensions of Family Cohesion</vt:lpstr>
      <vt:lpstr>Results: 2. Cross-Cultural and Contextual Variations</vt:lpstr>
      <vt:lpstr>Results: 3. Empirical Findings Across Domains</vt:lpstr>
      <vt:lpstr>Results: 3. Empirical Findings Across Domains (Cont..)</vt:lpstr>
      <vt:lpstr>Intervention Strategies</vt:lpstr>
      <vt:lpstr>Conclusions </vt:lpstr>
      <vt:lpstr>Questions and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Anja  Human</dc:creator>
  <cp:lastModifiedBy>Anja  Human</cp:lastModifiedBy>
  <cp:revision>11</cp:revision>
  <dcterms:created xsi:type="dcterms:W3CDTF">2025-09-05T13:15:17Z</dcterms:created>
  <dcterms:modified xsi:type="dcterms:W3CDTF">2025-09-09T09:57:08Z</dcterms:modified>
</cp:coreProperties>
</file>