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69" r:id="rId7"/>
    <p:sldId id="259" r:id="rId8"/>
    <p:sldId id="261" r:id="rId9"/>
    <p:sldId id="262" r:id="rId10"/>
    <p:sldId id="263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139337"/>
            <a:ext cx="6745492" cy="2708367"/>
          </a:xfrm>
        </p:spPr>
        <p:txBody>
          <a:bodyPr>
            <a:normAutofit/>
          </a:bodyPr>
          <a:lstStyle/>
          <a:p>
            <a:r>
              <a:rPr lang="en-GB" sz="4800" dirty="0"/>
              <a:t>Exploring Financial Literacy as a Tool for Empowerment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98925"/>
            <a:ext cx="6269347" cy="22850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000" dirty="0"/>
              <a:t>Reflections from the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/>
              <a:t>Theme: </a:t>
            </a:r>
            <a:r>
              <a:rPr lang="en-GB" sz="1000" i="1" dirty="0"/>
              <a:t>Social Work and the Achievement of Sustainable Development Goals</a:t>
            </a:r>
            <a:endParaRPr lang="en-GB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/>
              <a:t>Presented by: [Your Name] on behalf of </a:t>
            </a:r>
            <a:r>
              <a:rPr lang="en-GB" sz="1000" dirty="0" err="1"/>
              <a:t>Ndileka</a:t>
            </a:r>
            <a:r>
              <a:rPr lang="en-GB" sz="1000" dirty="0"/>
              <a:t> </a:t>
            </a:r>
            <a:r>
              <a:rPr lang="en-GB" sz="1000" dirty="0" err="1"/>
              <a:t>Puthumo</a:t>
            </a:r>
            <a:r>
              <a:rPr lang="en-GB" sz="1000" dirty="0"/>
              <a:t>, </a:t>
            </a:r>
            <a:r>
              <a:rPr lang="en-GB" sz="1000" dirty="0" err="1"/>
              <a:t>Rorisang</a:t>
            </a:r>
            <a:r>
              <a:rPr lang="en-GB" sz="1000" dirty="0"/>
              <a:t> </a:t>
            </a:r>
            <a:r>
              <a:rPr lang="en-GB" sz="1000" dirty="0" err="1"/>
              <a:t>Sekhasa</a:t>
            </a:r>
            <a:r>
              <a:rPr lang="en-GB" sz="1000" dirty="0"/>
              <a:t>, Pretty Seoe, </a:t>
            </a:r>
            <a:r>
              <a:rPr lang="en-GB" sz="1000" dirty="0" err="1"/>
              <a:t>Sindisiwe</a:t>
            </a:r>
            <a:r>
              <a:rPr lang="en-GB" sz="1000" dirty="0"/>
              <a:t> </a:t>
            </a:r>
            <a:r>
              <a:rPr lang="en-GB" sz="1000" dirty="0" err="1"/>
              <a:t>Tshabeni</a:t>
            </a:r>
            <a:r>
              <a:rPr lang="en-GB" sz="1000" dirty="0"/>
              <a:t> &amp; Mandisa Kubeka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/>
              <a:t>Department of Social Development, Lejweleputswa</a:t>
            </a:r>
          </a:p>
          <a:p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 descr="DoSD logo 8">
            <a:extLst>
              <a:ext uri="{FF2B5EF4-FFF2-40B4-BE49-F238E27FC236}">
                <a16:creationId xmlns:a16="http://schemas.microsoft.com/office/drawing/2014/main" id="{564BA6F0-2546-448F-930B-9C2BDBE2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81" y="65314"/>
            <a:ext cx="408569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C50A-691A-47A5-9F5C-36525CB7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Closing</a:t>
            </a:r>
            <a:br>
              <a:rPr lang="en-GB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83385-EBE3-400F-9A3E-7888358C5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Financial literacy = giving families skills &amp; confidence.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Helps protect children, provide opportunities, and break poverty cycles.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Even small resources, when well-managed, build </a:t>
            </a:r>
            <a:r>
              <a:rPr lang="en-GB" b="1" dirty="0"/>
              <a:t>independence &amp; resilience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“Planting seeds of self-reliance for a stronger society.”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Thank you — Questions &amp; Reflections welcome.</a:t>
            </a:r>
            <a:endParaRPr lang="en-GB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909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 fontScale="9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b="1" dirty="0"/>
              <a:t>Introduction / Background</a:t>
            </a:r>
            <a:br>
              <a:rPr lang="en-GB" sz="2400" dirty="0"/>
            </a:br>
            <a:r>
              <a:rPr lang="en-GB" sz="2400" dirty="0"/>
              <a:t>Families in foster care face financial struggles.</a:t>
            </a:r>
            <a:br>
              <a:rPr lang="en-GB" sz="2400" dirty="0"/>
            </a:br>
            <a:r>
              <a:rPr lang="en-GB" sz="2400" dirty="0"/>
              <a:t>Child protection often focuses on safety, education, and relationships — but money matters too.</a:t>
            </a:r>
            <a:br>
              <a:rPr lang="en-GB" sz="2400" dirty="0"/>
            </a:br>
            <a:r>
              <a:rPr lang="en-GB" sz="2400" b="1" dirty="0"/>
              <a:t>Financial literacy</a:t>
            </a:r>
            <a:r>
              <a:rPr lang="en-GB" sz="2400" dirty="0"/>
              <a:t> = ability to use financial skills effectively.</a:t>
            </a:r>
            <a:br>
              <a:rPr lang="en-GB" sz="2400" dirty="0"/>
            </a:br>
            <a:r>
              <a:rPr lang="en-GB" sz="2400" dirty="0"/>
              <a:t>Rarely integrated into social work interventions.</a:t>
            </a:r>
            <a:br>
              <a:rPr lang="en-GB" sz="2400" dirty="0"/>
            </a:br>
            <a:r>
              <a:rPr lang="en-GB" sz="2400" dirty="0"/>
              <a:t>Grounded in </a:t>
            </a:r>
            <a:r>
              <a:rPr lang="en-GB" sz="2400" b="1" dirty="0"/>
              <a:t>Empowerment Theory</a:t>
            </a:r>
            <a:r>
              <a:rPr lang="en-GB" sz="2400" dirty="0"/>
              <a:t> → supporting clients to gain control &amp; make informed decisions.</a:t>
            </a:r>
            <a:br>
              <a:rPr lang="en-GB" sz="2400" dirty="0"/>
            </a:br>
            <a:r>
              <a:rPr lang="en-GB" sz="2400" dirty="0"/>
              <a:t>Aim: integrate financial literacy into foster care &amp; parenting programs.</a:t>
            </a:r>
            <a:br>
              <a:rPr lang="en-GB" sz="2400" dirty="0"/>
            </a:b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EE7E-68D7-43BC-BCCB-2C0AC726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786384"/>
            <a:ext cx="4380412" cy="998874"/>
          </a:xfrm>
        </p:spPr>
        <p:txBody>
          <a:bodyPr/>
          <a:lstStyle/>
          <a:p>
            <a:r>
              <a:rPr lang="en-GB" b="1" dirty="0"/>
              <a:t>Methodology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7E39D-0790-4E0F-B03F-586A09E63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463" y="2067689"/>
            <a:ext cx="4380412" cy="444632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Approach:</a:t>
            </a:r>
            <a:r>
              <a:rPr lang="en-GB" dirty="0"/>
              <a:t> Group work &amp; casework.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Foster care supervision → budgeting plans for clients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Parenting programs → discussions on financial management.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Explored financial habits: spending, saving, use of foster care grants.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Practical, conversational approach → families shared experiences &amp; solutions</a:t>
            </a:r>
            <a:endParaRPr lang="en-ZA" dirty="0"/>
          </a:p>
          <a:p>
            <a:pPr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53E16B6-2E61-470F-A761-C48D355EA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11" y="139337"/>
            <a:ext cx="5059680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1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8941-4843-44EB-8D10-EE9D364E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Findings (1/2)</a:t>
            </a:r>
            <a:br>
              <a:rPr lang="en-GB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511C-87EA-4693-AEFE-1D94107F5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Limited knowledge of basic financial concepts.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Struggled to track spending &amp; plan long-term.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Prioritized immediate needs over future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Some used </a:t>
            </a:r>
            <a:r>
              <a:rPr lang="en-GB" b="1" dirty="0"/>
              <a:t>Stokvels</a:t>
            </a:r>
            <a:r>
              <a:rPr lang="en-GB" dirty="0"/>
              <a:t> (effective traditional saving method).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932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7554-F77F-41F1-86D8-E39C2EB9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1769"/>
            <a:ext cx="10058400" cy="1450757"/>
          </a:xfrm>
        </p:spPr>
        <p:txBody>
          <a:bodyPr/>
          <a:lstStyle/>
          <a:p>
            <a:r>
              <a:rPr lang="en-GB" b="1" dirty="0"/>
              <a:t>Findings (2/2)</a:t>
            </a:r>
            <a:br>
              <a:rPr lang="en-GB" dirty="0"/>
            </a:b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48BBC-59BA-4D45-B781-928E7AB17B9E}"/>
              </a:ext>
            </a:extLst>
          </p:cNvPr>
          <p:cNvSpPr txBox="1"/>
          <p:nvPr/>
        </p:nvSpPr>
        <p:spPr>
          <a:xfrm>
            <a:off x="1227909" y="2011679"/>
            <a:ext cx="7950925" cy="295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Lack of standardized financial literacy content.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Social workers created their own approaches.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Clients appreciated open conversations about money.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Discussions were seen as rare but </a:t>
            </a:r>
            <a:r>
              <a:rPr lang="en-GB" b="1" dirty="0"/>
              <a:t>highly valuable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86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6A96-33DE-43D1-8087-2F972680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Discussion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7C65-AD44-41F8-A49C-CF248BCF5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Financial literacy = </a:t>
            </a:r>
            <a:r>
              <a:rPr lang="en-ZA" b="1" dirty="0"/>
              <a:t>empowerment tool</a:t>
            </a:r>
            <a:r>
              <a:rPr lang="en-ZA" dirty="0"/>
              <a:t>, not just money.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Builds independence, informed decision-making &amp; security.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Foster care grants (Children’s Act 38 of 2005) → must serve child’s best interest.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1" dirty="0"/>
              <a:t>Theoretical support:</a:t>
            </a:r>
            <a:endParaRPr lang="en-Z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/>
              <a:t>Erik Erikson</a:t>
            </a:r>
            <a:r>
              <a:rPr lang="en-ZA" dirty="0"/>
              <a:t> → trust, identity &amp; autonomy supported when caregivers manage money well.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/>
              <a:t>Maslow’s Hierarchy</a:t>
            </a:r>
            <a:r>
              <a:rPr lang="en-ZA" dirty="0"/>
              <a:t> → budgeting secures food, shelter &amp; safety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Gap: financial literacy is not formally structured in programs.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558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6D83-5098-4982-8FA4-25716CA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</a:t>
            </a:r>
            <a:br>
              <a:rPr lang="en-GB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157BD-A8F4-4898-90AE-828BB7C52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Financial literacy = empowerment, dignity &amp; breaking poverty cycles.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Supports sustainable development goals: ending poverty &amp; promoting well-being.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Empowers families beyond survival → fosters </a:t>
            </a:r>
            <a:r>
              <a:rPr lang="en-GB" b="1" dirty="0"/>
              <a:t>stability, resilience &amp; hope</a:t>
            </a:r>
            <a:r>
              <a:rPr lang="en-GB" dirty="0"/>
              <a:t>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589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C078-9107-449A-9663-F297FC82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Lessons Learned</a:t>
            </a:r>
            <a:br>
              <a:rPr lang="en-GB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C0AE-5B5C-4F0F-9947-2A9A0DCB1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Clients welcome financial literacy in practice.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Money conversations can transform communities.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Traditional saving (Stokvels) works alongside modern tools.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Need structured, standardized content for lasting impact.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180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2C2C-F726-4FA0-83C3-D8F2C19A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Recommendations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45B0A-19C2-4A71-A85E-3722B81B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Develop standardized financial literacy programs.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Use culturally relevant practices (e.g., Stokvels).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Train social workers in financial empowerment.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Advocate inclusion of financial literacy in foster care, parenting programs &amp; policy frameworks.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35196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{110283DB-A596-4AF2-915B-DB8D82EFB86B}TFf0a5ceae-4542-492d-822e-d65a94fb0e1e3b562c5a_win32-009a0557e699</Template>
  <TotalTime>9724</TotalTime>
  <Words>494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Franklin Gothic Book</vt:lpstr>
      <vt:lpstr>Custom</vt:lpstr>
      <vt:lpstr>Exploring Financial Literacy as a Tool for Empowerment</vt:lpstr>
      <vt:lpstr>Introduction / Background Families in foster care face financial struggles. Child protection often focuses on safety, education, and relationships — but money matters too. Financial literacy = ability to use financial skills effectively. Rarely integrated into social work interventions. Grounded in Empowerment Theory → supporting clients to gain control &amp; make informed decisions. Aim: integrate financial literacy into foster care &amp; parenting programs. </vt:lpstr>
      <vt:lpstr>Methodology</vt:lpstr>
      <vt:lpstr>Findings (1/2) </vt:lpstr>
      <vt:lpstr>Findings (2/2) </vt:lpstr>
      <vt:lpstr>Discussion </vt:lpstr>
      <vt:lpstr>Conclusion </vt:lpstr>
      <vt:lpstr>Lessons Learned </vt:lpstr>
      <vt:lpstr>Recommendations </vt:lpstr>
      <vt:lpstr>Closing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Financial Literacy as a Tool for Empowerment</dc:title>
  <dc:creator>Pretty Seoe</dc:creator>
  <cp:lastModifiedBy>Pretty Seoe</cp:lastModifiedBy>
  <cp:revision>6</cp:revision>
  <dcterms:created xsi:type="dcterms:W3CDTF">2025-09-02T12:57:27Z</dcterms:created>
  <dcterms:modified xsi:type="dcterms:W3CDTF">2025-09-09T07:02:18Z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