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6" r:id="rId4"/>
    <p:sldId id="259" r:id="rId5"/>
    <p:sldId id="265" r:id="rId6"/>
    <p:sldId id="260" r:id="rId7"/>
    <p:sldId id="263" r:id="rId8"/>
    <p:sldId id="261" r:id="rId9"/>
    <p:sldId id="262"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7AA267-C34C-4386-91F2-F017B9783055}">
          <p14:sldIdLst>
            <p14:sldId id="256"/>
          </p14:sldIdLst>
        </p14:section>
        <p14:section name="Untitled Section" id="{04941CA2-5627-457A-97E0-0681042B05B3}">
          <p14:sldIdLst>
            <p14:sldId id="258"/>
            <p14:sldId id="266"/>
            <p14:sldId id="259"/>
            <p14:sldId id="265"/>
            <p14:sldId id="260"/>
            <p14:sldId id="263"/>
            <p14:sldId id="261"/>
            <p14:sldId id="262"/>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414742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10999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7037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407620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366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37755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598105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340738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85036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53794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59431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275880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16338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398616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356622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274399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26BB74-C58E-47F6-9B77-7ED7F95C4070}" type="datetimeFigureOut">
              <a:rPr lang="en-US" smtClean="0"/>
              <a:t>9/9/2025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5E4F40-4A85-4A27-A215-ACD0533FA279}" type="slidenum">
              <a:rPr lang="en-US" smtClean="0"/>
              <a:t>‹#›</a:t>
            </a:fld>
            <a:endParaRPr lang="en-US" dirty="0"/>
          </a:p>
        </p:txBody>
      </p:sp>
    </p:spTree>
    <p:extLst>
      <p:ext uri="{BB962C8B-B14F-4D97-AF65-F5344CB8AC3E}">
        <p14:creationId xmlns:p14="http://schemas.microsoft.com/office/powerpoint/2010/main" val="2886493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solidFill>
                  <a:schemeClr val="tx1"/>
                </a:solidFill>
                <a:latin typeface="Arial" panose="020B0604020202020204" pitchFamily="34" charset="0"/>
                <a:cs typeface="Arial" panose="020B0604020202020204" pitchFamily="34" charset="0"/>
              </a:rPr>
              <a:t>Topic</a:t>
            </a:r>
            <a:r>
              <a:rPr lang="en-US" sz="2800" dirty="0">
                <a:solidFill>
                  <a:schemeClr val="tx1"/>
                </a:solidFill>
                <a:latin typeface="Arial" panose="020B0604020202020204" pitchFamily="34" charset="0"/>
                <a:cs typeface="Arial" panose="020B0604020202020204" pitchFamily="34" charset="0"/>
              </a:rPr>
              <a:t>: The impact of climate-related disasters on marginalized and vulnerable population</a:t>
            </a:r>
            <a:br>
              <a:rPr lang="en-US" sz="2800" dirty="0">
                <a:solidFill>
                  <a:schemeClr val="tx1"/>
                </a:solidFill>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b="1" dirty="0">
                <a:solidFill>
                  <a:schemeClr val="tx1"/>
                </a:solidFill>
                <a:latin typeface="Arial" panose="020B0604020202020204" pitchFamily="34" charset="0"/>
                <a:cs typeface="Arial" panose="020B0604020202020204" pitchFamily="34" charset="0"/>
              </a:rPr>
              <a:t>Presenter</a:t>
            </a:r>
            <a:r>
              <a:rPr lang="en-US" dirty="0">
                <a:solidFill>
                  <a:schemeClr val="tx1"/>
                </a:solidFill>
                <a:latin typeface="Arial" panose="020B0604020202020204" pitchFamily="34" charset="0"/>
                <a:cs typeface="Arial" panose="020B0604020202020204" pitchFamily="34" charset="0"/>
              </a:rPr>
              <a:t>: Reitumetse Tsolo</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33925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5D39-95AC-BC7D-21C8-F8576863A60A}"/>
              </a:ext>
            </a:extLst>
          </p:cNvPr>
          <p:cNvSpPr>
            <a:spLocks noGrp="1"/>
          </p:cNvSpPr>
          <p:nvPr>
            <p:ph type="title"/>
          </p:nvPr>
        </p:nvSpPr>
        <p:spPr>
          <a:xfrm>
            <a:off x="1910080" y="3108960"/>
            <a:ext cx="7487920" cy="1320800"/>
          </a:xfrm>
        </p:spPr>
        <p:txBody>
          <a:bodyPr/>
          <a:lstStyle/>
          <a:p>
            <a:r>
              <a:rPr lang="en-Z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for your attention </a:t>
            </a:r>
          </a:p>
        </p:txBody>
      </p:sp>
    </p:spTree>
    <p:extLst>
      <p:ext uri="{BB962C8B-B14F-4D97-AF65-F5344CB8AC3E}">
        <p14:creationId xmlns:p14="http://schemas.microsoft.com/office/powerpoint/2010/main" val="67405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515920" y="1144589"/>
            <a:ext cx="8596668" cy="3880773"/>
          </a:xfrm>
        </p:spPr>
        <p:txBody>
          <a:bodyPr>
            <a:normAutofit/>
          </a:bodyPr>
          <a:lstStyle/>
          <a:p>
            <a:r>
              <a:rPr lang="en-US" sz="2000" dirty="0">
                <a:latin typeface="Arial" panose="020B0604020202020204" pitchFamily="34" charset="0"/>
                <a:cs typeface="Arial" panose="020B0604020202020204" pitchFamily="34" charset="0"/>
              </a:rPr>
              <a:t>The study evaluates the impact of climate-related disasters at Zamdela between January-April 2025</a:t>
            </a:r>
          </a:p>
          <a:p>
            <a:r>
              <a:rPr lang="en-US" sz="2000" dirty="0">
                <a:latin typeface="Arial" panose="020B0604020202020204" pitchFamily="34" charset="0"/>
                <a:cs typeface="Arial" panose="020B0604020202020204" pitchFamily="34" charset="0"/>
              </a:rPr>
              <a:t>During the period of disasters, individual in the households are unable to access services and informal businesses are negatively due to unfavorable weather conditions.</a:t>
            </a:r>
          </a:p>
          <a:p>
            <a:pPr marL="0" indent="0">
              <a:buNone/>
            </a:pPr>
            <a:r>
              <a:rPr lang="en-US" sz="2000" dirty="0">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8BDD3B8-B137-450B-B819-12B07DD7743B}"/>
              </a:ext>
            </a:extLst>
          </p:cNvPr>
          <p:cNvPicPr>
            <a:picLocks noChangeAspect="1"/>
          </p:cNvPicPr>
          <p:nvPr/>
        </p:nvPicPr>
        <p:blipFill>
          <a:blip r:embed="rId2"/>
          <a:stretch>
            <a:fillRect/>
          </a:stretch>
        </p:blipFill>
        <p:spPr>
          <a:xfrm>
            <a:off x="919454" y="3412155"/>
            <a:ext cx="8273841" cy="2718414"/>
          </a:xfrm>
          <a:prstGeom prst="rect">
            <a:avLst/>
          </a:prstGeom>
        </p:spPr>
      </p:pic>
    </p:spTree>
    <p:extLst>
      <p:ext uri="{BB962C8B-B14F-4D97-AF65-F5344CB8AC3E}">
        <p14:creationId xmlns:p14="http://schemas.microsoft.com/office/powerpoint/2010/main" val="7324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400"/>
            <a:ext cx="8596668" cy="690880"/>
          </a:xfrm>
        </p:spPr>
        <p:txBody>
          <a:bodyPr>
            <a:normAutofit/>
          </a:bodyPr>
          <a:lstStyle/>
          <a:p>
            <a:r>
              <a:rPr lang="en-US" sz="2400"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677334" y="1187777"/>
            <a:ext cx="8596668" cy="3739825"/>
          </a:xfrm>
        </p:spPr>
        <p:txBody>
          <a:bodyPr>
            <a:normAutofit/>
          </a:bodyPr>
          <a:lstStyle/>
          <a:p>
            <a:r>
              <a:rPr lang="en-US" sz="2000" dirty="0">
                <a:latin typeface="Arial" panose="020B0604020202020204" pitchFamily="34" charset="0"/>
                <a:cs typeface="Arial" panose="020B0604020202020204" pitchFamily="34" charset="0"/>
              </a:rPr>
              <a:t>People make a living by working on the street are unable to provide for their families, limiting their ability to recover from poverty.</a:t>
            </a:r>
          </a:p>
          <a:p>
            <a:r>
              <a:rPr lang="en-US" sz="2000" dirty="0">
                <a:latin typeface="Arial" panose="020B0604020202020204" pitchFamily="34" charset="0"/>
                <a:cs typeface="Arial" panose="020B0604020202020204" pitchFamily="34" charset="0"/>
              </a:rPr>
              <a:t>In areas such as Iraq which is characterized by lot of shacks, vulnerable individuals are not able to walk on the street that are flooding which can take weeks to a month to dry.</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E83B7E1-BEBB-42B2-9F59-B6F74253AA0F}"/>
              </a:ext>
            </a:extLst>
          </p:cNvPr>
          <p:cNvPicPr>
            <a:picLocks noChangeAspect="1"/>
          </p:cNvPicPr>
          <p:nvPr/>
        </p:nvPicPr>
        <p:blipFill>
          <a:blip r:embed="rId2"/>
          <a:stretch>
            <a:fillRect/>
          </a:stretch>
        </p:blipFill>
        <p:spPr>
          <a:xfrm>
            <a:off x="5222449" y="3057689"/>
            <a:ext cx="3139124" cy="3412712"/>
          </a:xfrm>
          <a:prstGeom prst="rect">
            <a:avLst/>
          </a:prstGeom>
        </p:spPr>
      </p:pic>
      <p:pic>
        <p:nvPicPr>
          <p:cNvPr id="5" name="Picture 4">
            <a:extLst>
              <a:ext uri="{FF2B5EF4-FFF2-40B4-BE49-F238E27FC236}">
                <a16:creationId xmlns:a16="http://schemas.microsoft.com/office/drawing/2014/main" id="{3937B26F-025E-4CFD-ACFD-BA712793DC07}"/>
              </a:ext>
            </a:extLst>
          </p:cNvPr>
          <p:cNvPicPr>
            <a:picLocks noChangeAspect="1"/>
          </p:cNvPicPr>
          <p:nvPr/>
        </p:nvPicPr>
        <p:blipFill>
          <a:blip r:embed="rId3"/>
          <a:stretch>
            <a:fillRect/>
          </a:stretch>
        </p:blipFill>
        <p:spPr>
          <a:xfrm>
            <a:off x="8369853" y="3057689"/>
            <a:ext cx="3822147" cy="3341800"/>
          </a:xfrm>
          <a:prstGeom prst="rect">
            <a:avLst/>
          </a:prstGeom>
        </p:spPr>
      </p:pic>
      <p:pic>
        <p:nvPicPr>
          <p:cNvPr id="7" name="Picture 6">
            <a:extLst>
              <a:ext uri="{FF2B5EF4-FFF2-40B4-BE49-F238E27FC236}">
                <a16:creationId xmlns:a16="http://schemas.microsoft.com/office/drawing/2014/main" id="{437525B1-0EE8-499F-9F37-160B0D63BADA}"/>
              </a:ext>
            </a:extLst>
          </p:cNvPr>
          <p:cNvPicPr>
            <a:picLocks noChangeAspect="1"/>
          </p:cNvPicPr>
          <p:nvPr/>
        </p:nvPicPr>
        <p:blipFill>
          <a:blip r:embed="rId4"/>
          <a:stretch>
            <a:fillRect/>
          </a:stretch>
        </p:blipFill>
        <p:spPr>
          <a:xfrm>
            <a:off x="508129" y="3057689"/>
            <a:ext cx="4714320" cy="3412712"/>
          </a:xfrm>
          <a:prstGeom prst="rect">
            <a:avLst/>
          </a:prstGeom>
        </p:spPr>
      </p:pic>
    </p:spTree>
    <p:extLst>
      <p:ext uri="{BB962C8B-B14F-4D97-AF65-F5344CB8AC3E}">
        <p14:creationId xmlns:p14="http://schemas.microsoft.com/office/powerpoint/2010/main" val="90552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677334" y="1470581"/>
            <a:ext cx="8596668" cy="4570781"/>
          </a:xfrm>
        </p:spPr>
        <p:txBody>
          <a:bodyPr>
            <a:normAutofit/>
          </a:bodyPr>
          <a:lstStyle/>
          <a:p>
            <a:r>
              <a:rPr lang="en-US" sz="2000" dirty="0">
                <a:latin typeface="Arial" panose="020B0604020202020204" pitchFamily="34" charset="0"/>
                <a:cs typeface="Arial" panose="020B0604020202020204" pitchFamily="34" charset="0"/>
              </a:rPr>
              <a:t>Furthermore, the officials such as social workers are unable to respond swiftly to this crisis cases due to state vehicles that are not fit for purpose and get stuck in the mud</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Air pollution is one of the long-outstanding challenges in the area of Zamdela</a:t>
            </a:r>
          </a:p>
          <a:p>
            <a:r>
              <a:rPr lang="en-US" sz="2000" dirty="0">
                <a:latin typeface="Arial" panose="020B0604020202020204" pitchFamily="34" charset="0"/>
                <a:cs typeface="Arial" panose="020B0604020202020204" pitchFamily="34" charset="0"/>
              </a:rPr>
              <a:t>Exposure to air pollution and climate change increases the risk of poor immune, heart and lung diseases, resident in this area are victims to industries that causes air pollution.</a:t>
            </a:r>
          </a:p>
          <a:p>
            <a:r>
              <a:rPr lang="en-US" sz="2000" dirty="0">
                <a:latin typeface="Arial" panose="020B0604020202020204" pitchFamily="34" charset="0"/>
                <a:cs typeface="Arial" panose="020B0604020202020204" pitchFamily="34" charset="0"/>
              </a:rPr>
              <a:t>Children are mostly affected with respiratory and eye problems</a:t>
            </a:r>
          </a:p>
        </p:txBody>
      </p:sp>
      <p:pic>
        <p:nvPicPr>
          <p:cNvPr id="4" name="Picture 3">
            <a:extLst>
              <a:ext uri="{FF2B5EF4-FFF2-40B4-BE49-F238E27FC236}">
                <a16:creationId xmlns:a16="http://schemas.microsoft.com/office/drawing/2014/main" id="{FF03F941-1321-4D6F-8DDA-12E71E9F6CB9}"/>
              </a:ext>
            </a:extLst>
          </p:cNvPr>
          <p:cNvPicPr>
            <a:picLocks noChangeAspect="1"/>
          </p:cNvPicPr>
          <p:nvPr/>
        </p:nvPicPr>
        <p:blipFill>
          <a:blip r:embed="rId2"/>
          <a:stretch>
            <a:fillRect/>
          </a:stretch>
        </p:blipFill>
        <p:spPr>
          <a:xfrm>
            <a:off x="900047" y="2435171"/>
            <a:ext cx="4035902" cy="1320800"/>
          </a:xfrm>
          <a:prstGeom prst="rect">
            <a:avLst/>
          </a:prstGeom>
        </p:spPr>
      </p:pic>
      <p:pic>
        <p:nvPicPr>
          <p:cNvPr id="5" name="Picture 4">
            <a:extLst>
              <a:ext uri="{FF2B5EF4-FFF2-40B4-BE49-F238E27FC236}">
                <a16:creationId xmlns:a16="http://schemas.microsoft.com/office/drawing/2014/main" id="{747CF2AB-1547-4E95-AE89-EA2C2437F29D}"/>
              </a:ext>
            </a:extLst>
          </p:cNvPr>
          <p:cNvPicPr>
            <a:picLocks noChangeAspect="1"/>
          </p:cNvPicPr>
          <p:nvPr/>
        </p:nvPicPr>
        <p:blipFill>
          <a:blip r:embed="rId3"/>
          <a:stretch>
            <a:fillRect/>
          </a:stretch>
        </p:blipFill>
        <p:spPr>
          <a:xfrm>
            <a:off x="4935948" y="2348321"/>
            <a:ext cx="4160917" cy="1407650"/>
          </a:xfrm>
          <a:prstGeom prst="rect">
            <a:avLst/>
          </a:prstGeom>
        </p:spPr>
      </p:pic>
    </p:spTree>
    <p:extLst>
      <p:ext uri="{BB962C8B-B14F-4D97-AF65-F5344CB8AC3E}">
        <p14:creationId xmlns:p14="http://schemas.microsoft.com/office/powerpoint/2010/main" val="235026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3807-CF7F-463E-9381-10AE37843667}"/>
              </a:ext>
            </a:extLst>
          </p:cNvPr>
          <p:cNvSpPr>
            <a:spLocks noGrp="1"/>
          </p:cNvSpPr>
          <p:nvPr>
            <p:ph type="title"/>
          </p:nvPr>
        </p:nvSpPr>
        <p:spPr/>
        <p:txBody>
          <a:bodyPr>
            <a:normAutofit/>
          </a:bodyPr>
          <a:lstStyle/>
          <a:p>
            <a:r>
              <a:rPr lang="en-US" sz="2000" b="1" dirty="0">
                <a:latin typeface="Arial" panose="020B0604020202020204" pitchFamily="34" charset="0"/>
                <a:cs typeface="Arial" panose="020B0604020202020204" pitchFamily="34" charset="0"/>
              </a:rPr>
              <a:t>The aim of the study: to inform the public about the challenges experienced by marginalized and vulnerable population of Zamdela during climate disasters. </a:t>
            </a:r>
            <a:endParaRPr lang="en-ZA"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52F384-B1B4-4734-98B6-94B69D084423}"/>
              </a:ext>
            </a:extLst>
          </p:cNvPr>
          <p:cNvSpPr>
            <a:spLocks noGrp="1"/>
          </p:cNvSpPr>
          <p:nvPr>
            <p:ph idx="1"/>
          </p:nvPr>
        </p:nvSpPr>
        <p:spPr/>
        <p:txBody>
          <a:bodyPr/>
          <a:lstStyle/>
          <a:p>
            <a:pPr marL="0" indent="0">
              <a:buNone/>
            </a:pPr>
            <a:endParaRPr lang="en-US" dirty="0"/>
          </a:p>
          <a:p>
            <a:r>
              <a:rPr lang="en-US" sz="2000" dirty="0">
                <a:latin typeface="Arial" panose="020B0604020202020204" pitchFamily="34" charset="0"/>
                <a:cs typeface="Arial" panose="020B0604020202020204" pitchFamily="34" charset="0"/>
              </a:rPr>
              <a:t>The objective of the study</a:t>
            </a:r>
          </a:p>
          <a:p>
            <a:r>
              <a:rPr lang="en-US" sz="2000" dirty="0">
                <a:latin typeface="Arial" panose="020B0604020202020204" pitchFamily="34" charset="0"/>
                <a:cs typeface="Arial" panose="020B0604020202020204" pitchFamily="34" charset="0"/>
              </a:rPr>
              <a:t>To propose solution that will help department to render services to the communities despite the climate-related disasters. </a:t>
            </a:r>
          </a:p>
          <a:p>
            <a:pPr marL="0" indent="0">
              <a:buNone/>
            </a:pPr>
            <a:endParaRPr lang="en-US" dirty="0"/>
          </a:p>
        </p:txBody>
      </p:sp>
    </p:spTree>
    <p:extLst>
      <p:ext uri="{BB962C8B-B14F-4D97-AF65-F5344CB8AC3E}">
        <p14:creationId xmlns:p14="http://schemas.microsoft.com/office/powerpoint/2010/main" val="133095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2800"/>
          </a:xfrm>
        </p:spPr>
        <p:txBody>
          <a:bodyPr>
            <a:normAutofit fontScale="90000"/>
          </a:bodyPr>
          <a:lstStyle/>
          <a:p>
            <a:r>
              <a:rPr lang="en-US" sz="2700" b="1" dirty="0">
                <a:latin typeface="Arial" panose="020B0604020202020204" pitchFamily="34" charset="0"/>
                <a:cs typeface="Arial" panose="020B0604020202020204" pitchFamily="34" charset="0"/>
              </a:rPr>
              <a:t>Methodology</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896429"/>
            <a:ext cx="8596668" cy="3880773"/>
          </a:xfrm>
        </p:spPr>
        <p:txBody>
          <a:bodyPr>
            <a:normAutofit/>
          </a:bodyPr>
          <a:lstStyle/>
          <a:p>
            <a:r>
              <a:rPr lang="en-US" sz="2000" dirty="0">
                <a:latin typeface="Arial" panose="020B0604020202020204" pitchFamily="34" charset="0"/>
                <a:cs typeface="Arial" panose="020B0604020202020204" pitchFamily="34" charset="0"/>
              </a:rPr>
              <a:t>This study adopts a qualitative research approach, emphasizing understanding processes rather than solely focusing on outcomes</a:t>
            </a:r>
          </a:p>
          <a:p>
            <a:r>
              <a:rPr lang="en-US" sz="2000" dirty="0">
                <a:latin typeface="Arial" panose="020B0604020202020204" pitchFamily="34" charset="0"/>
                <a:cs typeface="Arial" panose="020B0604020202020204" pitchFamily="34" charset="0"/>
              </a:rPr>
              <a:t>Data collection: ten households were interviewed, families shared stories on how climate disasters affected them. </a:t>
            </a:r>
          </a:p>
          <a:p>
            <a:r>
              <a:rPr lang="en-US" sz="2000" dirty="0">
                <a:latin typeface="Arial" panose="020B0604020202020204" pitchFamily="34" charset="0"/>
                <a:cs typeface="Arial" panose="020B0604020202020204" pitchFamily="34" charset="0"/>
              </a:rPr>
              <a:t>Some of the information was collected through observation.</a:t>
            </a:r>
          </a:p>
          <a:p>
            <a:r>
              <a:rPr lang="en-US" sz="2000" dirty="0">
                <a:latin typeface="Arial" panose="020B0604020202020204" pitchFamily="34" charset="0"/>
                <a:cs typeface="Arial" panose="020B0604020202020204" pitchFamily="34" charset="0"/>
              </a:rPr>
              <a:t>Visual aids and material was taken by presenter at Zamdela and from the internet.</a:t>
            </a:r>
          </a:p>
          <a:p>
            <a:r>
              <a:rPr lang="en-US" sz="2000" dirty="0">
                <a:latin typeface="Arial" panose="020B0604020202020204" pitchFamily="34" charset="0"/>
                <a:cs typeface="Arial" panose="020B0604020202020204" pitchFamily="34" charset="0"/>
              </a:rPr>
              <a:t>Data collection tools: interview guide, survey questionnaire and observation.</a:t>
            </a:r>
          </a:p>
        </p:txBody>
      </p:sp>
    </p:spTree>
    <p:extLst>
      <p:ext uri="{BB962C8B-B14F-4D97-AF65-F5344CB8AC3E}">
        <p14:creationId xmlns:p14="http://schemas.microsoft.com/office/powerpoint/2010/main" val="102274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Results and Discussions </a:t>
            </a:r>
          </a:p>
        </p:txBody>
      </p:sp>
      <p:sp>
        <p:nvSpPr>
          <p:cNvPr id="3" name="Content Placeholder 2"/>
          <p:cNvSpPr>
            <a:spLocks noGrp="1"/>
          </p:cNvSpPr>
          <p:nvPr>
            <p:ph idx="1"/>
          </p:nvPr>
        </p:nvSpPr>
        <p:spPr>
          <a:xfrm>
            <a:off x="677334" y="1677971"/>
            <a:ext cx="8596668" cy="4363391"/>
          </a:xfrm>
        </p:spPr>
        <p:txBody>
          <a:bodyPr>
            <a:normAutofit fontScale="92500" lnSpcReduction="10000"/>
          </a:bodyPr>
          <a:lstStyle/>
          <a:p>
            <a:r>
              <a:rPr lang="en-US" sz="2400" dirty="0">
                <a:latin typeface="Arial" panose="020B0604020202020204" pitchFamily="34" charset="0"/>
                <a:cs typeface="Arial" panose="020B0604020202020204" pitchFamily="34" charset="0"/>
              </a:rPr>
              <a:t>The results show that the population is negatively impacted by climate related disasters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finding in this study, suggest that department of Social Development should take proactive steps to mitigate and adapt to the impact</a:t>
            </a:r>
          </a:p>
        </p:txBody>
      </p:sp>
      <p:pic>
        <p:nvPicPr>
          <p:cNvPr id="4" name="Picture 3">
            <a:extLst>
              <a:ext uri="{FF2B5EF4-FFF2-40B4-BE49-F238E27FC236}">
                <a16:creationId xmlns:a16="http://schemas.microsoft.com/office/drawing/2014/main" id="{C36E95A1-369B-44CE-85E4-FD8124AC7DD6}"/>
              </a:ext>
            </a:extLst>
          </p:cNvPr>
          <p:cNvPicPr>
            <a:picLocks noChangeAspect="1"/>
          </p:cNvPicPr>
          <p:nvPr/>
        </p:nvPicPr>
        <p:blipFill>
          <a:blip r:embed="rId2"/>
          <a:stretch>
            <a:fillRect/>
          </a:stretch>
        </p:blipFill>
        <p:spPr>
          <a:xfrm>
            <a:off x="817561" y="2564091"/>
            <a:ext cx="8326440" cy="2363510"/>
          </a:xfrm>
          <a:prstGeom prst="rect">
            <a:avLst/>
          </a:prstGeom>
        </p:spPr>
      </p:pic>
    </p:spTree>
    <p:extLst>
      <p:ext uri="{BB962C8B-B14F-4D97-AF65-F5344CB8AC3E}">
        <p14:creationId xmlns:p14="http://schemas.microsoft.com/office/powerpoint/2010/main" val="190617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2320"/>
          </a:xfrm>
        </p:spPr>
        <p:txBody>
          <a:bodyPr>
            <a:normAutofit/>
          </a:bodyPr>
          <a:lstStyle/>
          <a:p>
            <a:r>
              <a:rPr lang="en-US" sz="2400" b="1" dirty="0">
                <a:latin typeface="Arial" panose="020B0604020202020204" pitchFamily="34" charset="0"/>
                <a:cs typeface="Arial" panose="020B0604020202020204" pitchFamily="34" charset="0"/>
              </a:rPr>
              <a:t>Conclusion</a:t>
            </a:r>
          </a:p>
        </p:txBody>
      </p:sp>
      <p:sp>
        <p:nvSpPr>
          <p:cNvPr id="3" name="Content Placeholder 2"/>
          <p:cNvSpPr>
            <a:spLocks noGrp="1"/>
          </p:cNvSpPr>
          <p:nvPr>
            <p:ph idx="1"/>
          </p:nvPr>
        </p:nvSpPr>
        <p:spPr>
          <a:xfrm>
            <a:off x="677334" y="1703389"/>
            <a:ext cx="8596668" cy="3880773"/>
          </a:xfrm>
        </p:spPr>
        <p:txBody>
          <a:bodyPr>
            <a:normAutofit fontScale="85000" lnSpcReduction="10000"/>
          </a:bodyPr>
          <a:lstStyle/>
          <a:p>
            <a:r>
              <a:rPr lang="en-US" sz="2400" dirty="0">
                <a:latin typeface="Arial" panose="020B0604020202020204" pitchFamily="34" charset="0"/>
                <a:cs typeface="Arial" panose="020B0604020202020204" pitchFamily="34" charset="0"/>
              </a:rPr>
              <a:t>Employing batho principle of access during climate change will ensure that all citizens have equal access to services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principle underscores the necessity of ensuring that all citizens, regardless of their socio-economic status or geographical location, have equitable access to government services.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addition, implementation of social relieve programme,such as food parcel and cash transfers can help vulnerable populations to recover from climate-related disasters.</a:t>
            </a:r>
          </a:p>
        </p:txBody>
      </p:sp>
    </p:spTree>
    <p:extLst>
      <p:ext uri="{BB962C8B-B14F-4D97-AF65-F5344CB8AC3E}">
        <p14:creationId xmlns:p14="http://schemas.microsoft.com/office/powerpoint/2010/main" val="285449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6659"/>
          </a:xfrm>
        </p:spPr>
        <p:txBody>
          <a:bodyPr>
            <a:normAutofit/>
          </a:bodyPr>
          <a:lstStyle/>
          <a:p>
            <a:r>
              <a:rPr lang="en-US" sz="2400" b="1" dirty="0">
                <a:latin typeface="Arial" panose="020B0604020202020204" pitchFamily="34" charset="0"/>
                <a:cs typeface="Arial" panose="020B0604020202020204" pitchFamily="34" charset="0"/>
              </a:rPr>
              <a:t>Lesson Learned and Recommendations </a:t>
            </a:r>
          </a:p>
        </p:txBody>
      </p:sp>
      <p:sp>
        <p:nvSpPr>
          <p:cNvPr id="3" name="Content Placeholder 2"/>
          <p:cNvSpPr>
            <a:spLocks noGrp="1"/>
          </p:cNvSpPr>
          <p:nvPr>
            <p:ph idx="1"/>
          </p:nvPr>
        </p:nvSpPr>
        <p:spPr>
          <a:xfrm>
            <a:off x="447084" y="1660968"/>
            <a:ext cx="8596668" cy="3880773"/>
          </a:xfrm>
        </p:spPr>
        <p:txBody>
          <a:bodyPr>
            <a:normAutofit/>
          </a:bodyPr>
          <a:lstStyle/>
          <a:p>
            <a:r>
              <a:rPr lang="en-US" sz="2000" dirty="0">
                <a:latin typeface="Arial" panose="020B0604020202020204" pitchFamily="34" charset="0"/>
                <a:cs typeface="Arial" panose="020B0604020202020204" pitchFamily="34" charset="0"/>
              </a:rPr>
              <a:t>The study recommends that green social workers should look into having office spaces within informal settlements.</a:t>
            </a:r>
          </a:p>
          <a:p>
            <a:r>
              <a:rPr lang="en-US" sz="2000" dirty="0">
                <a:latin typeface="Arial" panose="020B0604020202020204" pitchFamily="34" charset="0"/>
                <a:cs typeface="Arial" panose="020B0604020202020204" pitchFamily="34" charset="0"/>
              </a:rPr>
              <a:t>This will allow vulnerable clients to have access to the services during climate disasters.</a:t>
            </a:r>
          </a:p>
          <a:p>
            <a:r>
              <a:rPr lang="en-US" sz="2000" dirty="0">
                <a:latin typeface="Arial" panose="020B0604020202020204" pitchFamily="34" charset="0"/>
                <a:cs typeface="Arial" panose="020B0604020202020204" pitchFamily="34" charset="0"/>
              </a:rPr>
              <a:t>We should be ready to adopt to the change of environment</a:t>
            </a:r>
          </a:p>
        </p:txBody>
      </p:sp>
      <p:pic>
        <p:nvPicPr>
          <p:cNvPr id="4" name="Picture 3">
            <a:extLst>
              <a:ext uri="{FF2B5EF4-FFF2-40B4-BE49-F238E27FC236}">
                <a16:creationId xmlns:a16="http://schemas.microsoft.com/office/drawing/2014/main" id="{661ECF0D-51D5-495B-B51B-A66DB558AA10}"/>
              </a:ext>
            </a:extLst>
          </p:cNvPr>
          <p:cNvPicPr>
            <a:picLocks noChangeAspect="1"/>
          </p:cNvPicPr>
          <p:nvPr/>
        </p:nvPicPr>
        <p:blipFill>
          <a:blip r:embed="rId2"/>
          <a:stretch>
            <a:fillRect/>
          </a:stretch>
        </p:blipFill>
        <p:spPr>
          <a:xfrm>
            <a:off x="894079" y="4287520"/>
            <a:ext cx="4081587" cy="2570480"/>
          </a:xfrm>
          <a:prstGeom prst="rect">
            <a:avLst/>
          </a:prstGeom>
        </p:spPr>
      </p:pic>
      <p:pic>
        <p:nvPicPr>
          <p:cNvPr id="5" name="Picture 4">
            <a:extLst>
              <a:ext uri="{FF2B5EF4-FFF2-40B4-BE49-F238E27FC236}">
                <a16:creationId xmlns:a16="http://schemas.microsoft.com/office/drawing/2014/main" id="{41A2FBDB-970C-4E1B-8A64-0CD6F347CCFB}"/>
              </a:ext>
            </a:extLst>
          </p:cNvPr>
          <p:cNvPicPr>
            <a:picLocks noChangeAspect="1"/>
          </p:cNvPicPr>
          <p:nvPr/>
        </p:nvPicPr>
        <p:blipFill>
          <a:blip r:embed="rId3"/>
          <a:stretch>
            <a:fillRect/>
          </a:stretch>
        </p:blipFill>
        <p:spPr>
          <a:xfrm>
            <a:off x="4975667" y="4287520"/>
            <a:ext cx="3985454" cy="2570480"/>
          </a:xfrm>
          <a:prstGeom prst="rect">
            <a:avLst/>
          </a:prstGeom>
        </p:spPr>
      </p:pic>
    </p:spTree>
    <p:extLst>
      <p:ext uri="{BB962C8B-B14F-4D97-AF65-F5344CB8AC3E}">
        <p14:creationId xmlns:p14="http://schemas.microsoft.com/office/powerpoint/2010/main" val="7709757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326</TotalTime>
  <Words>494</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Wingdings 3</vt:lpstr>
      <vt:lpstr>Facet</vt:lpstr>
      <vt:lpstr>Topic: The impact of climate-related disasters on marginalized and vulnerable population </vt:lpstr>
      <vt:lpstr>Introduction</vt:lpstr>
      <vt:lpstr>Introduction</vt:lpstr>
      <vt:lpstr>Introduction</vt:lpstr>
      <vt:lpstr>The aim of the study: to inform the public about the challenges experienced by marginalized and vulnerable population of Zamdela during climate disasters. </vt:lpstr>
      <vt:lpstr>Methodology </vt:lpstr>
      <vt:lpstr>Results and Discussions </vt:lpstr>
      <vt:lpstr>Conclusion</vt:lpstr>
      <vt:lpstr>Lesson Learned and Recommendations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The impact of climate-related disasters on marginalized and Vulnerable population Presenter:Reitumetse Tsolo</dc:title>
  <dc:creator>Tebogo</dc:creator>
  <cp:lastModifiedBy>Reitumetse Tsolo</cp:lastModifiedBy>
  <cp:revision>26</cp:revision>
  <dcterms:created xsi:type="dcterms:W3CDTF">2025-09-05T15:25:36Z</dcterms:created>
  <dcterms:modified xsi:type="dcterms:W3CDTF">2025-09-09T08:19:38Z</dcterms:modified>
</cp:coreProperties>
</file>