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4"/>
  </p:sldMasterIdLst>
  <p:notesMasterIdLst>
    <p:notesMasterId r:id="rId16"/>
  </p:notesMasterIdLst>
  <p:handoutMasterIdLst>
    <p:handoutMasterId r:id="rId17"/>
  </p:handoutMasterIdLst>
  <p:sldIdLst>
    <p:sldId id="258" r:id="rId5"/>
    <p:sldId id="293" r:id="rId6"/>
    <p:sldId id="294" r:id="rId7"/>
    <p:sldId id="297" r:id="rId8"/>
    <p:sldId id="299" r:id="rId9"/>
    <p:sldId id="298" r:id="rId10"/>
    <p:sldId id="296" r:id="rId11"/>
    <p:sldId id="295" r:id="rId12"/>
    <p:sldId id="300" r:id="rId13"/>
    <p:sldId id="301" r:id="rId14"/>
    <p:sldId id="28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39" autoAdjust="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50" d="100"/>
          <a:sy n="50" d="100"/>
        </p:scale>
        <p:origin x="3403" y="3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B7650E-5388-4644-A96C-B931404CFD30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02FB41C-D416-4690-95A9-F93695AD4FD1}">
      <dgm:prSet/>
      <dgm:spPr/>
      <dgm:t>
        <a:bodyPr/>
        <a:lstStyle/>
        <a:p>
          <a:r>
            <a:rPr lang="en-AU" dirty="0"/>
            <a:t>This presentation provides a summary of a rapid review study that examined the best practices in the supervision of social workers.</a:t>
          </a:r>
          <a:endParaRPr lang="en-US" dirty="0"/>
        </a:p>
      </dgm:t>
    </dgm:pt>
    <dgm:pt modelId="{178A4D61-60D6-491A-8672-DD041CAF3461}" type="parTrans" cxnId="{FEE5D7AF-0D99-4224-9758-3010560B54D4}">
      <dgm:prSet/>
      <dgm:spPr/>
      <dgm:t>
        <a:bodyPr/>
        <a:lstStyle/>
        <a:p>
          <a:endParaRPr lang="en-US"/>
        </a:p>
      </dgm:t>
    </dgm:pt>
    <dgm:pt modelId="{E4D7C12C-8828-4B8D-918A-9DB80E3C9E9B}" type="sibTrans" cxnId="{FEE5D7AF-0D99-4224-9758-3010560B54D4}">
      <dgm:prSet/>
      <dgm:spPr/>
      <dgm:t>
        <a:bodyPr/>
        <a:lstStyle/>
        <a:p>
          <a:endParaRPr lang="en-US"/>
        </a:p>
      </dgm:t>
    </dgm:pt>
    <dgm:pt modelId="{2D5C017F-0A9A-42FC-A145-C853C19F2226}">
      <dgm:prSet/>
      <dgm:spPr/>
      <dgm:t>
        <a:bodyPr/>
        <a:lstStyle/>
        <a:p>
          <a:r>
            <a:rPr lang="en-AU" dirty="0"/>
            <a:t>In South Africa, social work supervision is grounded in best practices that support social workers in enhancing their professional and personal well-being while maintaining ethical, effective practice.</a:t>
          </a:r>
          <a:endParaRPr lang="en-US" dirty="0"/>
        </a:p>
      </dgm:t>
    </dgm:pt>
    <dgm:pt modelId="{63B7616C-F063-4558-ABFA-485BA5131629}" type="parTrans" cxnId="{F6887B04-B0E1-49C5-AA20-41DCBDAD0A7F}">
      <dgm:prSet/>
      <dgm:spPr/>
      <dgm:t>
        <a:bodyPr/>
        <a:lstStyle/>
        <a:p>
          <a:endParaRPr lang="en-US"/>
        </a:p>
      </dgm:t>
    </dgm:pt>
    <dgm:pt modelId="{AB830037-07C3-44FA-815A-2DB8546100C0}" type="sibTrans" cxnId="{F6887B04-B0E1-49C5-AA20-41DCBDAD0A7F}">
      <dgm:prSet/>
      <dgm:spPr/>
      <dgm:t>
        <a:bodyPr/>
        <a:lstStyle/>
        <a:p>
          <a:endParaRPr lang="en-US"/>
        </a:p>
      </dgm:t>
    </dgm:pt>
    <dgm:pt modelId="{A83C6377-34D6-4BA3-92E9-7E4875C540E9}">
      <dgm:prSet/>
      <dgm:spPr/>
      <dgm:t>
        <a:bodyPr/>
        <a:lstStyle/>
        <a:p>
          <a:r>
            <a:rPr lang="en-AU" dirty="0"/>
            <a:t>The aim of the study was to identify key practices for supervising social workers so that such practices could be adapted in future research, specifically for forensic social work.</a:t>
          </a:r>
          <a:endParaRPr lang="en-US" dirty="0"/>
        </a:p>
      </dgm:t>
    </dgm:pt>
    <dgm:pt modelId="{FB989FEF-0005-4F55-8088-4468796A4A55}" type="parTrans" cxnId="{5DE5E19E-B6E3-4835-9FFC-3E46FA04D7E5}">
      <dgm:prSet/>
      <dgm:spPr/>
      <dgm:t>
        <a:bodyPr/>
        <a:lstStyle/>
        <a:p>
          <a:endParaRPr lang="en-US"/>
        </a:p>
      </dgm:t>
    </dgm:pt>
    <dgm:pt modelId="{78E88DB5-34B6-4517-9799-7A68D3228777}" type="sibTrans" cxnId="{5DE5E19E-B6E3-4835-9FFC-3E46FA04D7E5}">
      <dgm:prSet/>
      <dgm:spPr/>
      <dgm:t>
        <a:bodyPr/>
        <a:lstStyle/>
        <a:p>
          <a:endParaRPr lang="en-US"/>
        </a:p>
      </dgm:t>
    </dgm:pt>
    <dgm:pt modelId="{F12FD249-4F2A-40DE-9351-C11CC4E5907F}">
      <dgm:prSet/>
      <dgm:spPr/>
      <dgm:t>
        <a:bodyPr/>
        <a:lstStyle/>
        <a:p>
          <a:pPr>
            <a:buNone/>
          </a:pPr>
          <a:r>
            <a:rPr lang="en-AU" dirty="0">
              <a:solidFill>
                <a:schemeClr val="tx1"/>
              </a:solidFill>
            </a:rPr>
            <a:t>By addressing a critical gap in the knowledge and practice of supervising forensic social workers, the findings may help to ensure that they receive high-standard professional and ethical supervision.</a:t>
          </a:r>
          <a:endParaRPr lang="en-US" dirty="0">
            <a:solidFill>
              <a:schemeClr val="tx1"/>
            </a:solidFill>
          </a:endParaRPr>
        </a:p>
      </dgm:t>
    </dgm:pt>
    <dgm:pt modelId="{FC32C8EB-8757-4489-9ACB-E84E5C6ECCC6}" type="parTrans" cxnId="{03BAA677-786A-4C60-B0B7-F5DB92C6C843}">
      <dgm:prSet/>
      <dgm:spPr/>
      <dgm:t>
        <a:bodyPr/>
        <a:lstStyle/>
        <a:p>
          <a:endParaRPr lang="en-US"/>
        </a:p>
      </dgm:t>
    </dgm:pt>
    <dgm:pt modelId="{C3E67368-AAA8-4DAB-9361-CF5808E5FAC3}" type="sibTrans" cxnId="{03BAA677-786A-4C60-B0B7-F5DB92C6C843}">
      <dgm:prSet/>
      <dgm:spPr/>
      <dgm:t>
        <a:bodyPr/>
        <a:lstStyle/>
        <a:p>
          <a:endParaRPr lang="en-US"/>
        </a:p>
      </dgm:t>
    </dgm:pt>
    <dgm:pt modelId="{6BEA5C85-4047-41C1-8237-8AAB19BECB73}">
      <dgm:prSet/>
      <dgm:spPr/>
      <dgm:t>
        <a:bodyPr/>
        <a:lstStyle/>
        <a:p>
          <a:r>
            <a:rPr lang="en-AU" dirty="0"/>
            <a:t>Various insights are provided into the interconnected factors of social work supervision that can either improve or diminish the overall supervision experience.</a:t>
          </a:r>
          <a:endParaRPr lang="en-US" dirty="0"/>
        </a:p>
      </dgm:t>
    </dgm:pt>
    <dgm:pt modelId="{9827419D-3646-431B-84B0-B25925FED32D}" type="parTrans" cxnId="{9C65AB1C-C872-47B1-B2BF-CCDC67E728B5}">
      <dgm:prSet/>
      <dgm:spPr/>
      <dgm:t>
        <a:bodyPr/>
        <a:lstStyle/>
        <a:p>
          <a:endParaRPr lang="en-US"/>
        </a:p>
      </dgm:t>
    </dgm:pt>
    <dgm:pt modelId="{B4721BB2-EFFA-4AA9-8147-EB6372B9C0B0}" type="sibTrans" cxnId="{9C65AB1C-C872-47B1-B2BF-CCDC67E728B5}">
      <dgm:prSet/>
      <dgm:spPr/>
      <dgm:t>
        <a:bodyPr/>
        <a:lstStyle/>
        <a:p>
          <a:endParaRPr lang="en-US"/>
        </a:p>
      </dgm:t>
    </dgm:pt>
    <dgm:pt modelId="{75AE5309-02E8-4EAC-8A71-B704561E34CF}">
      <dgm:prSet/>
      <dgm:spPr/>
      <dgm:t>
        <a:bodyPr/>
        <a:lstStyle/>
        <a:p>
          <a:r>
            <a:rPr lang="en-AU" dirty="0"/>
            <a:t>The findings also bridge gaps in existing literature and lay a foundation for refining supervision principles for South African forensic social workers.</a:t>
          </a:r>
          <a:endParaRPr lang="en-US" dirty="0"/>
        </a:p>
      </dgm:t>
    </dgm:pt>
    <dgm:pt modelId="{43664685-D2A6-42CC-92DB-3B56C6EAD697}" type="parTrans" cxnId="{57CF6133-9E02-4D70-A2C5-0B4B0C3FC26C}">
      <dgm:prSet/>
      <dgm:spPr/>
      <dgm:t>
        <a:bodyPr/>
        <a:lstStyle/>
        <a:p>
          <a:endParaRPr lang="en-US"/>
        </a:p>
      </dgm:t>
    </dgm:pt>
    <dgm:pt modelId="{B9929B84-6D67-4009-AB3D-97C9BBC6A3E0}" type="sibTrans" cxnId="{57CF6133-9E02-4D70-A2C5-0B4B0C3FC26C}">
      <dgm:prSet/>
      <dgm:spPr/>
      <dgm:t>
        <a:bodyPr/>
        <a:lstStyle/>
        <a:p>
          <a:endParaRPr lang="en-US"/>
        </a:p>
      </dgm:t>
    </dgm:pt>
    <dgm:pt modelId="{CDC64C54-CF85-4396-9579-EA21C5DAF035}">
      <dgm:prSet/>
      <dgm:spPr/>
      <dgm:t>
        <a:bodyPr/>
        <a:lstStyle/>
        <a:p>
          <a:r>
            <a:rPr lang="en-AU" dirty="0"/>
            <a:t>It is therefore crucial for social work organisations, supervisors, and policymakers to strengthen the quality and effectiveness of supervision for supervisees.</a:t>
          </a:r>
          <a:endParaRPr lang="en-US" dirty="0"/>
        </a:p>
      </dgm:t>
    </dgm:pt>
    <dgm:pt modelId="{C571C979-8C10-4513-9E41-43287C3A67FE}" type="parTrans" cxnId="{142AB320-DBF1-49B7-A49D-7F464DF43F3F}">
      <dgm:prSet/>
      <dgm:spPr/>
      <dgm:t>
        <a:bodyPr/>
        <a:lstStyle/>
        <a:p>
          <a:endParaRPr lang="en-US"/>
        </a:p>
      </dgm:t>
    </dgm:pt>
    <dgm:pt modelId="{52F06FC3-E2BF-4E82-986A-C4C5CD2B00B7}" type="sibTrans" cxnId="{142AB320-DBF1-49B7-A49D-7F464DF43F3F}">
      <dgm:prSet/>
      <dgm:spPr/>
      <dgm:t>
        <a:bodyPr/>
        <a:lstStyle/>
        <a:p>
          <a:endParaRPr lang="en-US"/>
        </a:p>
      </dgm:t>
    </dgm:pt>
    <dgm:pt modelId="{3A816AAA-F5C8-47A9-860D-DC7A2E34C510}" type="pres">
      <dgm:prSet presAssocID="{8FB7650E-5388-4644-A96C-B931404CFD30}" presName="vert0" presStyleCnt="0">
        <dgm:presLayoutVars>
          <dgm:dir/>
          <dgm:animOne val="branch"/>
          <dgm:animLvl val="lvl"/>
        </dgm:presLayoutVars>
      </dgm:prSet>
      <dgm:spPr/>
    </dgm:pt>
    <dgm:pt modelId="{BDCD7512-9031-4FAC-9D8D-06DA354C60E2}" type="pres">
      <dgm:prSet presAssocID="{602FB41C-D416-4690-95A9-F93695AD4FD1}" presName="thickLine" presStyleLbl="alignNode1" presStyleIdx="0" presStyleCnt="7"/>
      <dgm:spPr/>
    </dgm:pt>
    <dgm:pt modelId="{1CC13B7E-2B08-4DCD-BD6D-27470F668882}" type="pres">
      <dgm:prSet presAssocID="{602FB41C-D416-4690-95A9-F93695AD4FD1}" presName="horz1" presStyleCnt="0"/>
      <dgm:spPr/>
    </dgm:pt>
    <dgm:pt modelId="{A02455D5-9C0D-43D3-8DB0-2352BD95A5B3}" type="pres">
      <dgm:prSet presAssocID="{602FB41C-D416-4690-95A9-F93695AD4FD1}" presName="tx1" presStyleLbl="revTx" presStyleIdx="0" presStyleCnt="7"/>
      <dgm:spPr/>
    </dgm:pt>
    <dgm:pt modelId="{E9631423-8AC6-4E04-9787-138C8AAA857A}" type="pres">
      <dgm:prSet presAssocID="{602FB41C-D416-4690-95A9-F93695AD4FD1}" presName="vert1" presStyleCnt="0"/>
      <dgm:spPr/>
    </dgm:pt>
    <dgm:pt modelId="{106F283D-1B99-42E9-9791-7100BA1EE306}" type="pres">
      <dgm:prSet presAssocID="{2D5C017F-0A9A-42FC-A145-C853C19F2226}" presName="thickLine" presStyleLbl="alignNode1" presStyleIdx="1" presStyleCnt="7"/>
      <dgm:spPr/>
    </dgm:pt>
    <dgm:pt modelId="{C2233066-4868-46B2-8BC2-0E021EF6BA3F}" type="pres">
      <dgm:prSet presAssocID="{2D5C017F-0A9A-42FC-A145-C853C19F2226}" presName="horz1" presStyleCnt="0"/>
      <dgm:spPr/>
    </dgm:pt>
    <dgm:pt modelId="{84BDAA96-0170-473F-A278-FFA383DFD262}" type="pres">
      <dgm:prSet presAssocID="{2D5C017F-0A9A-42FC-A145-C853C19F2226}" presName="tx1" presStyleLbl="revTx" presStyleIdx="1" presStyleCnt="7"/>
      <dgm:spPr/>
    </dgm:pt>
    <dgm:pt modelId="{AD178EC1-F130-45B3-8943-92A5C1749392}" type="pres">
      <dgm:prSet presAssocID="{2D5C017F-0A9A-42FC-A145-C853C19F2226}" presName="vert1" presStyleCnt="0"/>
      <dgm:spPr/>
    </dgm:pt>
    <dgm:pt modelId="{9D340F6E-D3CD-4D80-B0EF-0A5E906157BA}" type="pres">
      <dgm:prSet presAssocID="{A83C6377-34D6-4BA3-92E9-7E4875C540E9}" presName="thickLine" presStyleLbl="alignNode1" presStyleIdx="2" presStyleCnt="7"/>
      <dgm:spPr/>
    </dgm:pt>
    <dgm:pt modelId="{E273F468-8A36-4B43-AA10-4B93C0DDC99E}" type="pres">
      <dgm:prSet presAssocID="{A83C6377-34D6-4BA3-92E9-7E4875C540E9}" presName="horz1" presStyleCnt="0"/>
      <dgm:spPr/>
    </dgm:pt>
    <dgm:pt modelId="{86B88C50-4E62-4EF2-BFEE-48B2CBDC9BAD}" type="pres">
      <dgm:prSet presAssocID="{A83C6377-34D6-4BA3-92E9-7E4875C540E9}" presName="tx1" presStyleLbl="revTx" presStyleIdx="2" presStyleCnt="7"/>
      <dgm:spPr/>
    </dgm:pt>
    <dgm:pt modelId="{249B68C1-882A-4287-8342-3650C498AD1E}" type="pres">
      <dgm:prSet presAssocID="{A83C6377-34D6-4BA3-92E9-7E4875C540E9}" presName="vert1" presStyleCnt="0"/>
      <dgm:spPr/>
    </dgm:pt>
    <dgm:pt modelId="{42A897FA-2BC8-4B7D-A6FD-56B64F4AE843}" type="pres">
      <dgm:prSet presAssocID="{F12FD249-4F2A-40DE-9351-C11CC4E5907F}" presName="thickLine" presStyleLbl="alignNode1" presStyleIdx="3" presStyleCnt="7"/>
      <dgm:spPr/>
    </dgm:pt>
    <dgm:pt modelId="{08D4E78C-BC8E-40D4-A619-B8BA5E56C2F2}" type="pres">
      <dgm:prSet presAssocID="{F12FD249-4F2A-40DE-9351-C11CC4E5907F}" presName="horz1" presStyleCnt="0"/>
      <dgm:spPr/>
    </dgm:pt>
    <dgm:pt modelId="{D7BB798C-4595-43FC-9F7B-F43C629F9455}" type="pres">
      <dgm:prSet presAssocID="{F12FD249-4F2A-40DE-9351-C11CC4E5907F}" presName="tx1" presStyleLbl="revTx" presStyleIdx="3" presStyleCnt="7"/>
      <dgm:spPr/>
    </dgm:pt>
    <dgm:pt modelId="{849B0617-DFA8-4311-BDA3-45F3B3DAECA5}" type="pres">
      <dgm:prSet presAssocID="{F12FD249-4F2A-40DE-9351-C11CC4E5907F}" presName="vert1" presStyleCnt="0"/>
      <dgm:spPr/>
    </dgm:pt>
    <dgm:pt modelId="{6D115046-86ED-4A70-B66D-96D18588F578}" type="pres">
      <dgm:prSet presAssocID="{6BEA5C85-4047-41C1-8237-8AAB19BECB73}" presName="thickLine" presStyleLbl="alignNode1" presStyleIdx="4" presStyleCnt="7"/>
      <dgm:spPr/>
    </dgm:pt>
    <dgm:pt modelId="{1571A206-FD64-441F-B820-77F2D3145AE2}" type="pres">
      <dgm:prSet presAssocID="{6BEA5C85-4047-41C1-8237-8AAB19BECB73}" presName="horz1" presStyleCnt="0"/>
      <dgm:spPr/>
    </dgm:pt>
    <dgm:pt modelId="{1920E721-A1F8-46ED-AD2B-6EC0763DA747}" type="pres">
      <dgm:prSet presAssocID="{6BEA5C85-4047-41C1-8237-8AAB19BECB73}" presName="tx1" presStyleLbl="revTx" presStyleIdx="4" presStyleCnt="7"/>
      <dgm:spPr/>
    </dgm:pt>
    <dgm:pt modelId="{3B6AC36F-0B59-44D5-8998-37541E7CECAC}" type="pres">
      <dgm:prSet presAssocID="{6BEA5C85-4047-41C1-8237-8AAB19BECB73}" presName="vert1" presStyleCnt="0"/>
      <dgm:spPr/>
    </dgm:pt>
    <dgm:pt modelId="{17BF316B-B8A1-4478-8993-4DC0A228847B}" type="pres">
      <dgm:prSet presAssocID="{75AE5309-02E8-4EAC-8A71-B704561E34CF}" presName="thickLine" presStyleLbl="alignNode1" presStyleIdx="5" presStyleCnt="7"/>
      <dgm:spPr/>
    </dgm:pt>
    <dgm:pt modelId="{3568290A-D672-461F-89B2-0F3C27992C43}" type="pres">
      <dgm:prSet presAssocID="{75AE5309-02E8-4EAC-8A71-B704561E34CF}" presName="horz1" presStyleCnt="0"/>
      <dgm:spPr/>
    </dgm:pt>
    <dgm:pt modelId="{46B36D52-9E6E-42DD-A46A-B69CE4724855}" type="pres">
      <dgm:prSet presAssocID="{75AE5309-02E8-4EAC-8A71-B704561E34CF}" presName="tx1" presStyleLbl="revTx" presStyleIdx="5" presStyleCnt="7"/>
      <dgm:spPr/>
    </dgm:pt>
    <dgm:pt modelId="{D26FACAF-FB7E-44AA-BA09-72703717D5FD}" type="pres">
      <dgm:prSet presAssocID="{75AE5309-02E8-4EAC-8A71-B704561E34CF}" presName="vert1" presStyleCnt="0"/>
      <dgm:spPr/>
    </dgm:pt>
    <dgm:pt modelId="{A724A475-C0CA-4E5D-BC5F-D8482C63EF1C}" type="pres">
      <dgm:prSet presAssocID="{CDC64C54-CF85-4396-9579-EA21C5DAF035}" presName="thickLine" presStyleLbl="alignNode1" presStyleIdx="6" presStyleCnt="7"/>
      <dgm:spPr/>
    </dgm:pt>
    <dgm:pt modelId="{74317C5D-511E-4217-AD1B-38020852BF1C}" type="pres">
      <dgm:prSet presAssocID="{CDC64C54-CF85-4396-9579-EA21C5DAF035}" presName="horz1" presStyleCnt="0"/>
      <dgm:spPr/>
    </dgm:pt>
    <dgm:pt modelId="{8B41FE7F-3DC1-4EAD-A46E-693C028438B8}" type="pres">
      <dgm:prSet presAssocID="{CDC64C54-CF85-4396-9579-EA21C5DAF035}" presName="tx1" presStyleLbl="revTx" presStyleIdx="6" presStyleCnt="7"/>
      <dgm:spPr/>
    </dgm:pt>
    <dgm:pt modelId="{9EC092AD-BB65-402B-8892-2DB70CB5A937}" type="pres">
      <dgm:prSet presAssocID="{CDC64C54-CF85-4396-9579-EA21C5DAF035}" presName="vert1" presStyleCnt="0"/>
      <dgm:spPr/>
    </dgm:pt>
  </dgm:ptLst>
  <dgm:cxnLst>
    <dgm:cxn modelId="{F6887B04-B0E1-49C5-AA20-41DCBDAD0A7F}" srcId="{8FB7650E-5388-4644-A96C-B931404CFD30}" destId="{2D5C017F-0A9A-42FC-A145-C853C19F2226}" srcOrd="1" destOrd="0" parTransId="{63B7616C-F063-4558-ABFA-485BA5131629}" sibTransId="{AB830037-07C3-44FA-815A-2DB8546100C0}"/>
    <dgm:cxn modelId="{306B2617-45E8-4714-8E62-B27CC1952D86}" type="presOf" srcId="{75AE5309-02E8-4EAC-8A71-B704561E34CF}" destId="{46B36D52-9E6E-42DD-A46A-B69CE4724855}" srcOrd="0" destOrd="0" presId="urn:microsoft.com/office/officeart/2008/layout/LinedList"/>
    <dgm:cxn modelId="{9C65AB1C-C872-47B1-B2BF-CCDC67E728B5}" srcId="{8FB7650E-5388-4644-A96C-B931404CFD30}" destId="{6BEA5C85-4047-41C1-8237-8AAB19BECB73}" srcOrd="4" destOrd="0" parTransId="{9827419D-3646-431B-84B0-B25925FED32D}" sibTransId="{B4721BB2-EFFA-4AA9-8147-EB6372B9C0B0}"/>
    <dgm:cxn modelId="{142AB320-DBF1-49B7-A49D-7F464DF43F3F}" srcId="{8FB7650E-5388-4644-A96C-B931404CFD30}" destId="{CDC64C54-CF85-4396-9579-EA21C5DAF035}" srcOrd="6" destOrd="0" parTransId="{C571C979-8C10-4513-9E41-43287C3A67FE}" sibTransId="{52F06FC3-E2BF-4E82-986A-C4C5CD2B00B7}"/>
    <dgm:cxn modelId="{57CF6133-9E02-4D70-A2C5-0B4B0C3FC26C}" srcId="{8FB7650E-5388-4644-A96C-B931404CFD30}" destId="{75AE5309-02E8-4EAC-8A71-B704561E34CF}" srcOrd="5" destOrd="0" parTransId="{43664685-D2A6-42CC-92DB-3B56C6EAD697}" sibTransId="{B9929B84-6D67-4009-AB3D-97C9BBC6A3E0}"/>
    <dgm:cxn modelId="{8C27ED34-49C7-4EC4-ACF7-15C09F895047}" type="presOf" srcId="{6BEA5C85-4047-41C1-8237-8AAB19BECB73}" destId="{1920E721-A1F8-46ED-AD2B-6EC0763DA747}" srcOrd="0" destOrd="0" presId="urn:microsoft.com/office/officeart/2008/layout/LinedList"/>
    <dgm:cxn modelId="{F26E7042-08F5-4E44-9AD7-15824357CCBA}" type="presOf" srcId="{A83C6377-34D6-4BA3-92E9-7E4875C540E9}" destId="{86B88C50-4E62-4EF2-BFEE-48B2CBDC9BAD}" srcOrd="0" destOrd="0" presId="urn:microsoft.com/office/officeart/2008/layout/LinedList"/>
    <dgm:cxn modelId="{5C87C264-6856-4375-81B3-34AE0D8E7B64}" type="presOf" srcId="{F12FD249-4F2A-40DE-9351-C11CC4E5907F}" destId="{D7BB798C-4595-43FC-9F7B-F43C629F9455}" srcOrd="0" destOrd="0" presId="urn:microsoft.com/office/officeart/2008/layout/LinedList"/>
    <dgm:cxn modelId="{55F1D246-1ADA-4F6A-8935-AB5228DE920A}" type="presOf" srcId="{8FB7650E-5388-4644-A96C-B931404CFD30}" destId="{3A816AAA-F5C8-47A9-860D-DC7A2E34C510}" srcOrd="0" destOrd="0" presId="urn:microsoft.com/office/officeart/2008/layout/LinedList"/>
    <dgm:cxn modelId="{6CE1F048-709D-4D30-9561-D1441FC92DD1}" type="presOf" srcId="{CDC64C54-CF85-4396-9579-EA21C5DAF035}" destId="{8B41FE7F-3DC1-4EAD-A46E-693C028438B8}" srcOrd="0" destOrd="0" presId="urn:microsoft.com/office/officeart/2008/layout/LinedList"/>
    <dgm:cxn modelId="{03BAA677-786A-4C60-B0B7-F5DB92C6C843}" srcId="{8FB7650E-5388-4644-A96C-B931404CFD30}" destId="{F12FD249-4F2A-40DE-9351-C11CC4E5907F}" srcOrd="3" destOrd="0" parTransId="{FC32C8EB-8757-4489-9ACB-E84E5C6ECCC6}" sibTransId="{C3E67368-AAA8-4DAB-9361-CF5808E5FAC3}"/>
    <dgm:cxn modelId="{5DE5E19E-B6E3-4835-9FFC-3E46FA04D7E5}" srcId="{8FB7650E-5388-4644-A96C-B931404CFD30}" destId="{A83C6377-34D6-4BA3-92E9-7E4875C540E9}" srcOrd="2" destOrd="0" parTransId="{FB989FEF-0005-4F55-8088-4468796A4A55}" sibTransId="{78E88DB5-34B6-4517-9799-7A68D3228777}"/>
    <dgm:cxn modelId="{4248ABA8-2B42-42E5-9822-87A6BFC28A4C}" type="presOf" srcId="{602FB41C-D416-4690-95A9-F93695AD4FD1}" destId="{A02455D5-9C0D-43D3-8DB0-2352BD95A5B3}" srcOrd="0" destOrd="0" presId="urn:microsoft.com/office/officeart/2008/layout/LinedList"/>
    <dgm:cxn modelId="{FEE5D7AF-0D99-4224-9758-3010560B54D4}" srcId="{8FB7650E-5388-4644-A96C-B931404CFD30}" destId="{602FB41C-D416-4690-95A9-F93695AD4FD1}" srcOrd="0" destOrd="0" parTransId="{178A4D61-60D6-491A-8672-DD041CAF3461}" sibTransId="{E4D7C12C-8828-4B8D-918A-9DB80E3C9E9B}"/>
    <dgm:cxn modelId="{4E1DC7FE-CF14-4E33-B5C5-1F1DFA495D50}" type="presOf" srcId="{2D5C017F-0A9A-42FC-A145-C853C19F2226}" destId="{84BDAA96-0170-473F-A278-FFA383DFD262}" srcOrd="0" destOrd="0" presId="urn:microsoft.com/office/officeart/2008/layout/LinedList"/>
    <dgm:cxn modelId="{7AA8ED91-4034-4D18-B448-C8793F45A8C7}" type="presParOf" srcId="{3A816AAA-F5C8-47A9-860D-DC7A2E34C510}" destId="{BDCD7512-9031-4FAC-9D8D-06DA354C60E2}" srcOrd="0" destOrd="0" presId="urn:microsoft.com/office/officeart/2008/layout/LinedList"/>
    <dgm:cxn modelId="{0904DA22-2AF8-4CE1-A35F-C5229B0DD7EF}" type="presParOf" srcId="{3A816AAA-F5C8-47A9-860D-DC7A2E34C510}" destId="{1CC13B7E-2B08-4DCD-BD6D-27470F668882}" srcOrd="1" destOrd="0" presId="urn:microsoft.com/office/officeart/2008/layout/LinedList"/>
    <dgm:cxn modelId="{51727B7A-D84E-40AF-B31D-2C4904D89657}" type="presParOf" srcId="{1CC13B7E-2B08-4DCD-BD6D-27470F668882}" destId="{A02455D5-9C0D-43D3-8DB0-2352BD95A5B3}" srcOrd="0" destOrd="0" presId="urn:microsoft.com/office/officeart/2008/layout/LinedList"/>
    <dgm:cxn modelId="{97736390-BD58-46A5-8ABF-4281C1CDDF7F}" type="presParOf" srcId="{1CC13B7E-2B08-4DCD-BD6D-27470F668882}" destId="{E9631423-8AC6-4E04-9787-138C8AAA857A}" srcOrd="1" destOrd="0" presId="urn:microsoft.com/office/officeart/2008/layout/LinedList"/>
    <dgm:cxn modelId="{8757655E-0919-402B-B71E-4005E833B240}" type="presParOf" srcId="{3A816AAA-F5C8-47A9-860D-DC7A2E34C510}" destId="{106F283D-1B99-42E9-9791-7100BA1EE306}" srcOrd="2" destOrd="0" presId="urn:microsoft.com/office/officeart/2008/layout/LinedList"/>
    <dgm:cxn modelId="{3ED360F4-6368-4A54-BC61-A17AB7229562}" type="presParOf" srcId="{3A816AAA-F5C8-47A9-860D-DC7A2E34C510}" destId="{C2233066-4868-46B2-8BC2-0E021EF6BA3F}" srcOrd="3" destOrd="0" presId="urn:microsoft.com/office/officeart/2008/layout/LinedList"/>
    <dgm:cxn modelId="{9DA5D569-2FC7-4588-B3B5-8D25D2EFD918}" type="presParOf" srcId="{C2233066-4868-46B2-8BC2-0E021EF6BA3F}" destId="{84BDAA96-0170-473F-A278-FFA383DFD262}" srcOrd="0" destOrd="0" presId="urn:microsoft.com/office/officeart/2008/layout/LinedList"/>
    <dgm:cxn modelId="{415FDDCD-1D88-4990-9659-203DA9AA9B7C}" type="presParOf" srcId="{C2233066-4868-46B2-8BC2-0E021EF6BA3F}" destId="{AD178EC1-F130-45B3-8943-92A5C1749392}" srcOrd="1" destOrd="0" presId="urn:microsoft.com/office/officeart/2008/layout/LinedList"/>
    <dgm:cxn modelId="{6517CBB6-C2B3-4B34-AC61-DAFED67652E7}" type="presParOf" srcId="{3A816AAA-F5C8-47A9-860D-DC7A2E34C510}" destId="{9D340F6E-D3CD-4D80-B0EF-0A5E906157BA}" srcOrd="4" destOrd="0" presId="urn:microsoft.com/office/officeart/2008/layout/LinedList"/>
    <dgm:cxn modelId="{9068E54B-5201-4956-90B4-0E4786D5E0FF}" type="presParOf" srcId="{3A816AAA-F5C8-47A9-860D-DC7A2E34C510}" destId="{E273F468-8A36-4B43-AA10-4B93C0DDC99E}" srcOrd="5" destOrd="0" presId="urn:microsoft.com/office/officeart/2008/layout/LinedList"/>
    <dgm:cxn modelId="{BC34881C-7B71-4133-94A9-AFF95DB6CD9F}" type="presParOf" srcId="{E273F468-8A36-4B43-AA10-4B93C0DDC99E}" destId="{86B88C50-4E62-4EF2-BFEE-48B2CBDC9BAD}" srcOrd="0" destOrd="0" presId="urn:microsoft.com/office/officeart/2008/layout/LinedList"/>
    <dgm:cxn modelId="{19386601-E533-466C-886E-1D95A753ABEA}" type="presParOf" srcId="{E273F468-8A36-4B43-AA10-4B93C0DDC99E}" destId="{249B68C1-882A-4287-8342-3650C498AD1E}" srcOrd="1" destOrd="0" presId="urn:microsoft.com/office/officeart/2008/layout/LinedList"/>
    <dgm:cxn modelId="{10461976-CE6F-457E-AC9E-07CFE2E18630}" type="presParOf" srcId="{3A816AAA-F5C8-47A9-860D-DC7A2E34C510}" destId="{42A897FA-2BC8-4B7D-A6FD-56B64F4AE843}" srcOrd="6" destOrd="0" presId="urn:microsoft.com/office/officeart/2008/layout/LinedList"/>
    <dgm:cxn modelId="{375D43EC-483B-4D36-8BEA-24E7D921F737}" type="presParOf" srcId="{3A816AAA-F5C8-47A9-860D-DC7A2E34C510}" destId="{08D4E78C-BC8E-40D4-A619-B8BA5E56C2F2}" srcOrd="7" destOrd="0" presId="urn:microsoft.com/office/officeart/2008/layout/LinedList"/>
    <dgm:cxn modelId="{C31F3FD9-92DF-42B8-BA82-9938A24FDBCB}" type="presParOf" srcId="{08D4E78C-BC8E-40D4-A619-B8BA5E56C2F2}" destId="{D7BB798C-4595-43FC-9F7B-F43C629F9455}" srcOrd="0" destOrd="0" presId="urn:microsoft.com/office/officeart/2008/layout/LinedList"/>
    <dgm:cxn modelId="{3A2F56E8-390F-44C1-93CC-CC5B017E97BE}" type="presParOf" srcId="{08D4E78C-BC8E-40D4-A619-B8BA5E56C2F2}" destId="{849B0617-DFA8-4311-BDA3-45F3B3DAECA5}" srcOrd="1" destOrd="0" presId="urn:microsoft.com/office/officeart/2008/layout/LinedList"/>
    <dgm:cxn modelId="{227B62F4-220E-4F11-BA55-241B2B20147B}" type="presParOf" srcId="{3A816AAA-F5C8-47A9-860D-DC7A2E34C510}" destId="{6D115046-86ED-4A70-B66D-96D18588F578}" srcOrd="8" destOrd="0" presId="urn:microsoft.com/office/officeart/2008/layout/LinedList"/>
    <dgm:cxn modelId="{CE6A673B-9012-4FEA-BE2D-564A933AD978}" type="presParOf" srcId="{3A816AAA-F5C8-47A9-860D-DC7A2E34C510}" destId="{1571A206-FD64-441F-B820-77F2D3145AE2}" srcOrd="9" destOrd="0" presId="urn:microsoft.com/office/officeart/2008/layout/LinedList"/>
    <dgm:cxn modelId="{53313A8C-1DB4-45D8-8A8B-597BCAFAD01E}" type="presParOf" srcId="{1571A206-FD64-441F-B820-77F2D3145AE2}" destId="{1920E721-A1F8-46ED-AD2B-6EC0763DA747}" srcOrd="0" destOrd="0" presId="urn:microsoft.com/office/officeart/2008/layout/LinedList"/>
    <dgm:cxn modelId="{B3C398C5-DB06-49B0-B790-6236D741790A}" type="presParOf" srcId="{1571A206-FD64-441F-B820-77F2D3145AE2}" destId="{3B6AC36F-0B59-44D5-8998-37541E7CECAC}" srcOrd="1" destOrd="0" presId="urn:microsoft.com/office/officeart/2008/layout/LinedList"/>
    <dgm:cxn modelId="{8E5D6AFA-713C-4C76-8A64-C27C5F14EB93}" type="presParOf" srcId="{3A816AAA-F5C8-47A9-860D-DC7A2E34C510}" destId="{17BF316B-B8A1-4478-8993-4DC0A228847B}" srcOrd="10" destOrd="0" presId="urn:microsoft.com/office/officeart/2008/layout/LinedList"/>
    <dgm:cxn modelId="{38A03EEA-5FE7-416F-B7DE-DF3031603FDC}" type="presParOf" srcId="{3A816AAA-F5C8-47A9-860D-DC7A2E34C510}" destId="{3568290A-D672-461F-89B2-0F3C27992C43}" srcOrd="11" destOrd="0" presId="urn:microsoft.com/office/officeart/2008/layout/LinedList"/>
    <dgm:cxn modelId="{9299FEB5-91F0-49C2-A69D-45200AB20147}" type="presParOf" srcId="{3568290A-D672-461F-89B2-0F3C27992C43}" destId="{46B36D52-9E6E-42DD-A46A-B69CE4724855}" srcOrd="0" destOrd="0" presId="urn:microsoft.com/office/officeart/2008/layout/LinedList"/>
    <dgm:cxn modelId="{8D99AD67-5194-486D-BAD4-4D586B0F486E}" type="presParOf" srcId="{3568290A-D672-461F-89B2-0F3C27992C43}" destId="{D26FACAF-FB7E-44AA-BA09-72703717D5FD}" srcOrd="1" destOrd="0" presId="urn:microsoft.com/office/officeart/2008/layout/LinedList"/>
    <dgm:cxn modelId="{33E35195-D246-4897-8205-CE006DA4A6E2}" type="presParOf" srcId="{3A816AAA-F5C8-47A9-860D-DC7A2E34C510}" destId="{A724A475-C0CA-4E5D-BC5F-D8482C63EF1C}" srcOrd="12" destOrd="0" presId="urn:microsoft.com/office/officeart/2008/layout/LinedList"/>
    <dgm:cxn modelId="{AC31E035-4CC3-4541-A41D-C2CE9E77BCCB}" type="presParOf" srcId="{3A816AAA-F5C8-47A9-860D-DC7A2E34C510}" destId="{74317C5D-511E-4217-AD1B-38020852BF1C}" srcOrd="13" destOrd="0" presId="urn:microsoft.com/office/officeart/2008/layout/LinedList"/>
    <dgm:cxn modelId="{B6E3A186-DA42-4DC8-A1C7-D3724141D212}" type="presParOf" srcId="{74317C5D-511E-4217-AD1B-38020852BF1C}" destId="{8B41FE7F-3DC1-4EAD-A46E-693C028438B8}" srcOrd="0" destOrd="0" presId="urn:microsoft.com/office/officeart/2008/layout/LinedList"/>
    <dgm:cxn modelId="{C7E5C299-BB72-4DDC-B9EC-FFCCE1624148}" type="presParOf" srcId="{74317C5D-511E-4217-AD1B-38020852BF1C}" destId="{9EC092AD-BB65-402B-8892-2DB70CB5A93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CD7512-9031-4FAC-9D8D-06DA354C60E2}">
      <dsp:nvSpPr>
        <dsp:cNvPr id="0" name=""/>
        <dsp:cNvSpPr/>
      </dsp:nvSpPr>
      <dsp:spPr>
        <a:xfrm>
          <a:off x="0" y="639"/>
          <a:ext cx="114490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2455D5-9C0D-43D3-8DB0-2352BD95A5B3}">
      <dsp:nvSpPr>
        <dsp:cNvPr id="0" name=""/>
        <dsp:cNvSpPr/>
      </dsp:nvSpPr>
      <dsp:spPr>
        <a:xfrm>
          <a:off x="0" y="639"/>
          <a:ext cx="11449049" cy="748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100" kern="1200" dirty="0"/>
            <a:t>This presentation provides a summary of a rapid review study that examined the best practices in the supervision of social workers.</a:t>
          </a:r>
          <a:endParaRPr lang="en-US" sz="2100" kern="1200" dirty="0"/>
        </a:p>
      </dsp:txBody>
      <dsp:txXfrm>
        <a:off x="0" y="639"/>
        <a:ext cx="11449049" cy="748210"/>
      </dsp:txXfrm>
    </dsp:sp>
    <dsp:sp modelId="{106F283D-1B99-42E9-9791-7100BA1EE306}">
      <dsp:nvSpPr>
        <dsp:cNvPr id="0" name=""/>
        <dsp:cNvSpPr/>
      </dsp:nvSpPr>
      <dsp:spPr>
        <a:xfrm>
          <a:off x="0" y="748849"/>
          <a:ext cx="114490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BDAA96-0170-473F-A278-FFA383DFD262}">
      <dsp:nvSpPr>
        <dsp:cNvPr id="0" name=""/>
        <dsp:cNvSpPr/>
      </dsp:nvSpPr>
      <dsp:spPr>
        <a:xfrm>
          <a:off x="0" y="748849"/>
          <a:ext cx="11449049" cy="748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100" kern="1200" dirty="0"/>
            <a:t>In South Africa, social work supervision is grounded in best practices that support social workers in enhancing their professional and personal well-being while maintaining ethical, effective practice.</a:t>
          </a:r>
          <a:endParaRPr lang="en-US" sz="2100" kern="1200" dirty="0"/>
        </a:p>
      </dsp:txBody>
      <dsp:txXfrm>
        <a:off x="0" y="748849"/>
        <a:ext cx="11449049" cy="748210"/>
      </dsp:txXfrm>
    </dsp:sp>
    <dsp:sp modelId="{9D340F6E-D3CD-4D80-B0EF-0A5E906157BA}">
      <dsp:nvSpPr>
        <dsp:cNvPr id="0" name=""/>
        <dsp:cNvSpPr/>
      </dsp:nvSpPr>
      <dsp:spPr>
        <a:xfrm>
          <a:off x="0" y="1497059"/>
          <a:ext cx="114490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B88C50-4E62-4EF2-BFEE-48B2CBDC9BAD}">
      <dsp:nvSpPr>
        <dsp:cNvPr id="0" name=""/>
        <dsp:cNvSpPr/>
      </dsp:nvSpPr>
      <dsp:spPr>
        <a:xfrm>
          <a:off x="0" y="1497059"/>
          <a:ext cx="11449049" cy="748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100" kern="1200" dirty="0"/>
            <a:t>The aim of the study was to identify key practices for supervising social workers so that such practices could be adapted in future research, specifically for forensic social work.</a:t>
          </a:r>
          <a:endParaRPr lang="en-US" sz="2100" kern="1200" dirty="0"/>
        </a:p>
      </dsp:txBody>
      <dsp:txXfrm>
        <a:off x="0" y="1497059"/>
        <a:ext cx="11449049" cy="748210"/>
      </dsp:txXfrm>
    </dsp:sp>
    <dsp:sp modelId="{42A897FA-2BC8-4B7D-A6FD-56B64F4AE843}">
      <dsp:nvSpPr>
        <dsp:cNvPr id="0" name=""/>
        <dsp:cNvSpPr/>
      </dsp:nvSpPr>
      <dsp:spPr>
        <a:xfrm>
          <a:off x="0" y="2245269"/>
          <a:ext cx="114490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BB798C-4595-43FC-9F7B-F43C629F9455}">
      <dsp:nvSpPr>
        <dsp:cNvPr id="0" name=""/>
        <dsp:cNvSpPr/>
      </dsp:nvSpPr>
      <dsp:spPr>
        <a:xfrm>
          <a:off x="0" y="2245269"/>
          <a:ext cx="11449049" cy="748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100" kern="1200" dirty="0">
              <a:solidFill>
                <a:schemeClr val="tx1"/>
              </a:solidFill>
            </a:rPr>
            <a:t>By addressing a critical gap in the knowledge and practice of supervising forensic social workers, the findings may help to ensure that they receive high-standard professional and ethical supervision.</a:t>
          </a:r>
          <a:endParaRPr lang="en-US" sz="2100" kern="1200" dirty="0">
            <a:solidFill>
              <a:schemeClr val="tx1"/>
            </a:solidFill>
          </a:endParaRPr>
        </a:p>
      </dsp:txBody>
      <dsp:txXfrm>
        <a:off x="0" y="2245269"/>
        <a:ext cx="11449049" cy="748210"/>
      </dsp:txXfrm>
    </dsp:sp>
    <dsp:sp modelId="{6D115046-86ED-4A70-B66D-96D18588F578}">
      <dsp:nvSpPr>
        <dsp:cNvPr id="0" name=""/>
        <dsp:cNvSpPr/>
      </dsp:nvSpPr>
      <dsp:spPr>
        <a:xfrm>
          <a:off x="0" y="2993479"/>
          <a:ext cx="114490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20E721-A1F8-46ED-AD2B-6EC0763DA747}">
      <dsp:nvSpPr>
        <dsp:cNvPr id="0" name=""/>
        <dsp:cNvSpPr/>
      </dsp:nvSpPr>
      <dsp:spPr>
        <a:xfrm>
          <a:off x="0" y="2993479"/>
          <a:ext cx="11449049" cy="748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100" kern="1200" dirty="0"/>
            <a:t>Various insights are provided into the interconnected factors of social work supervision that can either improve or diminish the overall supervision experience.</a:t>
          </a:r>
          <a:endParaRPr lang="en-US" sz="2100" kern="1200" dirty="0"/>
        </a:p>
      </dsp:txBody>
      <dsp:txXfrm>
        <a:off x="0" y="2993479"/>
        <a:ext cx="11449049" cy="748210"/>
      </dsp:txXfrm>
    </dsp:sp>
    <dsp:sp modelId="{17BF316B-B8A1-4478-8993-4DC0A228847B}">
      <dsp:nvSpPr>
        <dsp:cNvPr id="0" name=""/>
        <dsp:cNvSpPr/>
      </dsp:nvSpPr>
      <dsp:spPr>
        <a:xfrm>
          <a:off x="0" y="3741689"/>
          <a:ext cx="114490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B36D52-9E6E-42DD-A46A-B69CE4724855}">
      <dsp:nvSpPr>
        <dsp:cNvPr id="0" name=""/>
        <dsp:cNvSpPr/>
      </dsp:nvSpPr>
      <dsp:spPr>
        <a:xfrm>
          <a:off x="0" y="3741689"/>
          <a:ext cx="11449049" cy="748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100" kern="1200" dirty="0"/>
            <a:t>The findings also bridge gaps in existing literature and lay a foundation for refining supervision principles for South African forensic social workers.</a:t>
          </a:r>
          <a:endParaRPr lang="en-US" sz="2100" kern="1200" dirty="0"/>
        </a:p>
      </dsp:txBody>
      <dsp:txXfrm>
        <a:off x="0" y="3741689"/>
        <a:ext cx="11449049" cy="748210"/>
      </dsp:txXfrm>
    </dsp:sp>
    <dsp:sp modelId="{A724A475-C0CA-4E5D-BC5F-D8482C63EF1C}">
      <dsp:nvSpPr>
        <dsp:cNvPr id="0" name=""/>
        <dsp:cNvSpPr/>
      </dsp:nvSpPr>
      <dsp:spPr>
        <a:xfrm>
          <a:off x="0" y="4489899"/>
          <a:ext cx="114490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41FE7F-3DC1-4EAD-A46E-693C028438B8}">
      <dsp:nvSpPr>
        <dsp:cNvPr id="0" name=""/>
        <dsp:cNvSpPr/>
      </dsp:nvSpPr>
      <dsp:spPr>
        <a:xfrm>
          <a:off x="0" y="4489899"/>
          <a:ext cx="11449049" cy="748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100" kern="1200" dirty="0"/>
            <a:t>It is therefore crucial for social work organisations, supervisors, and policymakers to strengthen the quality and effectiveness of supervision for supervisees.</a:t>
          </a:r>
          <a:endParaRPr lang="en-US" sz="2100" kern="1200" dirty="0"/>
        </a:p>
      </dsp:txBody>
      <dsp:txXfrm>
        <a:off x="0" y="4489899"/>
        <a:ext cx="11449049" cy="7482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23AA0E9-8CD0-4A6E-A65E-A06028B83F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E2408B-C9AB-4665-AC99-B057BD0A43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48E1AF-6343-46AA-8AEF-4C12F4118850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D1B215-531B-4869-BD98-BD3B1390B1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B53F21-4D67-455D-8074-E9E6EC26FA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2858E0-3D38-47B7-97D4-4FE08D90D3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443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9D2517-63AA-420A-887D-BE60360A8F4D}" type="datetimeFigureOut">
              <a:rPr lang="en-US" noProof="0" smtClean="0"/>
              <a:t>9/8/2025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4ECAD9-32EE-4091-BDA5-6BD15ACC5E58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06618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4ECAD9-32EE-4091-BDA5-6BD15ACC5E58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15981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4ECAD9-32EE-4091-BDA5-6BD15ACC5E58}" type="slidenum">
              <a:rPr lang="en-US" noProof="0" smtClean="0"/>
              <a:t>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35028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4ECAD9-32EE-4091-BDA5-6BD15ACC5E58}" type="slidenum">
              <a:rPr lang="en-US" noProof="0" smtClean="0"/>
              <a:t>11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55222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D1D313A2-A4D4-40DF-A0C2-C29F6416852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EFB0D-6DB6-450D-981E-DB5B064ABC8F}" type="datetime1">
              <a:rPr lang="en-US" noProof="0" smtClean="0"/>
              <a:t>9/8/2025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2850" y="4508500"/>
            <a:ext cx="5118100" cy="1279652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2850" y="2057400"/>
            <a:ext cx="5118100" cy="1929066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5400" b="1" spc="-5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270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élogramme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200" y="786383"/>
            <a:ext cx="3068833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800"/>
            <a:ext cx="5713841" cy="486860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2200" y="3043050"/>
            <a:ext cx="3068832" cy="2638359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139700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624142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B9C849-F1D8-4230-9F2F-9250D675BB2A}" type="datetime1">
              <a:rPr lang="en-US" noProof="0" smtClean="0"/>
              <a:t>9/8/2025</a:t>
            </a:fld>
            <a:endParaRPr lang="en-US" noProof="0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15" name="Connecteur droit 19">
            <a:extLst>
              <a:ext uri="{FF2B5EF4-FFF2-40B4-BE49-F238E27FC236}">
                <a16:creationId xmlns:a16="http://schemas.microsoft.com/office/drawing/2014/main" id="{D84C14C5-D99C-45CD-8001-AC745F4FB49B}"/>
              </a:ext>
            </a:extLst>
          </p:cNvPr>
          <p:cNvCxnSpPr>
            <a:cxnSpLocks/>
          </p:cNvCxnSpPr>
          <p:nvPr userDrawn="1"/>
        </p:nvCxnSpPr>
        <p:spPr>
          <a:xfrm flipH="1">
            <a:off x="1092200" y="6446838"/>
            <a:ext cx="164343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9">
            <a:extLst>
              <a:ext uri="{FF2B5EF4-FFF2-40B4-BE49-F238E27FC236}">
                <a16:creationId xmlns:a16="http://schemas.microsoft.com/office/drawing/2014/main" id="{019842DD-D0AB-4E35-9AB2-7DBB6E266120}"/>
              </a:ext>
            </a:extLst>
          </p:cNvPr>
          <p:cNvCxnSpPr>
            <a:cxnSpLocks/>
          </p:cNvCxnSpPr>
          <p:nvPr userDrawn="1"/>
        </p:nvCxnSpPr>
        <p:spPr>
          <a:xfrm flipH="1">
            <a:off x="8420100" y="6429376"/>
            <a:ext cx="1000462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9">
            <a:extLst>
              <a:ext uri="{FF2B5EF4-FFF2-40B4-BE49-F238E27FC236}">
                <a16:creationId xmlns:a16="http://schemas.microsoft.com/office/drawing/2014/main" id="{832851A7-B301-4616-9843-9A0D06646DF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65675" y="6446838"/>
            <a:ext cx="407258" cy="635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9208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7022-84E8-42F0-8AEA-ADED76AFD446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082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élogramme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2003424"/>
            <a:ext cx="1036320" cy="18573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377398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D4C0741-442A-4788-81DA-4F081D559C5A}" type="datetime1">
              <a:rPr lang="en-US" noProof="0" smtClean="0"/>
              <a:t>9/8/2025</a:t>
            </a:fld>
            <a:endParaRPr lang="en-US" noProof="0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C7DA98-7B92-4F45-80F8-1AEF72A601CF}"/>
              </a:ext>
            </a:extLst>
          </p:cNvPr>
          <p:cNvSpPr/>
          <p:nvPr userDrawn="1"/>
        </p:nvSpPr>
        <p:spPr>
          <a:xfrm>
            <a:off x="1078230" y="2003423"/>
            <a:ext cx="3576082" cy="185737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314700" cy="2093975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4400" b="1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F96815B-4256-4CE0-9FCF-3A2967CF5792}"/>
              </a:ext>
            </a:extLst>
          </p:cNvPr>
          <p:cNvSpPr/>
          <p:nvPr userDrawn="1"/>
        </p:nvSpPr>
        <p:spPr>
          <a:xfrm>
            <a:off x="1092200" y="993775"/>
            <a:ext cx="1036320" cy="936626"/>
          </a:xfrm>
          <a:prstGeom prst="rect">
            <a:avLst/>
          </a:prstGeom>
          <a:solidFill>
            <a:schemeClr val="tx2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81282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" name="Parallélogramme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70BDB9F-6784-464D-8ED7-29E60E2B21A9}" type="datetime1">
              <a:rPr lang="en-US" noProof="0" smtClean="0"/>
              <a:t>9/8/2025</a:t>
            </a:fld>
            <a:endParaRPr lang="en-US" noProof="0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54305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élogramme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22" y="548355"/>
            <a:ext cx="6054846" cy="634336"/>
          </a:xfrm>
        </p:spPr>
        <p:txBody>
          <a:bodyPr anchor="ctr">
            <a:noAutofit/>
          </a:bodyPr>
          <a:lstStyle>
            <a:lvl1pPr>
              <a:lnSpc>
                <a:spcPct val="90000"/>
              </a:lnSpc>
              <a:defRPr sz="3600" b="1" i="0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0833" y="1611313"/>
            <a:ext cx="6072099" cy="3755104"/>
          </a:xfrm>
        </p:spPr>
        <p:txBody>
          <a:bodyPr anchor="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DA3ABBD-A00D-4624-9D57-736F5DDBFABC}" type="datetime1">
              <a:rPr lang="en-US" noProof="0" smtClean="0"/>
              <a:t>9/8/2025</a:t>
            </a:fld>
            <a:endParaRPr lang="en-US" noProof="0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51046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541486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" name="Parallélogramme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8577" y="880375"/>
            <a:ext cx="6054846" cy="634336"/>
          </a:xfrm>
        </p:spPr>
        <p:txBody>
          <a:bodyPr anchor="ctr">
            <a:noAutofit/>
          </a:bodyPr>
          <a:lstStyle>
            <a:lvl1pPr algn="ctr">
              <a:lnSpc>
                <a:spcPct val="90000"/>
              </a:lnSpc>
              <a:defRPr sz="3600" b="1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6BF20AA-C418-460A-B9CF-8F3DD94C436D}" type="datetime1">
              <a:rPr lang="en-US" noProof="0" smtClean="0"/>
              <a:t>9/8/2025</a:t>
            </a:fld>
            <a:endParaRPr lang="en-US" noProof="0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F446475-024F-4C71-99D3-501468ACAD11}"/>
              </a:ext>
            </a:extLst>
          </p:cNvPr>
          <p:cNvSpPr/>
          <p:nvPr userDrawn="1"/>
        </p:nvSpPr>
        <p:spPr>
          <a:xfrm>
            <a:off x="5577840" y="0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67602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élogramme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3373" y="943430"/>
            <a:ext cx="4699452" cy="3977366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3F5CE0-F8B8-4EAA-822E-6451047E7D5F}" type="datetime1">
              <a:rPr lang="en-US" noProof="0" smtClean="0"/>
              <a:t>9/8/2025</a:t>
            </a:fld>
            <a:endParaRPr lang="en-US" noProof="0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F73BF96-A07C-4AAA-A37F-65151BD22A70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12771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élogramme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 userDrawn="1"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8529" y="943430"/>
            <a:ext cx="4654296" cy="3977366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1F8AE65-7CE3-49A8-B2CC-A5A64E5730FA}" type="datetime1">
              <a:rPr lang="en-US" noProof="0" smtClean="0"/>
              <a:t>9/8/2025</a:t>
            </a:fld>
            <a:endParaRPr lang="en-US" noProof="0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127F28F-6C7B-471B-9839-EF88426C1976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98616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/>
          </a:solidFill>
        </p:spPr>
        <p:txBody>
          <a:bodyPr lIns="457200" tIns="457200"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 algn="ctr">
              <a:defRPr sz="4400" b="1">
                <a:solidFill>
                  <a:srgbClr val="FFFFFF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046700-360D-4474-9946-7580E8968658}" type="datetime1">
              <a:rPr lang="en-US" noProof="0" smtClean="0"/>
              <a:t>9/8/2025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4A4DE4A-F8EF-47D5-8C37-A9021C2BB6A3}"/>
              </a:ext>
            </a:extLst>
          </p:cNvPr>
          <p:cNvSpPr/>
          <p:nvPr userDrawn="1"/>
        </p:nvSpPr>
        <p:spPr>
          <a:xfrm>
            <a:off x="3536950" y="4535901"/>
            <a:ext cx="5118100" cy="1256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98695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667F3-A942-43B7-9681-6435F4941075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04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arallélogramme 14">
            <a:extLst>
              <a:ext uri="{FF2B5EF4-FFF2-40B4-BE49-F238E27FC236}">
                <a16:creationId xmlns:a16="http://schemas.microsoft.com/office/drawing/2014/main" id="{F5AA8A10-E19C-430B-9D5D-8D12F92BFEC5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7C93D4F-3003-4D58-9AFB-356A0F800F42}"/>
              </a:ext>
            </a:extLst>
          </p:cNvPr>
          <p:cNvSpPr/>
          <p:nvPr userDrawn="1"/>
        </p:nvSpPr>
        <p:spPr>
          <a:xfrm>
            <a:off x="6394450" y="0"/>
            <a:ext cx="153926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8650-8C82-4FB0-9266-0148B376A8CE}" type="datetime1">
              <a:rPr lang="en-US" noProof="0" smtClean="0"/>
              <a:t>9/8/2025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86028FDE-6655-4B55-B3B4-5B366034E8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29400" y="758952"/>
            <a:ext cx="4526280" cy="3227514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b="1" spc="-5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32171" y="4508500"/>
            <a:ext cx="4526280" cy="1279652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3E1BBA-670B-4CAE-B839-50ADB23DDBC6}"/>
              </a:ext>
            </a:extLst>
          </p:cNvPr>
          <p:cNvSpPr/>
          <p:nvPr userDrawn="1"/>
        </p:nvSpPr>
        <p:spPr>
          <a:xfrm>
            <a:off x="6311900" y="0"/>
            <a:ext cx="15392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6393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346200"/>
            <a:ext cx="2448033" cy="4530725"/>
          </a:xfrm>
        </p:spPr>
        <p:txBody>
          <a:bodyPr vert="eaVert"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2200" y="1346200"/>
            <a:ext cx="7480300" cy="4530723"/>
          </a:xfrm>
        </p:spPr>
        <p:txBody>
          <a:bodyPr vert="eaVert" lIns="45720" tIns="0" rIns="45720" bIns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76BB9-001A-4B59-8C51-603E71AE3226}" type="datetime1">
              <a:rPr lang="en-US" noProof="0" smtClean="0"/>
              <a:t>9/8/2025</a:t>
            </a:fld>
            <a:endParaRPr lang="en-US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Footer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B443CC6-CDCA-4595-ADAE-DCB961FF1A8E}"/>
              </a:ext>
            </a:extLst>
          </p:cNvPr>
          <p:cNvSpPr/>
          <p:nvPr userDrawn="1"/>
        </p:nvSpPr>
        <p:spPr>
          <a:xfrm rot="16200000">
            <a:off x="8871481" y="-14658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4068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DE01-3159-42E8-9946-B3F7564EBC72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278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arallélogramme 14">
            <a:extLst>
              <a:ext uri="{FF2B5EF4-FFF2-40B4-BE49-F238E27FC236}">
                <a16:creationId xmlns:a16="http://schemas.microsoft.com/office/drawing/2014/main" id="{98B82A56-7790-48EC-983D-AB8F703699B2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A1FC6A6-F894-471F-8AA4-AE4112290279}" type="datetime1">
              <a:rPr lang="en-US" noProof="0" smtClean="0"/>
              <a:t>9/8/2025</a:t>
            </a:fld>
            <a:endParaRPr lang="en-US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2451099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sz="140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1599" y="3746500"/>
            <a:ext cx="8331202" cy="1308100"/>
          </a:xfrm>
        </p:spPr>
        <p:txBody>
          <a:bodyPr anchor="b" anchorCtr="0">
            <a:noAutofit/>
          </a:bodyPr>
          <a:lstStyle>
            <a:lvl1pPr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1600" y="5219700"/>
            <a:ext cx="8331201" cy="58674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7528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9698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03D98FD-B63D-46E0-B974-EC5BBAC02E27}" type="datetime1">
              <a:rPr lang="en-US" noProof="0" smtClean="0"/>
              <a:t>9/8/2025</a:t>
            </a:fld>
            <a:endParaRPr lang="en-US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1735138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sz="140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399" y="3746500"/>
            <a:ext cx="8331202" cy="1308100"/>
          </a:xfrm>
        </p:spPr>
        <p:txBody>
          <a:bodyPr anchor="b" anchorCtr="0">
            <a:noAutofit/>
          </a:bodyPr>
          <a:lstStyle>
            <a:lvl1pPr algn="ctr"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0400" y="5219700"/>
            <a:ext cx="8331201" cy="586740"/>
          </a:xfrm>
        </p:spPr>
        <p:txBody>
          <a:bodyPr lIns="91440" rIns="91440" anchor="t" anchorCtr="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5369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6648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ECCD-A9BB-4C40-8999-9FDE0B2AF02D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97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Autofit/>
          </a:bodyPr>
          <a:lstStyle>
            <a:lvl1pPr marL="0" indent="0" algn="l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6731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395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1315-80A2-4A6F-99BC-2337EDBA509A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9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3FCEE-D38D-4315-8661-B8B16CE6B114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01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élogramme 14">
            <a:extLst>
              <a:ext uri="{FF2B5EF4-FFF2-40B4-BE49-F238E27FC236}">
                <a16:creationId xmlns:a16="http://schemas.microsoft.com/office/drawing/2014/main" id="{AF082EE3-41AA-4817-A1CC-C33DDB8F675F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7909053-E1DD-4959-BC7A-C98D3D2614DC}" type="datetime1">
              <a:rPr lang="en-US" noProof="0" smtClean="0"/>
              <a:t>9/8/2025</a:t>
            </a:fld>
            <a:endParaRPr lang="en-US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01050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arallélogramme 14">
            <a:extLst>
              <a:ext uri="{FF2B5EF4-FFF2-40B4-BE49-F238E27FC236}">
                <a16:creationId xmlns:a16="http://schemas.microsoft.com/office/drawing/2014/main" id="{D20796F3-5674-4AF5-9623-575731F82E52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6548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341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10F8E8D-DF54-49BE-BDBC-401B280C4E3C}" type="datetime1">
              <a:rPr lang="en-US" noProof="0" smtClean="0"/>
              <a:t>9/8/2025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75670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F25E55C-1C16-46C6-B789-A4B2BCEF8F86}"/>
              </a:ext>
            </a:extLst>
          </p:cNvPr>
          <p:cNvSpPr/>
          <p:nvPr userDrawn="1"/>
        </p:nvSpPr>
        <p:spPr>
          <a:xfrm>
            <a:off x="0" y="1011981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9028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18" r:id="rId2"/>
    <p:sldLayoutId id="2147483707" r:id="rId3"/>
    <p:sldLayoutId id="2147483708" r:id="rId4"/>
    <p:sldLayoutId id="2147483719" r:id="rId5"/>
    <p:sldLayoutId id="2147483709" r:id="rId6"/>
    <p:sldLayoutId id="2147483716" r:id="rId7"/>
    <p:sldLayoutId id="2147483710" r:id="rId8"/>
    <p:sldLayoutId id="2147483711" r:id="rId9"/>
    <p:sldLayoutId id="2147483712" r:id="rId10"/>
    <p:sldLayoutId id="2147483727" r:id="rId11"/>
    <p:sldLayoutId id="2147483720" r:id="rId12"/>
    <p:sldLayoutId id="2147483721" r:id="rId13"/>
    <p:sldLayoutId id="2147483725" r:id="rId14"/>
    <p:sldLayoutId id="2147483726" r:id="rId15"/>
    <p:sldLayoutId id="2147483722" r:id="rId16"/>
    <p:sldLayoutId id="2147483723" r:id="rId17"/>
    <p:sldLayoutId id="2147483715" r:id="rId18"/>
    <p:sldLayoutId id="2147483713" r:id="rId19"/>
    <p:sldLayoutId id="2147483714" r:id="rId2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spc="-50" baseline="0">
          <a:solidFill>
            <a:schemeClr val="tx1">
              <a:lumMod val="75000"/>
              <a:lumOff val="25000"/>
            </a:schemeClr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§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7" userDrawn="1">
          <p15:clr>
            <a:srgbClr val="F26B43"/>
          </p15:clr>
        </p15:guide>
        <p15:guide id="2" pos="688" userDrawn="1">
          <p15:clr>
            <a:srgbClr val="F26B43"/>
          </p15:clr>
        </p15:guide>
        <p15:guide id="3" pos="7038" userDrawn="1">
          <p15:clr>
            <a:srgbClr val="F26B43"/>
          </p15:clr>
        </p15:guide>
        <p15:guide id="4" orient="horz" pos="3702" userDrawn="1">
          <p15:clr>
            <a:srgbClr val="F26B43"/>
          </p15:clr>
        </p15:guide>
        <p15:guide id="5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Group of people talking">
            <a:extLst>
              <a:ext uri="{FF2B5EF4-FFF2-40B4-BE49-F238E27FC236}">
                <a16:creationId xmlns:a16="http://schemas.microsoft.com/office/drawing/2014/main" id="{C7D5F6B1-1228-4C2A-AE2C-950C34054CE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311900" cy="6858000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A017FF9C-6A7E-4A79-81BB-438E8EA9676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32171" y="283464"/>
            <a:ext cx="4526280" cy="3227514"/>
          </a:xfrm>
        </p:spPr>
        <p:txBody>
          <a:bodyPr>
            <a:normAutofit/>
          </a:bodyPr>
          <a:lstStyle/>
          <a:p>
            <a:r>
              <a:rPr lang="en-ZA" sz="4800" dirty="0">
                <a:solidFill>
                  <a:srgbClr val="00B0F0"/>
                </a:solidFill>
              </a:rPr>
              <a:t>Best practices in the supervision of social workers: A rapid review</a:t>
            </a:r>
            <a:endParaRPr lang="en-US" sz="4800" dirty="0">
              <a:solidFill>
                <a:srgbClr val="00B0F0"/>
              </a:solidFill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FFB5E3C-FE17-44EA-B59B-183125D08F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32170" y="4473677"/>
            <a:ext cx="2757635" cy="1337187"/>
          </a:xfrm>
        </p:spPr>
        <p:txBody>
          <a:bodyPr>
            <a:normAutofit fontScale="70000" lnSpcReduction="20000"/>
          </a:bodyPr>
          <a:lstStyle/>
          <a:p>
            <a:r>
              <a:rPr lang="en-ZA" dirty="0">
                <a:solidFill>
                  <a:schemeClr val="tx1"/>
                </a:solidFill>
              </a:rPr>
              <a:t>Me C Oberholster</a:t>
            </a:r>
          </a:p>
          <a:p>
            <a:r>
              <a:rPr lang="en-ZA" dirty="0">
                <a:solidFill>
                  <a:schemeClr val="tx1"/>
                </a:solidFill>
              </a:rPr>
              <a:t>Dr S Smith </a:t>
            </a:r>
          </a:p>
          <a:p>
            <a:r>
              <a:rPr lang="en-ZA" dirty="0">
                <a:solidFill>
                  <a:schemeClr val="tx1"/>
                </a:solidFill>
              </a:rPr>
              <a:t>Me K Van Schalkwyk </a:t>
            </a:r>
          </a:p>
        </p:txBody>
      </p:sp>
      <p:pic>
        <p:nvPicPr>
          <p:cNvPr id="2" name="Picture 4" descr="NWU Brand Resources | services.nwu.ac.za">
            <a:extLst>
              <a:ext uri="{FF2B5EF4-FFF2-40B4-BE49-F238E27FC236}">
                <a16:creationId xmlns:a16="http://schemas.microsoft.com/office/drawing/2014/main" id="{F1750AC5-C488-7A9C-D540-1267CD09D7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144231" y="3848957"/>
            <a:ext cx="2598738" cy="2598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2296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A8DD5-E7EC-E931-8455-9E8F37ED9EDE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1170712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ZA" dirty="0"/>
              <a:t>RECCOMENDATIONS</a:t>
            </a:r>
            <a:br>
              <a:rPr lang="en-ZA" sz="18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ZA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C32B727-2859-D11F-64AB-C2825F731D69}"/>
              </a:ext>
            </a:extLst>
          </p:cNvPr>
          <p:cNvSpPr txBox="1">
            <a:spLocks/>
          </p:cNvSpPr>
          <p:nvPr/>
        </p:nvSpPr>
        <p:spPr>
          <a:xfrm>
            <a:off x="419101" y="1081088"/>
            <a:ext cx="11506200" cy="558641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66700" indent="-26670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/>
              <a:t>Establish a structured and trustworthy supervision framework with clearly defined goals and processes.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/>
              <a:t>Balance administrative, educational, and supportive functions within supervision.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/>
              <a:t>Promote open communication to set mutual and realistic expectations between supervisors and supervisees.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/>
              <a:t>Invest in ongoing professional development for both supervisors and supervisees.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/>
              <a:t>Integrate cultural competence and ethical guidance into supervision training and practice.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/>
              <a:t>Ensure consistent, regular, and adequately resourced supervision sessions with protected time and space.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/>
              <a:t>Diversify supervision methods (individual, group, peer, online) to meet supervisee needs and reduce barriers.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/>
              <a:t>Strengthen feedback processes, ensuring constructive exchange between supervisor and supervisee.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/>
              <a:t>Develop policies and guidelines at organisational and national levels to standardise supervision practices.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/>
              <a:t>Conduct further research to tailor supervision frameworks to specialised fields, such as forensic social work.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882319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10" descr="A picture containing indoor. Person is signing document&#10;">
            <a:extLst>
              <a:ext uri="{FF2B5EF4-FFF2-40B4-BE49-F238E27FC236}">
                <a16:creationId xmlns:a16="http://schemas.microsoft.com/office/drawing/2014/main" id="{A7C45DDD-A694-4705-892B-497F786E9683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E444079D-629C-4C44-8DB6-B4B5E7C54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664008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E600845-3576-655C-BAAF-B7A80DB23CE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ZA"/>
              <a:t>INTRODUCTION </a:t>
            </a:r>
            <a:endParaRPr lang="en-ZA" dirty="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ABCE6C11-D27F-29FE-92D9-B11DD764E9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5498594"/>
              </p:ext>
            </p:extLst>
          </p:nvPr>
        </p:nvGraphicFramePr>
        <p:xfrm>
          <a:off x="400050" y="1419225"/>
          <a:ext cx="11449049" cy="52387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4682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FF9E2-B750-316D-06CC-CBAF52367BCA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1170712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ZA" dirty="0"/>
              <a:t>METHODOLOGY </a:t>
            </a:r>
            <a:br>
              <a:rPr lang="en-ZA" sz="18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4F9CF-1961-AD7B-E312-96DD8E192CCC}"/>
              </a:ext>
            </a:extLst>
          </p:cNvPr>
          <p:cNvSpPr txBox="1">
            <a:spLocks/>
          </p:cNvSpPr>
          <p:nvPr/>
        </p:nvSpPr>
        <p:spPr>
          <a:xfrm>
            <a:off x="692458" y="1447060"/>
            <a:ext cx="10928412" cy="517568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66700" indent="-26670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AU" sz="2600" dirty="0">
                <a:solidFill>
                  <a:schemeClr val="tx1"/>
                </a:solidFill>
              </a:rPr>
              <a:t>What is known about the best practices in the supervision of social workers?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600" dirty="0">
                <a:solidFill>
                  <a:schemeClr val="tx1"/>
                </a:solidFill>
              </a:rPr>
              <a:t>The aim of the proposed study was to review and synthesize the literature on best practices in the supervision of social workers by means of a rapid review.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600" dirty="0">
                <a:solidFill>
                  <a:schemeClr val="tx1"/>
                </a:solidFill>
              </a:rPr>
              <a:t>To achieve this, the researcher conducted a rapid review to identify the available evidence from various studies on best practices in the supervision of social workers.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600" dirty="0">
                <a:solidFill>
                  <a:schemeClr val="tx1"/>
                </a:solidFill>
              </a:rPr>
              <a:t>The review process followed the five-step rapid review protocol outlined by Dobbins (2017).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600" dirty="0">
                <a:solidFill>
                  <a:schemeClr val="tx1"/>
                </a:solidFill>
              </a:rPr>
              <a:t>A total of 34 studies were included in the review.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600" dirty="0">
                <a:solidFill>
                  <a:schemeClr val="tx1"/>
                </a:solidFill>
              </a:rPr>
              <a:t>The researcher then conducted a qualitative synthesis using content analysis to identify, analyse, and report themes within the data.</a:t>
            </a:r>
            <a:endParaRPr lang="en-ZA" sz="26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69697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DA442-24A9-05F7-6B99-95545DF5C49E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1170712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ZA" dirty="0"/>
              <a:t>IDENTIFIED THEMES</a:t>
            </a:r>
            <a:br>
              <a:rPr lang="en-ZA" sz="18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ZA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B410A13-39EE-6485-9175-3DD3A22B96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19960"/>
              </p:ext>
            </p:extLst>
          </p:nvPr>
        </p:nvGraphicFramePr>
        <p:xfrm>
          <a:off x="950976" y="1271016"/>
          <a:ext cx="10515600" cy="52840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1204">
                  <a:extLst>
                    <a:ext uri="{9D8B030D-6E8A-4147-A177-3AD203B41FA5}">
                      <a16:colId xmlns:a16="http://schemas.microsoft.com/office/drawing/2014/main" val="1694715754"/>
                    </a:ext>
                  </a:extLst>
                </a:gridCol>
                <a:gridCol w="3026451">
                  <a:extLst>
                    <a:ext uri="{9D8B030D-6E8A-4147-A177-3AD203B41FA5}">
                      <a16:colId xmlns:a16="http://schemas.microsoft.com/office/drawing/2014/main" val="746543442"/>
                    </a:ext>
                  </a:extLst>
                </a:gridCol>
                <a:gridCol w="5417945">
                  <a:extLst>
                    <a:ext uri="{9D8B030D-6E8A-4147-A177-3AD203B41FA5}">
                      <a16:colId xmlns:a16="http://schemas.microsoft.com/office/drawing/2014/main" val="1176743242"/>
                    </a:ext>
                  </a:extLst>
                </a:gridCol>
              </a:tblGrid>
              <a:tr h="300156">
                <a:tc gridSpan="3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 dirty="0">
                          <a:effectLst/>
                        </a:rPr>
                        <a:t>Best practices in the supervision of social workers</a:t>
                      </a:r>
                      <a:endParaRPr lang="en-A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9635562"/>
                  </a:ext>
                </a:extLst>
              </a:tr>
              <a:tr h="300156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>
                          <a:effectLst/>
                        </a:rPr>
                        <a:t>Themes</a:t>
                      </a:r>
                      <a:endParaRPr lang="en-A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>
                          <a:effectLst/>
                        </a:rPr>
                        <a:t>Categories</a:t>
                      </a:r>
                      <a:endParaRPr lang="en-A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>
                          <a:effectLst/>
                        </a:rPr>
                        <a:t>Subcategories</a:t>
                      </a:r>
                      <a:endParaRPr lang="en-A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93816197"/>
                  </a:ext>
                </a:extLst>
              </a:tr>
              <a:tr h="1441138">
                <a:tc row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Consider the experience of supervision for the supervisee</a:t>
                      </a:r>
                    </a:p>
                    <a:p>
                      <a:pPr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 dirty="0">
                          <a:effectLst/>
                        </a:rPr>
                        <a:t> </a:t>
                      </a:r>
                      <a:endParaRPr lang="en-A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Expectations of supervisees and the quality of supervision</a:t>
                      </a:r>
                      <a:endParaRPr lang="en-A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>
                          <a:effectLst/>
                        </a:rPr>
                        <a:t>Have mutual and realistic expectations of supervision</a:t>
                      </a:r>
                      <a:endParaRPr lang="en-AU" sz="18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>
                          <a:effectLst/>
                        </a:rPr>
                        <a:t>Factors affecting the quality of supervision</a:t>
                      </a:r>
                      <a:endParaRPr lang="en-A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0637041"/>
                  </a:ext>
                </a:extLst>
              </a:tr>
              <a:tr h="155331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1800" dirty="0" err="1">
                          <a:effectLst/>
                        </a:rPr>
                        <a:t>Recognise</a:t>
                      </a:r>
                      <a:r>
                        <a:rPr lang="en-US" sz="1800" dirty="0">
                          <a:effectLst/>
                        </a:rPr>
                        <a:t> the purpose, value and importance of supervision</a:t>
                      </a:r>
                      <a:endParaRPr lang="en-A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The purpose of supervision relating to its nature and role in professional practice</a:t>
                      </a:r>
                      <a:endParaRPr lang="en-AU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The value of supervision as an important continued necessity </a:t>
                      </a:r>
                      <a:endParaRPr lang="en-A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1131692"/>
                  </a:ext>
                </a:extLst>
              </a:tr>
              <a:tr h="1553311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Supervision is a means of guidance and accountability</a:t>
                      </a:r>
                      <a:endParaRPr lang="en-A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Receiving guidance and advice from the supervisor</a:t>
                      </a:r>
                      <a:endParaRPr lang="en-AU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</a:rPr>
                        <a:t>Accountability as a means for case management and monitoring performance</a:t>
                      </a:r>
                      <a:endParaRPr lang="en-A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7611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5727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B612D-C39D-4639-27AF-D8AD92F72FBD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1170712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ZA" dirty="0"/>
              <a:t>IDENTIFIED THEMES</a:t>
            </a:r>
            <a:br>
              <a:rPr lang="en-ZA" sz="18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ZA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E45F706-7EB8-6F1E-FB4C-900EABDB8F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951166"/>
              </p:ext>
            </p:extLst>
          </p:nvPr>
        </p:nvGraphicFramePr>
        <p:xfrm>
          <a:off x="950976" y="1271017"/>
          <a:ext cx="10515600" cy="52977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1204">
                  <a:extLst>
                    <a:ext uri="{9D8B030D-6E8A-4147-A177-3AD203B41FA5}">
                      <a16:colId xmlns:a16="http://schemas.microsoft.com/office/drawing/2014/main" val="1694715754"/>
                    </a:ext>
                  </a:extLst>
                </a:gridCol>
                <a:gridCol w="3026451">
                  <a:extLst>
                    <a:ext uri="{9D8B030D-6E8A-4147-A177-3AD203B41FA5}">
                      <a16:colId xmlns:a16="http://schemas.microsoft.com/office/drawing/2014/main" val="746543442"/>
                    </a:ext>
                  </a:extLst>
                </a:gridCol>
                <a:gridCol w="5417945">
                  <a:extLst>
                    <a:ext uri="{9D8B030D-6E8A-4147-A177-3AD203B41FA5}">
                      <a16:colId xmlns:a16="http://schemas.microsoft.com/office/drawing/2014/main" val="1176743242"/>
                    </a:ext>
                  </a:extLst>
                </a:gridCol>
              </a:tblGrid>
              <a:tr h="232915">
                <a:tc gridSpan="3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 dirty="0">
                          <a:effectLst/>
                        </a:rPr>
                        <a:t>Best practices in the supervision of social workers</a:t>
                      </a:r>
                      <a:endParaRPr lang="en-A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9635562"/>
                  </a:ext>
                </a:extLst>
              </a:tr>
              <a:tr h="23291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>
                          <a:effectLst/>
                        </a:rPr>
                        <a:t>Themes</a:t>
                      </a:r>
                      <a:endParaRPr lang="en-A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>
                          <a:effectLst/>
                        </a:rPr>
                        <a:t>Categories</a:t>
                      </a:r>
                      <a:endParaRPr lang="en-A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>
                          <a:effectLst/>
                        </a:rPr>
                        <a:t>Subcategories</a:t>
                      </a:r>
                      <a:endParaRPr lang="en-A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93816197"/>
                  </a:ext>
                </a:extLst>
              </a:tr>
              <a:tr h="1767055">
                <a:tc row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Implement different supervision approaches</a:t>
                      </a:r>
                      <a:r>
                        <a:rPr lang="en-ZA" sz="1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 dirty="0">
                          <a:effectLst/>
                        </a:rPr>
                        <a:t> </a:t>
                      </a:r>
                      <a:endParaRPr lang="en-A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Apply different methods of rendering supervision</a:t>
                      </a:r>
                      <a:endParaRPr lang="en-A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Internal vs external supervision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 supervision</a:t>
                      </a:r>
                      <a:endParaRPr lang="en-A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Group supervision</a:t>
                      </a:r>
                      <a:endParaRPr lang="en-A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Peer supervision</a:t>
                      </a:r>
                      <a:endParaRPr lang="en-A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Online supervision</a:t>
                      </a:r>
                      <a:endParaRPr lang="en-A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0637041"/>
                  </a:ext>
                </a:extLst>
              </a:tr>
              <a:tr h="236654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Employ various techniques in supervision</a:t>
                      </a:r>
                      <a:endParaRPr lang="en-A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Reflection practices in supervision</a:t>
                      </a:r>
                      <a:endParaRPr lang="en-A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Receiving feedback from the supervisor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Applying different supervision skills and strategies</a:t>
                      </a:r>
                      <a:endParaRPr lang="en-A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1131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2423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B359F47-8257-DDCE-F6E6-04CD02EA89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8780972"/>
              </p:ext>
            </p:extLst>
          </p:nvPr>
        </p:nvGraphicFramePr>
        <p:xfrm>
          <a:off x="950976" y="1271016"/>
          <a:ext cx="10515600" cy="53977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1204">
                  <a:extLst>
                    <a:ext uri="{9D8B030D-6E8A-4147-A177-3AD203B41FA5}">
                      <a16:colId xmlns:a16="http://schemas.microsoft.com/office/drawing/2014/main" val="1694715754"/>
                    </a:ext>
                  </a:extLst>
                </a:gridCol>
                <a:gridCol w="3026451">
                  <a:extLst>
                    <a:ext uri="{9D8B030D-6E8A-4147-A177-3AD203B41FA5}">
                      <a16:colId xmlns:a16="http://schemas.microsoft.com/office/drawing/2014/main" val="746543442"/>
                    </a:ext>
                  </a:extLst>
                </a:gridCol>
                <a:gridCol w="5417945">
                  <a:extLst>
                    <a:ext uri="{9D8B030D-6E8A-4147-A177-3AD203B41FA5}">
                      <a16:colId xmlns:a16="http://schemas.microsoft.com/office/drawing/2014/main" val="1176743242"/>
                    </a:ext>
                  </a:extLst>
                </a:gridCol>
              </a:tblGrid>
              <a:tr h="300156">
                <a:tc gridSpan="3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 dirty="0">
                          <a:effectLst/>
                        </a:rPr>
                        <a:t>Best practices in the supervision of social workers</a:t>
                      </a:r>
                      <a:endParaRPr lang="en-A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9635562"/>
                  </a:ext>
                </a:extLst>
              </a:tr>
              <a:tr h="300156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>
                          <a:effectLst/>
                        </a:rPr>
                        <a:t>Themes</a:t>
                      </a:r>
                      <a:endParaRPr lang="en-A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>
                          <a:effectLst/>
                        </a:rPr>
                        <a:t>Categories</a:t>
                      </a:r>
                      <a:endParaRPr lang="en-A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>
                          <a:effectLst/>
                        </a:rPr>
                        <a:t>Subcategories</a:t>
                      </a:r>
                      <a:endParaRPr lang="en-A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93816197"/>
                  </a:ext>
                </a:extLst>
              </a:tr>
              <a:tr h="1441138">
                <a:tc row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 the supervision session carefully </a:t>
                      </a:r>
                      <a:r>
                        <a:rPr lang="en-ZA" sz="1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 dirty="0">
                          <a:effectLst/>
                        </a:rPr>
                        <a:t> </a:t>
                      </a:r>
                      <a:endParaRPr lang="en-A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Consider the dynamics of supervision</a:t>
                      </a:r>
                      <a:endParaRPr lang="en-A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Taking into account the context in which supervision occurs</a:t>
                      </a:r>
                      <a:endParaRPr lang="en-A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Contemplating the environmental factors associated with supervision</a:t>
                      </a:r>
                      <a:endParaRPr lang="en-AU" sz="18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0637041"/>
                  </a:ext>
                </a:extLst>
              </a:tr>
              <a:tr h="155331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Carefully structure and plan supervision</a:t>
                      </a:r>
                      <a:endParaRPr lang="en-A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Evaluating the format of supervision</a:t>
                      </a:r>
                      <a:endParaRPr lang="en-A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Ensuring frequent supervision sessions</a:t>
                      </a:r>
                      <a:endParaRPr lang="en-A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 the agenda and goals of supervision sessions</a:t>
                      </a:r>
                      <a:endParaRPr lang="en-A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1131692"/>
                  </a:ext>
                </a:extLst>
              </a:tr>
              <a:tr h="1553311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Review the logistics behind social work supervision</a:t>
                      </a:r>
                      <a:endParaRPr lang="en-A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supervisor must be available </a:t>
                      </a:r>
                      <a:endParaRPr lang="en-A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Prioritising sufficient time for supervision</a:t>
                      </a:r>
                      <a:endParaRPr lang="en-A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Being consistent in supervision</a:t>
                      </a:r>
                      <a:endParaRPr lang="en-AU" sz="18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7611555"/>
                  </a:ext>
                </a:extLst>
              </a:tr>
            </a:tbl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F4A9B7A3-B89C-AFAC-7F15-8AA30A93F30E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1170712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ZA" dirty="0"/>
              <a:t>IDENTIFIED THEMES</a:t>
            </a:r>
            <a:br>
              <a:rPr lang="en-ZA" sz="18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28636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F81EF-FED3-E6A3-F29B-CAF5A658C215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1170712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ZA" dirty="0"/>
              <a:t>IDENTIFIED THEMES</a:t>
            </a:r>
            <a:br>
              <a:rPr lang="en-ZA" sz="18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ZA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C00D43A-BBA8-6789-FA28-2317CA5134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17595"/>
              </p:ext>
            </p:extLst>
          </p:nvPr>
        </p:nvGraphicFramePr>
        <p:xfrm>
          <a:off x="950976" y="1271017"/>
          <a:ext cx="10515600" cy="53308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1204">
                  <a:extLst>
                    <a:ext uri="{9D8B030D-6E8A-4147-A177-3AD203B41FA5}">
                      <a16:colId xmlns:a16="http://schemas.microsoft.com/office/drawing/2014/main" val="1694715754"/>
                    </a:ext>
                  </a:extLst>
                </a:gridCol>
                <a:gridCol w="3026451">
                  <a:extLst>
                    <a:ext uri="{9D8B030D-6E8A-4147-A177-3AD203B41FA5}">
                      <a16:colId xmlns:a16="http://schemas.microsoft.com/office/drawing/2014/main" val="746543442"/>
                    </a:ext>
                  </a:extLst>
                </a:gridCol>
                <a:gridCol w="5417945">
                  <a:extLst>
                    <a:ext uri="{9D8B030D-6E8A-4147-A177-3AD203B41FA5}">
                      <a16:colId xmlns:a16="http://schemas.microsoft.com/office/drawing/2014/main" val="1176743242"/>
                    </a:ext>
                  </a:extLst>
                </a:gridCol>
              </a:tblGrid>
              <a:tr h="291675">
                <a:tc gridSpan="3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 dirty="0">
                          <a:effectLst/>
                        </a:rPr>
                        <a:t>Best practices in the supervision of social workers</a:t>
                      </a:r>
                      <a:endParaRPr lang="en-A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9635562"/>
                  </a:ext>
                </a:extLst>
              </a:tr>
              <a:tr h="29167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>
                          <a:effectLst/>
                        </a:rPr>
                        <a:t>Themes</a:t>
                      </a:r>
                      <a:endParaRPr lang="en-A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>
                          <a:effectLst/>
                        </a:rPr>
                        <a:t>Categories</a:t>
                      </a:r>
                      <a:endParaRPr lang="en-A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>
                          <a:effectLst/>
                        </a:rPr>
                        <a:t>Subcategories</a:t>
                      </a:r>
                      <a:endParaRPr lang="en-A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93816197"/>
                  </a:ext>
                </a:extLst>
              </a:tr>
              <a:tr h="1674931">
                <a:tc row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 a support framework for supervision</a:t>
                      </a:r>
                      <a:r>
                        <a:rPr lang="en-ZA" sz="1800" dirty="0">
                          <a:effectLst/>
                        </a:rPr>
                        <a:t> </a:t>
                      </a:r>
                      <a:endParaRPr lang="en-A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Emotional support in supervision</a:t>
                      </a:r>
                      <a:endParaRPr lang="en-A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Considering the supervisee’s well-being as an important component</a:t>
                      </a:r>
                      <a:endParaRPr lang="en-A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Addressing the emotional needs of supervisees</a:t>
                      </a:r>
                      <a:endParaRPr lang="en-A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Preventing trauma and burnout</a:t>
                      </a:r>
                      <a:endParaRPr lang="en-A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0637041"/>
                  </a:ext>
                </a:extLst>
              </a:tr>
              <a:tr h="296357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Relational support function of supervision</a:t>
                      </a:r>
                      <a:endParaRPr lang="en-A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 a secure relationship</a:t>
                      </a:r>
                      <a:endParaRPr lang="en-A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Create safety in the supervision relationship</a:t>
                      </a:r>
                      <a:endParaRPr lang="en-A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Apply confidentiality in the supervision relationship</a:t>
                      </a:r>
                      <a:endParaRPr lang="en-A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Engage in a mutual cooperative relationship</a:t>
                      </a:r>
                      <a:endParaRPr lang="en-A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Establish trust in the supervision relationship</a:t>
                      </a:r>
                      <a:endParaRPr lang="en-A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1131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7970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B8591-DCC3-361A-98EC-3EDA511B338F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1170712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ZA" dirty="0"/>
              <a:t>IDENTIFIED THEMES</a:t>
            </a:r>
            <a:br>
              <a:rPr lang="en-ZA" sz="18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ZA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CD659D0-63D3-A8F4-4C48-208A769AD0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892393"/>
              </p:ext>
            </p:extLst>
          </p:nvPr>
        </p:nvGraphicFramePr>
        <p:xfrm>
          <a:off x="950976" y="1078993"/>
          <a:ext cx="10515600" cy="55355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1204">
                  <a:extLst>
                    <a:ext uri="{9D8B030D-6E8A-4147-A177-3AD203B41FA5}">
                      <a16:colId xmlns:a16="http://schemas.microsoft.com/office/drawing/2014/main" val="1694715754"/>
                    </a:ext>
                  </a:extLst>
                </a:gridCol>
                <a:gridCol w="3026451">
                  <a:extLst>
                    <a:ext uri="{9D8B030D-6E8A-4147-A177-3AD203B41FA5}">
                      <a16:colId xmlns:a16="http://schemas.microsoft.com/office/drawing/2014/main" val="746543442"/>
                    </a:ext>
                  </a:extLst>
                </a:gridCol>
                <a:gridCol w="5417945">
                  <a:extLst>
                    <a:ext uri="{9D8B030D-6E8A-4147-A177-3AD203B41FA5}">
                      <a16:colId xmlns:a16="http://schemas.microsoft.com/office/drawing/2014/main" val="1176743242"/>
                    </a:ext>
                  </a:extLst>
                </a:gridCol>
              </a:tblGrid>
              <a:tr h="293947">
                <a:tc gridSpan="3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 dirty="0">
                          <a:effectLst/>
                        </a:rPr>
                        <a:t>Best practices in the supervision of social workers</a:t>
                      </a:r>
                      <a:endParaRPr lang="en-A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9635562"/>
                  </a:ext>
                </a:extLst>
              </a:tr>
              <a:tr h="29394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>
                          <a:effectLst/>
                        </a:rPr>
                        <a:t>Themes</a:t>
                      </a:r>
                      <a:endParaRPr lang="en-A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>
                          <a:effectLst/>
                        </a:rPr>
                        <a:t>Categories</a:t>
                      </a:r>
                      <a:endParaRPr lang="en-A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>
                          <a:effectLst/>
                        </a:rPr>
                        <a:t>Subcategories</a:t>
                      </a:r>
                      <a:endParaRPr lang="en-A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93816197"/>
                  </a:ext>
                </a:extLst>
              </a:tr>
              <a:tr h="1976005">
                <a:tc row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 mindful of factors influencing supervision</a:t>
                      </a:r>
                      <a:r>
                        <a:rPr lang="en-ZA" sz="1800" dirty="0">
                          <a:effectLst/>
                        </a:rPr>
                        <a:t> </a:t>
                      </a:r>
                      <a:endParaRPr lang="en-A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Pay attention to organisational factors</a:t>
                      </a:r>
                      <a:endParaRPr lang="en-A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ZA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Consider the administrative function of supervision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ZA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Take note of costs and resources relating to supervision sessions</a:t>
                      </a:r>
                      <a:endParaRPr lang="en-AU" sz="17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ZA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Acknowledge that policies relating to supervision are important</a:t>
                      </a:r>
                      <a:endParaRPr lang="en-AU" sz="17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0637041"/>
                  </a:ext>
                </a:extLst>
              </a:tr>
              <a:tr h="19760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Consider continuous</a:t>
                      </a:r>
                      <a:r>
                        <a:rPr lang="en-Z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professional development</a:t>
                      </a:r>
                      <a:endParaRPr lang="en-A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ZA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Create opportunities for training, education and learning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ZA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Provide opportunities for professional growth in the social work profession</a:t>
                      </a:r>
                      <a:endParaRPr lang="en-AU" sz="17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ZA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Empower the supervisees</a:t>
                      </a:r>
                      <a:endParaRPr lang="en-AU" sz="17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1131692"/>
                  </a:ext>
                </a:extLst>
              </a:tr>
              <a:tr h="781904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Z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Consider cultural competence and ethical practice</a:t>
                      </a:r>
                      <a:endParaRPr lang="en-A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ZA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Employ cultural and diversity-sensitive supervision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ZA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Engage in ethical practices</a:t>
                      </a:r>
                      <a:endParaRPr lang="en-AU" sz="17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7611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9129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0197B24-051A-DD82-2E65-20E12054F131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1170712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ZA" dirty="0"/>
              <a:t>FINDINGS</a:t>
            </a:r>
            <a:br>
              <a:rPr lang="en-ZA" sz="18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ZA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F4353D3-A858-FE68-ED2B-99FF807C5389}"/>
              </a:ext>
            </a:extLst>
          </p:cNvPr>
          <p:cNvSpPr txBox="1">
            <a:spLocks/>
          </p:cNvSpPr>
          <p:nvPr/>
        </p:nvSpPr>
        <p:spPr>
          <a:xfrm>
            <a:off x="561975" y="1133476"/>
            <a:ext cx="11391900" cy="555307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66700" indent="-26670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/>
              <a:t>Supervision is shaped by multiple interrelated factors across personal, professional, and environmental domains.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/>
              <a:t>The quality of supervision strongly influences supervisee satisfaction and professional development.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/>
              <a:t>Establishing mutual and realistic expectations between supervisors and supervisees is critical.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/>
              <a:t>A lack of a universally agreed definition of supervision creates inconsistencies in practice.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/>
              <a:t>Supervision often prioritises accountability and administrative tasks over education and support.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/>
              <a:t>Different supervision models (individual, group, peer, online) offer varying benefits and challenges.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/>
              <a:t>Reflective supervision enhances critical thinking, ethical practice, and emotional well-being.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/>
              <a:t>Relational dynamics, including trust, transparency, and confidentiality, are central to effective supervision.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/>
              <a:t>Organisational culture, resources, and socio-political influences significantly affect supervision quality.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/>
              <a:t>Inconsistent training and limited investment in supervisor development weaken supervision outcomes.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/>
              <a:t>Culturally competent and ethically guided supervision improves trust, openness, and client outcomes.</a:t>
            </a:r>
          </a:p>
        </p:txBody>
      </p:sp>
    </p:spTree>
    <p:extLst>
      <p:ext uri="{BB962C8B-B14F-4D97-AF65-F5344CB8AC3E}">
        <p14:creationId xmlns:p14="http://schemas.microsoft.com/office/powerpoint/2010/main" val="188649071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 Company All Hands_Win32_MS v3" id="{1F352A5D-0EBE-49A2-9FF7-DEF81AB6F3C6}" vid="{D35781EA-2188-4D84-8966-791644CE134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a6e671f1cd7e4d96ff9652be322dd5e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4e2496f70b101db0b8013f30a071bbf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0A2CB4-6869-426F-8BC4-A32C90CBE2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E879E6-8FFE-4154-8F2A-F7518B89B376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A941CA7C-A0BF-44EF-B2E5-7539C3B9B0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Classic company all hands presentation</Template>
  <TotalTime>689</TotalTime>
  <Words>1038</Words>
  <Application>Microsoft Office PowerPoint</Application>
  <PresentationFormat>Widescreen</PresentationFormat>
  <Paragraphs>131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Wingdings</vt:lpstr>
      <vt:lpstr>RetrospectVTI</vt:lpstr>
      <vt:lpstr>Best practices in the supervision of social workers: A rapid review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Carli Oberholster</dc:creator>
  <cp:lastModifiedBy>Reviewer  </cp:lastModifiedBy>
  <cp:revision>2</cp:revision>
  <dcterms:created xsi:type="dcterms:W3CDTF">2025-09-01T22:35:09Z</dcterms:created>
  <dcterms:modified xsi:type="dcterms:W3CDTF">2025-09-08T17:00:35Z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