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3" r:id="rId7"/>
    <p:sldId id="272" r:id="rId8"/>
    <p:sldId id="271" r:id="rId9"/>
    <p:sldId id="270" r:id="rId10"/>
    <p:sldId id="259" r:id="rId11"/>
    <p:sldId id="268" r:id="rId12"/>
    <p:sldId id="260" r:id="rId13"/>
    <p:sldId id="261" r:id="rId14"/>
    <p:sldId id="262" r:id="rId15"/>
    <p:sldId id="263" r:id="rId16"/>
    <p:sldId id="264" r:id="rId17"/>
    <p:sldId id="265" r:id="rId18"/>
    <p:sldId id="266"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BEBA0-2532-431C-BAE4-F9E62ECCC17F}" v="50" dt="2025-09-08T08:25:38.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94309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7906D-A6DE-471B-8125-3BF560CA9E3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0539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9654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30885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133665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7E7906D-A6DE-471B-8125-3BF560CA9E3D}"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2809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7E7906D-A6DE-471B-8125-3BF560CA9E3D}" type="datetimeFigureOut">
              <a:rPr lang="en-GB" smtClean="0"/>
              <a:t>08/09/2025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56418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45185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58267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153829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7906D-A6DE-471B-8125-3BF560CA9E3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369133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E7906D-A6DE-471B-8125-3BF560CA9E3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251818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7906D-A6DE-471B-8125-3BF560CA9E3D}"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29258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E7906D-A6DE-471B-8125-3BF560CA9E3D}"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198794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7906D-A6DE-471B-8125-3BF560CA9E3D}"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43028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7906D-A6DE-471B-8125-3BF560CA9E3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4752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7906D-A6DE-471B-8125-3BF560CA9E3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0D70715-23D8-45B5-BBB2-52B320128E37}" type="slidenum">
              <a:rPr lang="en-GB" smtClean="0"/>
              <a:t>‹#›</a:t>
            </a:fld>
            <a:endParaRPr lang="en-GB"/>
          </a:p>
        </p:txBody>
      </p:sp>
    </p:spTree>
    <p:extLst>
      <p:ext uri="{BB962C8B-B14F-4D97-AF65-F5344CB8AC3E}">
        <p14:creationId xmlns:p14="http://schemas.microsoft.com/office/powerpoint/2010/main" val="9875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7E7906D-A6DE-471B-8125-3BF560CA9E3D}" type="datetimeFigureOut">
              <a:rPr lang="en-GB" smtClean="0"/>
              <a:t>08/09/2025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0D70715-23D8-45B5-BBB2-52B320128E37}" type="slidenum">
              <a:rPr lang="en-GB" smtClean="0"/>
              <a:t>‹#›</a:t>
            </a:fld>
            <a:endParaRPr lang="en-GB"/>
          </a:p>
        </p:txBody>
      </p:sp>
    </p:spTree>
    <p:extLst>
      <p:ext uri="{BB962C8B-B14F-4D97-AF65-F5344CB8AC3E}">
        <p14:creationId xmlns:p14="http://schemas.microsoft.com/office/powerpoint/2010/main" val="1688241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A970-7F57-C1C1-9BFA-324B9AD93C5E}"/>
              </a:ext>
            </a:extLst>
          </p:cNvPr>
          <p:cNvSpPr>
            <a:spLocks noGrp="1"/>
          </p:cNvSpPr>
          <p:nvPr>
            <p:ph type="ctrTitle"/>
          </p:nvPr>
        </p:nvSpPr>
        <p:spPr>
          <a:xfrm>
            <a:off x="3824748" y="640080"/>
            <a:ext cx="7724124" cy="1359998"/>
          </a:xfrm>
        </p:spPr>
        <p:txBody>
          <a:bodyPr anchor="b">
            <a:normAutofit fontScale="90000"/>
          </a:bodyPr>
          <a:lstStyle/>
          <a:p>
            <a:pPr algn="l"/>
            <a:r>
              <a:rPr lang="en-US" sz="3200" b="1" dirty="0">
                <a:solidFill>
                  <a:schemeClr val="bg1"/>
                </a:solidFill>
              </a:rPr>
              <a:t>Towards the development of guidelines for </a:t>
            </a:r>
            <a:r>
              <a:rPr lang="en-US" sz="3200" b="1" dirty="0">
                <a:solidFill>
                  <a:schemeClr val="bg1"/>
                </a:solidFill>
                <a:latin typeface="Arial" panose="020B0604020202020204" pitchFamily="34" charset="0"/>
                <a:cs typeface="Arial" panose="020B0604020202020204" pitchFamily="34" charset="0"/>
              </a:rPr>
              <a:t>pre-service</a:t>
            </a:r>
            <a:r>
              <a:rPr lang="en-US" sz="3200" b="1" dirty="0">
                <a:solidFill>
                  <a:schemeClr val="bg1"/>
                </a:solidFill>
              </a:rPr>
              <a:t> training of prospective foster parents: A scoping review</a:t>
            </a:r>
            <a:endParaRPr lang="en-GB" sz="3200" b="1" dirty="0">
              <a:solidFill>
                <a:schemeClr val="bg1"/>
              </a:solidFill>
            </a:endParaRPr>
          </a:p>
        </p:txBody>
      </p:sp>
      <p:sp>
        <p:nvSpPr>
          <p:cNvPr id="3" name="Subtitle 2">
            <a:extLst>
              <a:ext uri="{FF2B5EF4-FFF2-40B4-BE49-F238E27FC236}">
                <a16:creationId xmlns:a16="http://schemas.microsoft.com/office/drawing/2014/main" id="{4DDD7519-7472-E298-42FB-9D1D96593C3F}"/>
              </a:ext>
            </a:extLst>
          </p:cNvPr>
          <p:cNvSpPr>
            <a:spLocks noGrp="1"/>
          </p:cNvSpPr>
          <p:nvPr>
            <p:ph type="subTitle" idx="1"/>
          </p:nvPr>
        </p:nvSpPr>
        <p:spPr>
          <a:xfrm>
            <a:off x="3754095" y="3874691"/>
            <a:ext cx="6251111" cy="532810"/>
          </a:xfrm>
        </p:spPr>
        <p:txBody>
          <a:bodyPr>
            <a:normAutofit/>
          </a:bodyPr>
          <a:lstStyle/>
          <a:p>
            <a:pPr algn="l"/>
            <a:r>
              <a:rPr lang="en-GB" cap="none" dirty="0">
                <a:solidFill>
                  <a:schemeClr val="bg1"/>
                </a:solidFill>
                <a:latin typeface="Arial" panose="020B0604020202020204" pitchFamily="34" charset="0"/>
                <a:cs typeface="Arial" panose="020B0604020202020204" pitchFamily="34" charset="0"/>
              </a:rPr>
              <a:t>Presenter: Dr Manthosi Frans </a:t>
            </a:r>
          </a:p>
        </p:txBody>
      </p:sp>
      <p:pic>
        <p:nvPicPr>
          <p:cNvPr id="7" name="Picture 6" descr="A person in a red suit with his arms crossed&#10;&#10;AI-generated content may be incorrect.">
            <a:extLst>
              <a:ext uri="{FF2B5EF4-FFF2-40B4-BE49-F238E27FC236}">
                <a16:creationId xmlns:a16="http://schemas.microsoft.com/office/drawing/2014/main" id="{5E48B803-28DD-8A30-2C66-EC3EB3ECB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27" y="803868"/>
            <a:ext cx="3307589" cy="383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4183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BE0D-F599-997C-C7D9-5698E586267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9C86D48-BE8D-31A6-7427-D39F9D518C3B}"/>
              </a:ext>
            </a:extLst>
          </p:cNvPr>
          <p:cNvSpPr>
            <a:spLocks noGrp="1"/>
          </p:cNvSpPr>
          <p:nvPr>
            <p:ph idx="1"/>
          </p:nvPr>
        </p:nvSpPr>
        <p:spPr/>
        <p:txBody>
          <a:bodyPr/>
          <a:lstStyle/>
          <a:p>
            <a:endParaRPr lang="en-GB" dirty="0"/>
          </a:p>
        </p:txBody>
      </p:sp>
      <p:sp>
        <p:nvSpPr>
          <p:cNvPr id="7" name="Arrow: Striped Right 6">
            <a:extLst>
              <a:ext uri="{FF2B5EF4-FFF2-40B4-BE49-F238E27FC236}">
                <a16:creationId xmlns:a16="http://schemas.microsoft.com/office/drawing/2014/main" id="{8344A7AF-2620-3CE6-D321-7C13E9CD1438}"/>
              </a:ext>
            </a:extLst>
          </p:cNvPr>
          <p:cNvSpPr/>
          <p:nvPr/>
        </p:nvSpPr>
        <p:spPr>
          <a:xfrm>
            <a:off x="5781368" y="2894371"/>
            <a:ext cx="845574" cy="1231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Striped Right 8">
            <a:extLst>
              <a:ext uri="{FF2B5EF4-FFF2-40B4-BE49-F238E27FC236}">
                <a16:creationId xmlns:a16="http://schemas.microsoft.com/office/drawing/2014/main" id="{23570F1B-986D-4936-96F4-E20A27912714}"/>
              </a:ext>
            </a:extLst>
          </p:cNvPr>
          <p:cNvSpPr/>
          <p:nvPr/>
        </p:nvSpPr>
        <p:spPr>
          <a:xfrm>
            <a:off x="5727628" y="4692444"/>
            <a:ext cx="845574" cy="1231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3F6612D-6763-4448-E068-6EDA81C64290}"/>
              </a:ext>
            </a:extLst>
          </p:cNvPr>
          <p:cNvSpPr/>
          <p:nvPr/>
        </p:nvSpPr>
        <p:spPr>
          <a:xfrm>
            <a:off x="1524000" y="2894371"/>
            <a:ext cx="3716594" cy="14613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Benesh and Cui, 2017 </a:t>
            </a:r>
          </a:p>
          <a:p>
            <a:pPr algn="ctr"/>
            <a:r>
              <a:rPr lang="en-GB" dirty="0"/>
              <a:t>Cooley et al., 2019</a:t>
            </a:r>
          </a:p>
          <a:p>
            <a:pPr algn="ctr"/>
            <a:r>
              <a:rPr lang="en-GB" dirty="0"/>
              <a:t>   Kaasbøll et al., 2019 </a:t>
            </a:r>
          </a:p>
        </p:txBody>
      </p:sp>
      <p:sp>
        <p:nvSpPr>
          <p:cNvPr id="11" name="Rectangle: Rounded Corners 10">
            <a:extLst>
              <a:ext uri="{FF2B5EF4-FFF2-40B4-BE49-F238E27FC236}">
                <a16:creationId xmlns:a16="http://schemas.microsoft.com/office/drawing/2014/main" id="{90FD4DA6-2633-F85B-6DE4-A8D185E5B680}"/>
              </a:ext>
            </a:extLst>
          </p:cNvPr>
          <p:cNvSpPr/>
          <p:nvPr/>
        </p:nvSpPr>
        <p:spPr>
          <a:xfrm>
            <a:off x="1524000" y="4634681"/>
            <a:ext cx="3716594" cy="14613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Barnett et al., 2018</a:t>
            </a:r>
          </a:p>
          <a:p>
            <a:pPr algn="ctr"/>
            <a:r>
              <a:rPr lang="da-DK" dirty="0"/>
              <a:t>Jedwab et al., 2020</a:t>
            </a:r>
          </a:p>
          <a:p>
            <a:pPr algn="ctr"/>
            <a:r>
              <a:rPr lang="da-DK" dirty="0"/>
              <a:t>Salazar et al., 2020</a:t>
            </a:r>
            <a:endParaRPr lang="en-GB" dirty="0"/>
          </a:p>
        </p:txBody>
      </p:sp>
      <p:sp>
        <p:nvSpPr>
          <p:cNvPr id="12" name="Rectangle: Diagonal Corners Rounded 11">
            <a:extLst>
              <a:ext uri="{FF2B5EF4-FFF2-40B4-BE49-F238E27FC236}">
                <a16:creationId xmlns:a16="http://schemas.microsoft.com/office/drawing/2014/main" id="{C99CDEE0-D67E-2C2B-8563-8EAF88877F54}"/>
              </a:ext>
            </a:extLst>
          </p:cNvPr>
          <p:cNvSpPr/>
          <p:nvPr/>
        </p:nvSpPr>
        <p:spPr>
          <a:xfrm>
            <a:off x="7167716" y="2894371"/>
            <a:ext cx="2143432" cy="123149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Systematic reviews</a:t>
            </a:r>
          </a:p>
        </p:txBody>
      </p:sp>
      <p:sp>
        <p:nvSpPr>
          <p:cNvPr id="13" name="Rectangle: Diagonal Corners Rounded 12">
            <a:extLst>
              <a:ext uri="{FF2B5EF4-FFF2-40B4-BE49-F238E27FC236}">
                <a16:creationId xmlns:a16="http://schemas.microsoft.com/office/drawing/2014/main" id="{F4FF33EA-B919-B710-E8FB-74B7F181FFDC}"/>
              </a:ext>
            </a:extLst>
          </p:cNvPr>
          <p:cNvSpPr/>
          <p:nvPr/>
        </p:nvSpPr>
        <p:spPr>
          <a:xfrm>
            <a:off x="7205191" y="4652842"/>
            <a:ext cx="2143432" cy="123149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Mixed methods</a:t>
            </a:r>
          </a:p>
        </p:txBody>
      </p:sp>
      <p:sp>
        <p:nvSpPr>
          <p:cNvPr id="15" name="Callout: Right Arrow 14">
            <a:extLst>
              <a:ext uri="{FF2B5EF4-FFF2-40B4-BE49-F238E27FC236}">
                <a16:creationId xmlns:a16="http://schemas.microsoft.com/office/drawing/2014/main" id="{0E908A31-A0CA-C884-FDFA-73CDFDD8F3AE}"/>
              </a:ext>
            </a:extLst>
          </p:cNvPr>
          <p:cNvSpPr/>
          <p:nvPr/>
        </p:nvSpPr>
        <p:spPr>
          <a:xfrm>
            <a:off x="432619" y="2989006"/>
            <a:ext cx="1012723" cy="136668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 name="Callout: Right Arrow 15">
            <a:extLst>
              <a:ext uri="{FF2B5EF4-FFF2-40B4-BE49-F238E27FC236}">
                <a16:creationId xmlns:a16="http://schemas.microsoft.com/office/drawing/2014/main" id="{820D64E4-1B12-6573-AD7A-C2CF9E6E9C9B}"/>
              </a:ext>
            </a:extLst>
          </p:cNvPr>
          <p:cNvSpPr/>
          <p:nvPr/>
        </p:nvSpPr>
        <p:spPr>
          <a:xfrm>
            <a:off x="417366" y="4681998"/>
            <a:ext cx="1012723" cy="136668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518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3F40-41DF-7F99-A9B4-735B03C548B3}"/>
              </a:ext>
            </a:extLst>
          </p:cNvPr>
          <p:cNvSpPr>
            <a:spLocks noGrp="1"/>
          </p:cNvSpPr>
          <p:nvPr>
            <p:ph type="title"/>
          </p:nvPr>
        </p:nvSpPr>
        <p:spPr/>
        <p:txBody>
          <a:bodyPr/>
          <a:lstStyle/>
          <a:p>
            <a:pPr algn="ctr">
              <a:lnSpc>
                <a:spcPct val="150000"/>
              </a:lnSpc>
            </a:pPr>
            <a:r>
              <a:rPr lang="en-GB" sz="3600" b="1" dirty="0">
                <a:effectLst/>
                <a:latin typeface="Times New Roman" panose="02020603050405020304" pitchFamily="18" charset="0"/>
                <a:ea typeface="Times New Roman" panose="02020603050405020304" pitchFamily="18" charset="0"/>
              </a:rPr>
              <a:t>FINDINGS</a:t>
            </a:r>
            <a:br>
              <a:rPr lang="en-ZA" sz="24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E302C1D-FE29-741B-5EE4-2DCFEF920B39}"/>
              </a:ext>
            </a:extLst>
          </p:cNvPr>
          <p:cNvSpPr>
            <a:spLocks noGrp="1"/>
          </p:cNvSpPr>
          <p:nvPr>
            <p:ph idx="1"/>
          </p:nvPr>
        </p:nvSpPr>
        <p:spPr/>
        <p:txBody>
          <a:bodyPr/>
          <a:lstStyle/>
          <a:p>
            <a:endParaRPr lang="en-GB" dirty="0"/>
          </a:p>
        </p:txBody>
      </p:sp>
      <p:sp>
        <p:nvSpPr>
          <p:cNvPr id="5" name="Rectangle: Rounded Corners 4">
            <a:extLst>
              <a:ext uri="{FF2B5EF4-FFF2-40B4-BE49-F238E27FC236}">
                <a16:creationId xmlns:a16="http://schemas.microsoft.com/office/drawing/2014/main" id="{D4C29313-C369-6768-D766-6578D3C6405B}"/>
              </a:ext>
            </a:extLst>
          </p:cNvPr>
          <p:cNvSpPr/>
          <p:nvPr/>
        </p:nvSpPr>
        <p:spPr>
          <a:xfrm>
            <a:off x="2925195" y="2442291"/>
            <a:ext cx="5220929" cy="5522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Structure of the programme</a:t>
            </a:r>
          </a:p>
        </p:txBody>
      </p:sp>
      <p:sp>
        <p:nvSpPr>
          <p:cNvPr id="6" name="Rectangle: Rounded Corners 5">
            <a:extLst>
              <a:ext uri="{FF2B5EF4-FFF2-40B4-BE49-F238E27FC236}">
                <a16:creationId xmlns:a16="http://schemas.microsoft.com/office/drawing/2014/main" id="{B350A8AA-7540-149B-839B-690A8FF69E96}"/>
              </a:ext>
            </a:extLst>
          </p:cNvPr>
          <p:cNvSpPr/>
          <p:nvPr/>
        </p:nvSpPr>
        <p:spPr>
          <a:xfrm>
            <a:off x="2925194" y="1795614"/>
            <a:ext cx="5220929" cy="5522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Type and aim of </a:t>
            </a:r>
            <a:r>
              <a:rPr lang="en-US" dirty="0" err="1"/>
              <a:t>programmes</a:t>
            </a:r>
            <a:r>
              <a:rPr lang="en-US" dirty="0"/>
              <a:t> </a:t>
            </a:r>
            <a:endParaRPr lang="en-GB" dirty="0"/>
          </a:p>
        </p:txBody>
      </p:sp>
      <p:sp>
        <p:nvSpPr>
          <p:cNvPr id="7" name="Rectangle: Rounded Corners 6">
            <a:extLst>
              <a:ext uri="{FF2B5EF4-FFF2-40B4-BE49-F238E27FC236}">
                <a16:creationId xmlns:a16="http://schemas.microsoft.com/office/drawing/2014/main" id="{96BEA1DC-CBD1-936E-3119-B7E0F5D10F6C}"/>
              </a:ext>
            </a:extLst>
          </p:cNvPr>
          <p:cNvSpPr/>
          <p:nvPr/>
        </p:nvSpPr>
        <p:spPr>
          <a:xfrm>
            <a:off x="2925193" y="3102794"/>
            <a:ext cx="5220929" cy="5522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Structure of the programme</a:t>
            </a:r>
          </a:p>
        </p:txBody>
      </p:sp>
      <p:sp>
        <p:nvSpPr>
          <p:cNvPr id="8" name="Rectangle: Rounded Corners 7">
            <a:extLst>
              <a:ext uri="{FF2B5EF4-FFF2-40B4-BE49-F238E27FC236}">
                <a16:creationId xmlns:a16="http://schemas.microsoft.com/office/drawing/2014/main" id="{9CBAEA74-D506-95D1-719A-3F42A3DD434D}"/>
              </a:ext>
            </a:extLst>
          </p:cNvPr>
          <p:cNvSpPr/>
          <p:nvPr/>
        </p:nvSpPr>
        <p:spPr>
          <a:xfrm>
            <a:off x="2957318" y="3784394"/>
            <a:ext cx="5220929" cy="518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content of the </a:t>
            </a:r>
            <a:r>
              <a:rPr lang="en-US" dirty="0" err="1"/>
              <a:t>programmes</a:t>
            </a:r>
            <a:r>
              <a:rPr lang="en-US" dirty="0"/>
              <a:t> </a:t>
            </a:r>
            <a:endParaRPr lang="en-GB" dirty="0"/>
          </a:p>
        </p:txBody>
      </p:sp>
      <p:sp>
        <p:nvSpPr>
          <p:cNvPr id="9" name="Rectangle: Rounded Corners 8">
            <a:extLst>
              <a:ext uri="{FF2B5EF4-FFF2-40B4-BE49-F238E27FC236}">
                <a16:creationId xmlns:a16="http://schemas.microsoft.com/office/drawing/2014/main" id="{EC61D7A0-08A8-96F3-EDA4-BD37B1D8CC9F}"/>
              </a:ext>
            </a:extLst>
          </p:cNvPr>
          <p:cNvSpPr/>
          <p:nvPr/>
        </p:nvSpPr>
        <p:spPr>
          <a:xfrm>
            <a:off x="2925193" y="4424721"/>
            <a:ext cx="5220929" cy="485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delivery model </a:t>
            </a:r>
          </a:p>
        </p:txBody>
      </p:sp>
      <p:sp>
        <p:nvSpPr>
          <p:cNvPr id="10" name="Left Brace 9">
            <a:extLst>
              <a:ext uri="{FF2B5EF4-FFF2-40B4-BE49-F238E27FC236}">
                <a16:creationId xmlns:a16="http://schemas.microsoft.com/office/drawing/2014/main" id="{41E6959E-F0E0-CBCB-EF12-058A9184F79B}"/>
              </a:ext>
            </a:extLst>
          </p:cNvPr>
          <p:cNvSpPr/>
          <p:nvPr/>
        </p:nvSpPr>
        <p:spPr>
          <a:xfrm>
            <a:off x="1700981" y="1995948"/>
            <a:ext cx="698090" cy="4247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a:extLst>
              <a:ext uri="{FF2B5EF4-FFF2-40B4-BE49-F238E27FC236}">
                <a16:creationId xmlns:a16="http://schemas.microsoft.com/office/drawing/2014/main" id="{1B9588C8-D733-D0C1-BC00-3C64C9DEB14D}"/>
              </a:ext>
            </a:extLst>
          </p:cNvPr>
          <p:cNvSpPr/>
          <p:nvPr/>
        </p:nvSpPr>
        <p:spPr>
          <a:xfrm>
            <a:off x="1270820" y="2570725"/>
            <a:ext cx="412955" cy="3240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THEMES</a:t>
            </a:r>
          </a:p>
        </p:txBody>
      </p:sp>
      <p:sp>
        <p:nvSpPr>
          <p:cNvPr id="13" name="Rectangle: Rounded Corners 12">
            <a:extLst>
              <a:ext uri="{FF2B5EF4-FFF2-40B4-BE49-F238E27FC236}">
                <a16:creationId xmlns:a16="http://schemas.microsoft.com/office/drawing/2014/main" id="{EF5EB675-2AC3-FB32-BA19-80EF10189468}"/>
              </a:ext>
            </a:extLst>
          </p:cNvPr>
          <p:cNvSpPr/>
          <p:nvPr/>
        </p:nvSpPr>
        <p:spPr>
          <a:xfrm>
            <a:off x="2957318" y="5071397"/>
            <a:ext cx="5220929" cy="4854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Theories used in pre-service training programme</a:t>
            </a:r>
            <a:endParaRPr lang="en-GB" dirty="0"/>
          </a:p>
        </p:txBody>
      </p:sp>
      <p:sp>
        <p:nvSpPr>
          <p:cNvPr id="15" name="Rectangle: Rounded Corners 14">
            <a:extLst>
              <a:ext uri="{FF2B5EF4-FFF2-40B4-BE49-F238E27FC236}">
                <a16:creationId xmlns:a16="http://schemas.microsoft.com/office/drawing/2014/main" id="{C8406CA1-466E-CEA7-D4CE-3AF39024782D}"/>
              </a:ext>
            </a:extLst>
          </p:cNvPr>
          <p:cNvSpPr/>
          <p:nvPr/>
        </p:nvSpPr>
        <p:spPr>
          <a:xfrm>
            <a:off x="2957317" y="5718073"/>
            <a:ext cx="5220929" cy="5522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Obstacles in pre-service training </a:t>
            </a:r>
            <a:endParaRPr lang="en-GB" dirty="0"/>
          </a:p>
        </p:txBody>
      </p:sp>
    </p:spTree>
    <p:extLst>
      <p:ext uri="{BB962C8B-B14F-4D97-AF65-F5344CB8AC3E}">
        <p14:creationId xmlns:p14="http://schemas.microsoft.com/office/powerpoint/2010/main" val="17338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C0A0-F6CB-F4B8-CF8F-36D4883552C6}"/>
              </a:ext>
            </a:extLst>
          </p:cNvPr>
          <p:cNvSpPr>
            <a:spLocks noGrp="1"/>
          </p:cNvSpPr>
          <p:nvPr>
            <p:ph type="title"/>
          </p:nvPr>
        </p:nvSpPr>
        <p:spPr/>
        <p:txBody>
          <a:bodyPr/>
          <a:lstStyle/>
          <a:p>
            <a:pPr algn="ctr"/>
            <a:r>
              <a:rPr lang="en-GB" b="1" dirty="0"/>
              <a:t>DICUSSION</a:t>
            </a:r>
          </a:p>
        </p:txBody>
      </p:sp>
      <p:sp>
        <p:nvSpPr>
          <p:cNvPr id="6" name="TextBox 5">
            <a:extLst>
              <a:ext uri="{FF2B5EF4-FFF2-40B4-BE49-F238E27FC236}">
                <a16:creationId xmlns:a16="http://schemas.microsoft.com/office/drawing/2014/main" id="{F0F8322E-D690-E51F-E514-DF29E29DF0CF}"/>
              </a:ext>
            </a:extLst>
          </p:cNvPr>
          <p:cNvSpPr txBox="1"/>
          <p:nvPr/>
        </p:nvSpPr>
        <p:spPr>
          <a:xfrm>
            <a:off x="875072" y="2378668"/>
            <a:ext cx="11100618" cy="618630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 selected studies identified ten pre-service training programs for prospective foster parents, detailing their type, aim, structure, content, delivery, theoretical basis, and challenges.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Common programs mentioned across studies include KEEP, MAPP, and PRIDE.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Training delivery methods varied, encompassing individual face-to-face sessions, group face-to-face sessions, online formats, or combinations thereof, with all face-to-face sessions incorporating roleplays.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Program duration varied, with sessions lasting 45 minutes to 1.5 hours, and programs consisting of one to eighteen sessions.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There is a divergence of opinion regarding theoretical underpinnings, with some studies arguing for theoretical basis and others noting a lack of it.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lang="en-US" altLang="en-US" dirty="0">
              <a:solidFill>
                <a:prstClr val="black"/>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lang="en-US" altLang="en-US" dirty="0">
              <a:solidFill>
                <a:prstClr val="black"/>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lang="en-US" altLang="en-US" dirty="0">
              <a:solidFill>
                <a:prstClr val="black"/>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2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EBE8-05AB-86A9-05F8-4F580B5201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B17EE4-22EF-2AFA-8A02-68EB8E17102E}"/>
              </a:ext>
            </a:extLst>
          </p:cNvPr>
          <p:cNvSpPr>
            <a:spLocks noGrp="1"/>
          </p:cNvSpPr>
          <p:nvPr>
            <p:ph idx="1"/>
          </p:nvPr>
        </p:nvSpPr>
        <p:spPr>
          <a:xfrm>
            <a:off x="1154954" y="2202427"/>
            <a:ext cx="10614259" cy="4542502"/>
          </a:xfrm>
        </p:spPr>
        <p:txBody>
          <a:bodyPr>
            <a:normAutofit fontScale="85000" lnSpcReduction="20000"/>
          </a:bodyPr>
          <a:lstStyle/>
          <a:p>
            <a:r>
              <a:rPr lang="en-US" sz="2800" dirty="0">
                <a:latin typeface="Arial" panose="020B0604020202020204" pitchFamily="34" charset="0"/>
                <a:cs typeface="Arial" panose="020B0604020202020204" pitchFamily="34" charset="0"/>
              </a:rPr>
              <a:t>Pre-service training is characterized by its psycho-educational nature, incorporation of real-life situations, and facilitated discussions.</a:t>
            </a:r>
          </a:p>
          <a:p>
            <a:r>
              <a:rPr lang="en-US" sz="2800" dirty="0">
                <a:latin typeface="Arial" panose="020B0604020202020204" pitchFamily="34" charset="0"/>
                <a:cs typeface="Arial" panose="020B0604020202020204" pitchFamily="34" charset="0"/>
              </a:rPr>
              <a:t>Enhanced instruction on trauma and children's psychological needs is considered necessary.</a:t>
            </a:r>
          </a:p>
          <a:p>
            <a:r>
              <a:rPr lang="en-US" sz="2800" dirty="0">
                <a:latin typeface="Arial" panose="020B0604020202020204" pitchFamily="34" charset="0"/>
                <a:cs typeface="Arial" panose="020B0604020202020204" pitchFamily="34" charset="0"/>
              </a:rPr>
              <a:t>Pre-service training is recognized as crucial for foster parent preparation, with evidence suggesting reductions in child behavior issues following programs like KEEP.</a:t>
            </a:r>
          </a:p>
          <a:p>
            <a:r>
              <a:rPr lang="en-US" sz="2800" dirty="0">
                <a:latin typeface="Arial" panose="020B0604020202020204" pitchFamily="34" charset="0"/>
                <a:cs typeface="Arial" panose="020B0604020202020204" pitchFamily="34" charset="0"/>
              </a:rPr>
              <a:t>Identified challenges include insufficient information provided to foster parents about the child's background and a lack of transparency or realistic expectation setting.</a:t>
            </a:r>
          </a:p>
          <a:p>
            <a:r>
              <a:rPr lang="en-US" sz="2800" dirty="0">
                <a:latin typeface="Arial" panose="020B0604020202020204" pitchFamily="34" charset="0"/>
                <a:cs typeface="Arial" panose="020B0604020202020204" pitchFamily="34" charset="0"/>
              </a:rPr>
              <a:t>Despite its benefits, pre-service training cannot fully equip parents with all necessary fostering knowledge and skills.</a:t>
            </a:r>
          </a:p>
          <a:p>
            <a:endParaRPr lang="en-GB" dirty="0"/>
          </a:p>
        </p:txBody>
      </p:sp>
    </p:spTree>
    <p:extLst>
      <p:ext uri="{BB962C8B-B14F-4D97-AF65-F5344CB8AC3E}">
        <p14:creationId xmlns:p14="http://schemas.microsoft.com/office/powerpoint/2010/main" val="333218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7346-7E6E-7C96-14A0-FC85F983BD2E}"/>
              </a:ext>
            </a:extLst>
          </p:cNvPr>
          <p:cNvSpPr>
            <a:spLocks noGrp="1"/>
          </p:cNvSpPr>
          <p:nvPr>
            <p:ph type="title"/>
          </p:nvPr>
        </p:nvSpPr>
        <p:spPr/>
        <p:txBody>
          <a:bodyPr/>
          <a:lstStyle/>
          <a:p>
            <a:pPr algn="ctr"/>
            <a:r>
              <a:rPr lang="en-GB" b="1" dirty="0"/>
              <a:t>CONCLUSION</a:t>
            </a:r>
          </a:p>
        </p:txBody>
      </p:sp>
      <p:sp>
        <p:nvSpPr>
          <p:cNvPr id="3" name="Content Placeholder 2">
            <a:extLst>
              <a:ext uri="{FF2B5EF4-FFF2-40B4-BE49-F238E27FC236}">
                <a16:creationId xmlns:a16="http://schemas.microsoft.com/office/drawing/2014/main" id="{1DDBAA1B-9D6C-EC7A-2D6A-B51D86E4929E}"/>
              </a:ext>
            </a:extLst>
          </p:cNvPr>
          <p:cNvSpPr>
            <a:spLocks noGrp="1"/>
          </p:cNvSpPr>
          <p:nvPr>
            <p:ph idx="1"/>
          </p:nvPr>
        </p:nvSpPr>
        <p:spPr/>
        <p:txBody>
          <a:bodyPr>
            <a:normAutofit lnSpcReduction="10000"/>
          </a:bodyPr>
          <a:lstStyle/>
          <a:p>
            <a:r>
              <a:rPr lang="en-US" dirty="0"/>
              <a:t>A scoping review of scholarly literature analyzed training programs for prospective foster parents.</a:t>
            </a:r>
          </a:p>
          <a:p>
            <a:r>
              <a:rPr lang="en-US" dirty="0"/>
              <a:t>The phenomenon is under-researched, with only ten identified programs, three widely used, primarily in the United States.</a:t>
            </a:r>
          </a:p>
          <a:p>
            <a:r>
              <a:rPr lang="en-US" dirty="0"/>
              <a:t>Most studies lacked clear details on program nature, organization, and content.</a:t>
            </a:r>
          </a:p>
          <a:p>
            <a:r>
              <a:rPr lang="en-US" dirty="0"/>
              <a:t>Identified gaps and challenges, including those concerning gender and cultural diversity, are present in the reviewed programs.</a:t>
            </a:r>
          </a:p>
          <a:p>
            <a:r>
              <a:rPr lang="en-US" dirty="0"/>
              <a:t>Despite limitations, the programs offer valuable insights for South African child welfare agencies developing standardized pre-service training for prospective foster parents.</a:t>
            </a:r>
            <a:endParaRPr lang="en-GB" dirty="0"/>
          </a:p>
        </p:txBody>
      </p:sp>
    </p:spTree>
    <p:extLst>
      <p:ext uri="{BB962C8B-B14F-4D97-AF65-F5344CB8AC3E}">
        <p14:creationId xmlns:p14="http://schemas.microsoft.com/office/powerpoint/2010/main" val="110479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CDC5-7F2D-E578-AD6B-00C9222FFDCB}"/>
              </a:ext>
            </a:extLst>
          </p:cNvPr>
          <p:cNvSpPr>
            <a:spLocks noGrp="1"/>
          </p:cNvSpPr>
          <p:nvPr>
            <p:ph type="title"/>
          </p:nvPr>
        </p:nvSpPr>
        <p:spPr/>
        <p:txBody>
          <a:bodyPr/>
          <a:lstStyle/>
          <a:p>
            <a:pPr algn="ctr"/>
            <a:r>
              <a:rPr lang="en-GB" b="1" dirty="0"/>
              <a:t>RECOMMENDATION</a:t>
            </a:r>
          </a:p>
        </p:txBody>
      </p:sp>
      <p:sp>
        <p:nvSpPr>
          <p:cNvPr id="3" name="Content Placeholder 2">
            <a:extLst>
              <a:ext uri="{FF2B5EF4-FFF2-40B4-BE49-F238E27FC236}">
                <a16:creationId xmlns:a16="http://schemas.microsoft.com/office/drawing/2014/main" id="{5D16FE06-E2FA-3DD0-A557-5A96FAFE5061}"/>
              </a:ext>
            </a:extLst>
          </p:cNvPr>
          <p:cNvSpPr>
            <a:spLocks noGrp="1"/>
          </p:cNvSpPr>
          <p:nvPr>
            <p:ph idx="1"/>
          </p:nvPr>
        </p:nvSpPr>
        <p:spPr/>
        <p:txBody>
          <a:bodyPr/>
          <a:lstStyle/>
          <a:p>
            <a:r>
              <a:rPr lang="en-US" dirty="0"/>
              <a:t>This study excluded published dissertations and theses, as well as unpublished reports, that may have investigated pre-service training. </a:t>
            </a:r>
          </a:p>
          <a:p>
            <a:r>
              <a:rPr lang="en-US" dirty="0"/>
              <a:t>It is recommended that future research be conducted where published dissertations and theses and unpublished reports on pre-service training be included to gather a more comprehensive and diverse set of results on this phenomenon. </a:t>
            </a:r>
            <a:endParaRPr lang="en-GB" dirty="0"/>
          </a:p>
        </p:txBody>
      </p:sp>
    </p:spTree>
    <p:extLst>
      <p:ext uri="{BB962C8B-B14F-4D97-AF65-F5344CB8AC3E}">
        <p14:creationId xmlns:p14="http://schemas.microsoft.com/office/powerpoint/2010/main" val="219352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5840-D01C-2D46-AC7F-23D64E24B5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EF6475-6CC0-EA33-C36F-7D7745AC91D3}"/>
              </a:ext>
            </a:extLst>
          </p:cNvPr>
          <p:cNvSpPr>
            <a:spLocks noGrp="1"/>
          </p:cNvSpPr>
          <p:nvPr>
            <p:ph idx="1"/>
          </p:nvPr>
        </p:nvSpPr>
        <p:spPr/>
        <p:txBody>
          <a:bodyPr/>
          <a:lstStyle/>
          <a:p>
            <a:endParaRPr lang="en-GB" dirty="0"/>
          </a:p>
        </p:txBody>
      </p:sp>
      <p:pic>
        <p:nvPicPr>
          <p:cNvPr id="4" name="Content Placeholder 4" descr="A thank you card with flowers&#10;&#10;Description automatically generated">
            <a:extLst>
              <a:ext uri="{FF2B5EF4-FFF2-40B4-BE49-F238E27FC236}">
                <a16:creationId xmlns:a16="http://schemas.microsoft.com/office/drawing/2014/main" id="{F9D6838D-100A-2086-125B-DC8EE3168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3"/>
          <a:stretch/>
        </p:blipFill>
        <p:spPr>
          <a:xfrm>
            <a:off x="2559304" y="410226"/>
            <a:ext cx="6878775" cy="6857990"/>
          </a:xfrm>
          <a:prstGeom prst="ellipse">
            <a:avLst/>
          </a:prstGeom>
          <a:ln>
            <a:noFill/>
          </a:ln>
          <a:effectLst>
            <a:softEdge rad="112500"/>
          </a:effectLst>
        </p:spPr>
      </p:pic>
    </p:spTree>
    <p:extLst>
      <p:ext uri="{BB962C8B-B14F-4D97-AF65-F5344CB8AC3E}">
        <p14:creationId xmlns:p14="http://schemas.microsoft.com/office/powerpoint/2010/main" val="41199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4126-3053-7DCC-019B-78286AED2A6D}"/>
              </a:ext>
            </a:extLst>
          </p:cNvPr>
          <p:cNvSpPr>
            <a:spLocks noGrp="1"/>
          </p:cNvSpPr>
          <p:nvPr>
            <p:ph type="title"/>
          </p:nvPr>
        </p:nvSpPr>
        <p:spPr>
          <a:xfrm>
            <a:off x="1154954" y="973668"/>
            <a:ext cx="10024323" cy="706964"/>
          </a:xfrm>
        </p:spPr>
        <p:txBody>
          <a:bodyPr/>
          <a:lstStyle/>
          <a:p>
            <a:r>
              <a:rPr lang="en-GB" b="1" dirty="0"/>
              <a:t>BACKGROUND AN RESEARCH PROBLEM</a:t>
            </a:r>
          </a:p>
        </p:txBody>
      </p:sp>
      <p:sp>
        <p:nvSpPr>
          <p:cNvPr id="3" name="Content Placeholder 2">
            <a:extLst>
              <a:ext uri="{FF2B5EF4-FFF2-40B4-BE49-F238E27FC236}">
                <a16:creationId xmlns:a16="http://schemas.microsoft.com/office/drawing/2014/main" id="{828686D6-8236-0B45-3721-D6699E76B1AF}"/>
              </a:ext>
            </a:extLst>
          </p:cNvPr>
          <p:cNvSpPr>
            <a:spLocks noGrp="1"/>
          </p:cNvSpPr>
          <p:nvPr>
            <p:ph idx="1"/>
          </p:nvPr>
        </p:nvSpPr>
        <p:spPr>
          <a:xfrm>
            <a:off x="1154954" y="2603500"/>
            <a:ext cx="10024323" cy="3416300"/>
          </a:xfrm>
        </p:spPr>
        <p:txBody>
          <a:bodyPr>
            <a:noAutofit/>
          </a:bodyPr>
          <a:lstStyle/>
          <a:p>
            <a:r>
              <a:rPr lang="en-US" sz="2400" dirty="0">
                <a:latin typeface="Arial" panose="020B0604020202020204" pitchFamily="34" charset="0"/>
                <a:cs typeface="Arial" panose="020B0604020202020204" pitchFamily="34" charset="0"/>
              </a:rPr>
              <a:t>Providing prospective and current foster parents with the intention to improve their satisfaction and wellbeing is crucial, as the opposite can lead to foster care breakdowns </a:t>
            </a:r>
            <a:r>
              <a:rPr lang="en-ZA" sz="2400" dirty="0">
                <a:latin typeface="Arial" panose="020B0604020202020204" pitchFamily="34" charset="0"/>
                <a:cs typeface="Arial" panose="020B0604020202020204" pitchFamily="34" charset="0"/>
              </a:rPr>
              <a:t>(Harding, 2020)</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There is less emphasis on pre-service training for prospective foster parents compared to in-service training for current foster parents </a:t>
            </a:r>
            <a:r>
              <a:rPr lang="en-ZA" sz="2400" dirty="0">
                <a:latin typeface="Arial" panose="020B0604020202020204" pitchFamily="34" charset="0"/>
                <a:cs typeface="Arial" panose="020B0604020202020204" pitchFamily="34" charset="0"/>
              </a:rPr>
              <a:t>(</a:t>
            </a:r>
            <a:r>
              <a:rPr lang="en-ZA" sz="2400" dirty="0" err="1">
                <a:latin typeface="Arial" panose="020B0604020202020204" pitchFamily="34" charset="0"/>
                <a:cs typeface="Arial" panose="020B0604020202020204" pitchFamily="34" charset="0"/>
              </a:rPr>
              <a:t>Shklarski</a:t>
            </a:r>
            <a:r>
              <a:rPr lang="en-ZA" sz="2400" dirty="0">
                <a:latin typeface="Arial" panose="020B0604020202020204" pitchFamily="34" charset="0"/>
                <a:cs typeface="Arial" panose="020B0604020202020204" pitchFamily="34" charset="0"/>
              </a:rPr>
              <a:t>, 2019)</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Despite less emphasis, pre-service training is globally practiced in the child protection sector as it offers a proactive approach to equip foster parents with necessary knowledge and skills for demanding responsibilities (</a:t>
            </a:r>
            <a:r>
              <a:rPr lang="en-ZA" sz="2400" dirty="0">
                <a:latin typeface="Arial" panose="020B0604020202020204" pitchFamily="34" charset="0"/>
                <a:cs typeface="Arial" panose="020B0604020202020204" pitchFamily="34" charset="0"/>
              </a:rPr>
              <a:t>Festinger &amp; Baker, 2013; Cooley et al., 2019)</a:t>
            </a:r>
            <a:r>
              <a:rPr lang="en-US"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12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907E-D3A5-12C3-AFE7-81018EE8FE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F69BE9-805F-1009-E929-8BD09B5DD46A}"/>
              </a:ext>
            </a:extLst>
          </p:cNvPr>
          <p:cNvSpPr>
            <a:spLocks noGrp="1"/>
          </p:cNvSpPr>
          <p:nvPr>
            <p:ph idx="1"/>
          </p:nvPr>
        </p:nvSpPr>
        <p:spPr>
          <a:xfrm>
            <a:off x="1154954" y="2603500"/>
            <a:ext cx="10515936" cy="4254500"/>
          </a:xfrm>
        </p:spPr>
        <p:txBody>
          <a:bodyPr>
            <a:normAutofit fontScale="92500" lnSpcReduction="20000"/>
          </a:bodyPr>
          <a:lstStyle/>
          <a:p>
            <a:r>
              <a:rPr lang="en-US" sz="2600" dirty="0">
                <a:latin typeface="Arial" panose="020B0604020202020204" pitchFamily="34" charset="0"/>
                <a:cs typeface="Arial" panose="020B0604020202020204" pitchFamily="34" charset="0"/>
              </a:rPr>
              <a:t>South Africa has a limited body of literature concerning pre-service training (PST) programs or curricula for prospective foster parents.</a:t>
            </a:r>
          </a:p>
          <a:p>
            <a:r>
              <a:rPr lang="en-US" sz="2600" dirty="0">
                <a:latin typeface="Arial" panose="020B0604020202020204" pitchFamily="34" charset="0"/>
                <a:cs typeface="Arial" panose="020B0604020202020204" pitchFamily="34" charset="0"/>
              </a:rPr>
              <a:t>The Children's Act 38 of 2005 does not contain provisions for the pre-service training of prospective foster parents.</a:t>
            </a:r>
          </a:p>
          <a:p>
            <a:r>
              <a:rPr lang="en-US" sz="2600" dirty="0">
                <a:latin typeface="Arial" panose="020B0604020202020204" pitchFamily="34" charset="0"/>
                <a:cs typeface="Arial" panose="020B0604020202020204" pitchFamily="34" charset="0"/>
              </a:rPr>
              <a:t>A lack of local research, legislative guidance, and established guidelines has resulted in welfare organizations independently developing their own manuals or social workers conducting individual pre-service training sessions </a:t>
            </a:r>
            <a:r>
              <a:rPr lang="en-GB" sz="2600" dirty="0">
                <a:latin typeface="Arial" panose="020B0604020202020204" pitchFamily="34" charset="0"/>
                <a:cs typeface="Arial" panose="020B0604020202020204" pitchFamily="34" charset="0"/>
              </a:rPr>
              <a:t>(Carter 2013; Carter &amp; Van Breda, 2016; Murray, 2016)</a:t>
            </a:r>
            <a:r>
              <a:rPr lang="en-US" sz="2600" dirty="0">
                <a:latin typeface="Arial" panose="020B0604020202020204" pitchFamily="34" charset="0"/>
                <a:cs typeface="Arial" panose="020B0604020202020204" pitchFamily="34" charset="0"/>
              </a:rPr>
              <a:t>.</a:t>
            </a:r>
          </a:p>
          <a:p>
            <a:r>
              <a:rPr lang="en-US" sz="2600" dirty="0">
                <a:latin typeface="Arial" panose="020B0604020202020204" pitchFamily="34" charset="0"/>
                <a:cs typeface="Arial" panose="020B0604020202020204" pitchFamily="34" charset="0"/>
              </a:rPr>
              <a:t>This decentralized approach lacks a standardized methodology for the pre-service training of prospective foster parents, potentially leading to subjective placement decisions </a:t>
            </a:r>
            <a:r>
              <a:rPr lang="en-GB" sz="2600" dirty="0">
                <a:latin typeface="Arial" panose="020B0604020202020204" pitchFamily="34" charset="0"/>
                <a:cs typeface="Arial" panose="020B0604020202020204" pitchFamily="34" charset="0"/>
              </a:rPr>
              <a:t>(Carter 2013; Carter &amp; Van Breda, 2016; Murray, 2016)</a:t>
            </a:r>
            <a:r>
              <a:rPr lang="en-US" sz="26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27706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9DC4-3641-C02B-CB5B-9E277A30CF23}"/>
              </a:ext>
            </a:extLst>
          </p:cNvPr>
          <p:cNvSpPr>
            <a:spLocks noGrp="1"/>
          </p:cNvSpPr>
          <p:nvPr>
            <p:ph type="title"/>
          </p:nvPr>
        </p:nvSpPr>
        <p:spPr/>
        <p:txBody>
          <a:bodyPr/>
          <a:lstStyle/>
          <a:p>
            <a:r>
              <a:rPr lang="en-GB" dirty="0"/>
              <a:t>AIM AND RESEARCH QUESTION</a:t>
            </a:r>
          </a:p>
        </p:txBody>
      </p:sp>
      <p:sp>
        <p:nvSpPr>
          <p:cNvPr id="3" name="Content Placeholder 2">
            <a:extLst>
              <a:ext uri="{FF2B5EF4-FFF2-40B4-BE49-F238E27FC236}">
                <a16:creationId xmlns:a16="http://schemas.microsoft.com/office/drawing/2014/main" id="{F1DE4E4D-C8B2-453D-47EA-2BCBFF551469}"/>
              </a:ext>
            </a:extLst>
          </p:cNvPr>
          <p:cNvSpPr>
            <a:spLocks noGrp="1"/>
          </p:cNvSpPr>
          <p:nvPr>
            <p:ph idx="1"/>
          </p:nvPr>
        </p:nvSpPr>
        <p:spPr/>
        <p:txBody>
          <a:bodyPr>
            <a:normAutofit/>
          </a:bodyPr>
          <a:lstStyle/>
          <a:p>
            <a:r>
              <a:rPr lang="en-US" sz="2800" dirty="0">
                <a:highlight>
                  <a:srgbClr val="FF00FF"/>
                </a:highlight>
                <a:latin typeface="Arial" panose="020B0604020202020204" pitchFamily="34" charset="0"/>
                <a:cs typeface="Arial" panose="020B0604020202020204" pitchFamily="34" charset="0"/>
              </a:rPr>
              <a:t>Aim</a:t>
            </a:r>
            <a:r>
              <a:rPr lang="en-US" sz="2800" dirty="0">
                <a:latin typeface="Arial" panose="020B0604020202020204" pitchFamily="34" charset="0"/>
                <a:cs typeface="Arial" panose="020B0604020202020204" pitchFamily="34" charset="0"/>
              </a:rPr>
              <a:t>: To explore the components of pre-service training of prospective foster parents through a scoping review. </a:t>
            </a:r>
          </a:p>
          <a:p>
            <a:r>
              <a:rPr lang="en-US" sz="2800" dirty="0">
                <a:highlight>
                  <a:srgbClr val="FF00FF"/>
                </a:highlight>
                <a:latin typeface="Arial" panose="020B0604020202020204" pitchFamily="34" charset="0"/>
                <a:cs typeface="Arial" panose="020B0604020202020204" pitchFamily="34" charset="0"/>
              </a:rPr>
              <a:t>Research question</a:t>
            </a:r>
            <a:r>
              <a:rPr lang="en-US" sz="2800" dirty="0">
                <a:latin typeface="Arial" panose="020B0604020202020204" pitchFamily="34" charset="0"/>
                <a:cs typeface="Arial" panose="020B0604020202020204" pitchFamily="34" charset="0"/>
              </a:rPr>
              <a:t>: ‘What are the key components for the pre-service training of prospective foster parents?’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0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E8F1-4A57-E13C-A157-796F41D67196}"/>
              </a:ext>
            </a:extLst>
          </p:cNvPr>
          <p:cNvSpPr>
            <a:spLocks noGrp="1"/>
          </p:cNvSpPr>
          <p:nvPr>
            <p:ph type="title"/>
          </p:nvPr>
        </p:nvSpPr>
        <p:spPr/>
        <p:txBody>
          <a:bodyPr/>
          <a:lstStyle/>
          <a:p>
            <a:r>
              <a:rPr lang="en-GB" b="1" dirty="0"/>
              <a:t>RESEARCH METHODOLOGY</a:t>
            </a:r>
          </a:p>
        </p:txBody>
      </p:sp>
      <p:sp>
        <p:nvSpPr>
          <p:cNvPr id="3" name="Content Placeholder 2">
            <a:extLst>
              <a:ext uri="{FF2B5EF4-FFF2-40B4-BE49-F238E27FC236}">
                <a16:creationId xmlns:a16="http://schemas.microsoft.com/office/drawing/2014/main" id="{087AD50F-BB69-1188-49E3-66920D0E646A}"/>
              </a:ext>
            </a:extLst>
          </p:cNvPr>
          <p:cNvSpPr>
            <a:spLocks noGrp="1"/>
          </p:cNvSpPr>
          <p:nvPr>
            <p:ph idx="1"/>
          </p:nvPr>
        </p:nvSpPr>
        <p:spPr/>
        <p:txBody>
          <a:bodyPr>
            <a:noAutofit/>
          </a:bodyPr>
          <a:lstStyle/>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The inclusion criteria </a:t>
            </a:r>
          </a:p>
          <a:p>
            <a:pPr lvl="1"/>
            <a:r>
              <a:rPr lang="en-US" sz="2000" dirty="0">
                <a:latin typeface="Arial" panose="020B0604020202020204" pitchFamily="34" charset="0"/>
                <a:cs typeface="Arial" panose="020B0604020202020204" pitchFamily="34" charset="0"/>
              </a:rPr>
              <a:t>fully-texted, peer-reviewed studies written in English </a:t>
            </a:r>
          </a:p>
          <a:p>
            <a:pPr lvl="1"/>
            <a:r>
              <a:rPr lang="en-US" sz="2000" dirty="0">
                <a:latin typeface="Arial" panose="020B0604020202020204" pitchFamily="34" charset="0"/>
                <a:cs typeface="Arial" panose="020B0604020202020204" pitchFamily="34" charset="0"/>
              </a:rPr>
              <a:t>within the time frame of 2017 to 2021</a:t>
            </a:r>
          </a:p>
          <a:p>
            <a:pPr lvl="1"/>
            <a:r>
              <a:rPr lang="en-US" sz="2000" dirty="0">
                <a:latin typeface="Arial" panose="020B0604020202020204" pitchFamily="34" charset="0"/>
                <a:cs typeface="Arial" panose="020B0604020202020204" pitchFamily="34" charset="0"/>
              </a:rPr>
              <a:t>focusing on the pre-service training of individuals aspiring to become foster parents.  </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The exclusion criteria </a:t>
            </a:r>
          </a:p>
          <a:p>
            <a:pPr lvl="1"/>
            <a:r>
              <a:rPr lang="en-US" sz="2000" dirty="0">
                <a:latin typeface="Arial" panose="020B0604020202020204" pitchFamily="34" charset="0"/>
                <a:cs typeface="Arial" panose="020B0604020202020204" pitchFamily="34" charset="0"/>
              </a:rPr>
              <a:t>non-English texts, paid content</a:t>
            </a:r>
          </a:p>
          <a:p>
            <a:pPr lvl="1"/>
            <a:r>
              <a:rPr lang="en-US" sz="2000" dirty="0">
                <a:latin typeface="Arial" panose="020B0604020202020204" pitchFamily="34" charset="0"/>
                <a:cs typeface="Arial" panose="020B0604020202020204" pitchFamily="34" charset="0"/>
              </a:rPr>
              <a:t>studies older than five years (2016 or earlier), and </a:t>
            </a:r>
          </a:p>
          <a:p>
            <a:pPr lvl="1"/>
            <a:r>
              <a:rPr lang="en-US" sz="2000" dirty="0">
                <a:latin typeface="Arial" panose="020B0604020202020204" pitchFamily="34" charset="0"/>
                <a:cs typeface="Arial" panose="020B0604020202020204" pitchFamily="34" charset="0"/>
              </a:rPr>
              <a:t>studies that focused on aspects unrelated to the objectives of this study. </a:t>
            </a:r>
            <a:endParaRPr lang="en-GB"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8E2778-14B0-00BA-C438-FD28B4287F41}"/>
              </a:ext>
            </a:extLst>
          </p:cNvPr>
          <p:cNvSpPr txBox="1"/>
          <p:nvPr/>
        </p:nvSpPr>
        <p:spPr>
          <a:xfrm>
            <a:off x="5014452" y="2181164"/>
            <a:ext cx="3942736" cy="461665"/>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SELECTION CRITERIA</a:t>
            </a:r>
            <a:endParaRPr lang="en-GB"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7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7466-6E0F-F6E4-F043-743FB45062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AA85E0-6312-493B-43F2-D6D337B0D4CE}"/>
              </a:ext>
            </a:extLst>
          </p:cNvPr>
          <p:cNvSpPr>
            <a:spLocks noGrp="1"/>
          </p:cNvSpPr>
          <p:nvPr>
            <p:ph idx="1"/>
          </p:nvPr>
        </p:nvSpPr>
        <p:spPr/>
        <p:txBody>
          <a:bodyPr>
            <a:normAutofit/>
          </a:bodyPr>
          <a:lstStyle/>
          <a:p>
            <a:pPr algn="just"/>
            <a:r>
              <a:rPr lang="en-GB" sz="2400" dirty="0">
                <a:latin typeface="Arial" panose="020B0604020202020204" pitchFamily="34" charset="0"/>
                <a:cs typeface="Arial" panose="020B0604020202020204" pitchFamily="34" charset="0"/>
              </a:rPr>
              <a:t>The data extraction sheet/tool proposed by Peters, Godfrey, McInerney, Munn, </a:t>
            </a:r>
            <a:r>
              <a:rPr lang="en-GB" sz="2400" dirty="0" err="1">
                <a:latin typeface="Arial" panose="020B0604020202020204" pitchFamily="34" charset="0"/>
                <a:cs typeface="Arial" panose="020B0604020202020204" pitchFamily="34" charset="0"/>
              </a:rPr>
              <a:t>Tricco</a:t>
            </a:r>
            <a:r>
              <a:rPr lang="en-GB" sz="2400" dirty="0">
                <a:latin typeface="Arial" panose="020B0604020202020204" pitchFamily="34" charset="0"/>
                <a:cs typeface="Arial" panose="020B0604020202020204" pitchFamily="34" charset="0"/>
              </a:rPr>
              <a:t>, and Khalil (2020) </a:t>
            </a:r>
          </a:p>
          <a:p>
            <a:pPr algn="just"/>
            <a:r>
              <a:rPr lang="en-GB" sz="2400" dirty="0">
                <a:latin typeface="Arial" panose="020B0604020202020204" pitchFamily="34" charset="0"/>
                <a:cs typeface="Arial" panose="020B0604020202020204" pitchFamily="34" charset="0"/>
              </a:rPr>
              <a:t>Data was collected between July 2021 and August 2021 from various search engines, including Elsevier, Wiley Online, Google Scholar, Science Direct, Sabinet, EBSCOhost, Francis online journals, Sage publications Tylor, Springer and Oxford Journals.</a:t>
            </a:r>
          </a:p>
        </p:txBody>
      </p:sp>
    </p:spTree>
    <p:extLst>
      <p:ext uri="{BB962C8B-B14F-4D97-AF65-F5344CB8AC3E}">
        <p14:creationId xmlns:p14="http://schemas.microsoft.com/office/powerpoint/2010/main" val="23562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E42B-CA37-C33B-9CB8-2973B10CBE10}"/>
              </a:ext>
            </a:extLst>
          </p:cNvPr>
          <p:cNvSpPr>
            <a:spLocks noGrp="1"/>
          </p:cNvSpPr>
          <p:nvPr>
            <p:ph type="title"/>
          </p:nvPr>
        </p:nvSpPr>
        <p:spPr/>
        <p:txBody>
          <a:bodyPr/>
          <a:lstStyle/>
          <a:p>
            <a:pPr algn="ctr"/>
            <a:r>
              <a:rPr lang="en-GB" b="1" dirty="0"/>
              <a:t>Data analysis </a:t>
            </a:r>
          </a:p>
        </p:txBody>
      </p:sp>
      <p:sp>
        <p:nvSpPr>
          <p:cNvPr id="3" name="Content Placeholder 2">
            <a:extLst>
              <a:ext uri="{FF2B5EF4-FFF2-40B4-BE49-F238E27FC236}">
                <a16:creationId xmlns:a16="http://schemas.microsoft.com/office/drawing/2014/main" id="{9FE48E2F-C132-47E4-82BD-30488F5EEAA5}"/>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 data was thematically </a:t>
            </a:r>
            <a:r>
              <a:rPr lang="en-US" sz="2400" dirty="0" err="1">
                <a:latin typeface="Arial" panose="020B0604020202020204" pitchFamily="34" charset="0"/>
                <a:cs typeface="Arial" panose="020B0604020202020204" pitchFamily="34" charset="0"/>
              </a:rPr>
              <a:t>analysed</a:t>
            </a:r>
            <a:r>
              <a:rPr lang="en-US" sz="2400" dirty="0">
                <a:latin typeface="Arial" panose="020B0604020202020204" pitchFamily="34" charset="0"/>
                <a:cs typeface="Arial" panose="020B0604020202020204" pitchFamily="34" charset="0"/>
              </a:rPr>
              <a:t> using the Atlas Ti software tool.</a:t>
            </a:r>
          </a:p>
          <a:p>
            <a:r>
              <a:rPr lang="en-US" sz="2400" dirty="0">
                <a:latin typeface="Arial" panose="020B0604020202020204" pitchFamily="34" charset="0"/>
                <a:cs typeface="Arial" panose="020B0604020202020204" pitchFamily="34" charset="0"/>
              </a:rPr>
              <a:t>Arksey and O'Malley's (2005) six-step approach.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The initial reviewer (1) established the research question, (2) identified pertinent studies, (3) selected the studies, (4) documented the data, (5) compiled, </a:t>
            </a:r>
            <a:r>
              <a:rPr lang="en-US" sz="2400" dirty="0" err="1">
                <a:latin typeface="Arial" panose="020B0604020202020204" pitchFamily="34" charset="0"/>
                <a:cs typeface="Arial" panose="020B0604020202020204" pitchFamily="34" charset="0"/>
              </a:rPr>
              <a:t>summarised</a:t>
            </a:r>
            <a:r>
              <a:rPr lang="en-US" sz="2400" dirty="0">
                <a:latin typeface="Arial" panose="020B0604020202020204" pitchFamily="34" charset="0"/>
                <a:cs typeface="Arial" panose="020B0604020202020204" pitchFamily="34" charset="0"/>
              </a:rPr>
              <a:t>, and reported the findings, and (6) consulted with the second reviewer.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53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C150-77DC-8337-2CAD-7EE2F7432EB8}"/>
              </a:ext>
            </a:extLst>
          </p:cNvPr>
          <p:cNvSpPr>
            <a:spLocks noGrp="1"/>
          </p:cNvSpPr>
          <p:nvPr>
            <p:ph type="title"/>
          </p:nvPr>
        </p:nvSpPr>
        <p:spPr/>
        <p:txBody>
          <a:bodyPr/>
          <a:lstStyle/>
          <a:p>
            <a:pPr algn="ctr"/>
            <a:r>
              <a:rPr lang="en-GB" b="1" dirty="0"/>
              <a:t>PRISMA flow diagram </a:t>
            </a:r>
          </a:p>
        </p:txBody>
      </p:sp>
      <p:pic>
        <p:nvPicPr>
          <p:cNvPr id="4" name="Content Placeholder 3" descr="Diagram&#10;&#10;Description automatically generated">
            <a:extLst>
              <a:ext uri="{FF2B5EF4-FFF2-40B4-BE49-F238E27FC236}">
                <a16:creationId xmlns:a16="http://schemas.microsoft.com/office/drawing/2014/main" id="{7935885C-545C-CDFE-8435-77A94C05B0F8}"/>
              </a:ext>
            </a:extLst>
          </p:cNvPr>
          <p:cNvPicPr>
            <a:picLocks noGrp="1" noChangeAspect="1"/>
          </p:cNvPicPr>
          <p:nvPr>
            <p:ph idx="1"/>
          </p:nvPr>
        </p:nvPicPr>
        <p:blipFill>
          <a:blip r:embed="rId2"/>
          <a:stretch>
            <a:fillRect/>
          </a:stretch>
        </p:blipFill>
        <p:spPr>
          <a:xfrm>
            <a:off x="2754826" y="2220877"/>
            <a:ext cx="6005814" cy="4239600"/>
          </a:xfrm>
          <a:prstGeom prst="rect">
            <a:avLst/>
          </a:prstGeom>
        </p:spPr>
      </p:pic>
      <p:sp>
        <p:nvSpPr>
          <p:cNvPr id="5" name="Rectangle 4">
            <a:extLst>
              <a:ext uri="{FF2B5EF4-FFF2-40B4-BE49-F238E27FC236}">
                <a16:creationId xmlns:a16="http://schemas.microsoft.com/office/drawing/2014/main" id="{A4DB4710-3B0A-8AE4-0683-2E8F130CA853}"/>
              </a:ext>
            </a:extLst>
          </p:cNvPr>
          <p:cNvSpPr/>
          <p:nvPr/>
        </p:nvSpPr>
        <p:spPr>
          <a:xfrm>
            <a:off x="2664640" y="2348696"/>
            <a:ext cx="6096000" cy="4198374"/>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635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B5F6-38DE-0DF0-0C2E-C63E3080C17F}"/>
              </a:ext>
            </a:extLst>
          </p:cNvPr>
          <p:cNvSpPr>
            <a:spLocks noGrp="1"/>
          </p:cNvSpPr>
          <p:nvPr>
            <p:ph type="title"/>
          </p:nvPr>
        </p:nvSpPr>
        <p:spPr>
          <a:xfrm>
            <a:off x="1282697" y="490809"/>
            <a:ext cx="8761413" cy="706964"/>
          </a:xfrm>
        </p:spPr>
        <p:txBody>
          <a:bodyPr/>
          <a:lstStyle/>
          <a:p>
            <a:pPr algn="ctr"/>
            <a:r>
              <a:rPr lang="en-GB" b="1" dirty="0"/>
              <a:t>RESULTS</a:t>
            </a:r>
          </a:p>
        </p:txBody>
      </p:sp>
      <p:pic>
        <p:nvPicPr>
          <p:cNvPr id="10" name="Content Placeholder 9">
            <a:extLst>
              <a:ext uri="{FF2B5EF4-FFF2-40B4-BE49-F238E27FC236}">
                <a16:creationId xmlns:a16="http://schemas.microsoft.com/office/drawing/2014/main" id="{B05D1253-26A9-0D5F-F18D-B624C1B83EDB}"/>
              </a:ext>
            </a:extLst>
          </p:cNvPr>
          <p:cNvPicPr>
            <a:picLocks noGrp="1" noChangeAspect="1"/>
          </p:cNvPicPr>
          <p:nvPr>
            <p:ph idx="1"/>
          </p:nvPr>
        </p:nvPicPr>
        <p:blipFill>
          <a:blip r:embed="rId2"/>
          <a:stretch>
            <a:fillRect/>
          </a:stretch>
        </p:blipFill>
        <p:spPr>
          <a:xfrm>
            <a:off x="2458064" y="1271174"/>
            <a:ext cx="7010399" cy="5586826"/>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77E0673C-D03A-BE53-333C-FA6EE9C559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77778" y1="27206" x2="77778" y2="27206"/>
                      </a14:backgroundRemoval>
                    </a14:imgEffect>
                  </a14:imgLayer>
                </a14:imgProps>
              </a:ext>
            </a:extLst>
          </a:blip>
          <a:stretch>
            <a:fillRect/>
          </a:stretch>
        </p:blipFill>
        <p:spPr>
          <a:xfrm>
            <a:off x="3609660" y="2394209"/>
            <a:ext cx="1060446" cy="706964"/>
          </a:xfrm>
          <a:prstGeom prst="rect">
            <a:avLst/>
          </a:prstGeom>
        </p:spPr>
      </p:pic>
      <p:pic>
        <p:nvPicPr>
          <p:cNvPr id="12" name="Picture 11">
            <a:extLst>
              <a:ext uri="{FF2B5EF4-FFF2-40B4-BE49-F238E27FC236}">
                <a16:creationId xmlns:a16="http://schemas.microsoft.com/office/drawing/2014/main" id="{93031067-03D8-09AF-2A9C-8E51E42B51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051983" y="1405808"/>
            <a:ext cx="846035" cy="842962"/>
          </a:xfrm>
          <a:prstGeom prst="rect">
            <a:avLst/>
          </a:prstGeom>
        </p:spPr>
      </p:pic>
      <p:sp>
        <p:nvSpPr>
          <p:cNvPr id="13" name="Callout: Left Arrow 12">
            <a:extLst>
              <a:ext uri="{FF2B5EF4-FFF2-40B4-BE49-F238E27FC236}">
                <a16:creationId xmlns:a16="http://schemas.microsoft.com/office/drawing/2014/main" id="{0A95EBEE-870E-A47A-5CA1-DF28C779AA6E}"/>
              </a:ext>
            </a:extLst>
          </p:cNvPr>
          <p:cNvSpPr/>
          <p:nvPr/>
        </p:nvSpPr>
        <p:spPr>
          <a:xfrm>
            <a:off x="4385187" y="2504130"/>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5</a:t>
            </a:r>
          </a:p>
        </p:txBody>
      </p:sp>
      <p:sp>
        <p:nvSpPr>
          <p:cNvPr id="14" name="Callout: Left Arrow 13">
            <a:extLst>
              <a:ext uri="{FF2B5EF4-FFF2-40B4-BE49-F238E27FC236}">
                <a16:creationId xmlns:a16="http://schemas.microsoft.com/office/drawing/2014/main" id="{D21C2EC1-E3A8-FD57-020A-4AA45AEE7C8B}"/>
              </a:ext>
            </a:extLst>
          </p:cNvPr>
          <p:cNvSpPr/>
          <p:nvPr/>
        </p:nvSpPr>
        <p:spPr>
          <a:xfrm>
            <a:off x="6681019" y="1583728"/>
            <a:ext cx="580103" cy="48712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tx1"/>
                </a:solidFill>
              </a:rPr>
              <a:t>1</a:t>
            </a:r>
          </a:p>
        </p:txBody>
      </p:sp>
      <p:sp>
        <p:nvSpPr>
          <p:cNvPr id="15" name="Right Brace 14">
            <a:extLst>
              <a:ext uri="{FF2B5EF4-FFF2-40B4-BE49-F238E27FC236}">
                <a16:creationId xmlns:a16="http://schemas.microsoft.com/office/drawing/2014/main" id="{A400AE8E-FC22-776F-CD1B-F8217518FC98}"/>
              </a:ext>
            </a:extLst>
          </p:cNvPr>
          <p:cNvSpPr/>
          <p:nvPr/>
        </p:nvSpPr>
        <p:spPr>
          <a:xfrm>
            <a:off x="9596284" y="1681316"/>
            <a:ext cx="895653" cy="45523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53D77C9-07D2-3084-B491-46824304AA59}"/>
              </a:ext>
            </a:extLst>
          </p:cNvPr>
          <p:cNvSpPr/>
          <p:nvPr/>
        </p:nvSpPr>
        <p:spPr>
          <a:xfrm>
            <a:off x="10619758" y="3429000"/>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8" name="TextBox 17">
            <a:extLst>
              <a:ext uri="{FF2B5EF4-FFF2-40B4-BE49-F238E27FC236}">
                <a16:creationId xmlns:a16="http://schemas.microsoft.com/office/drawing/2014/main" id="{2B71B4E6-40C2-214E-2C75-DF11E95A8756}"/>
              </a:ext>
            </a:extLst>
          </p:cNvPr>
          <p:cNvSpPr txBox="1"/>
          <p:nvPr/>
        </p:nvSpPr>
        <p:spPr>
          <a:xfrm>
            <a:off x="294968" y="6518787"/>
            <a:ext cx="3913238" cy="369332"/>
          </a:xfrm>
          <a:prstGeom prst="rect">
            <a:avLst/>
          </a:prstGeom>
          <a:noFill/>
        </p:spPr>
        <p:txBody>
          <a:bodyPr wrap="square" rtlCol="0">
            <a:spAutoFit/>
          </a:bodyPr>
          <a:lstStyle/>
          <a:p>
            <a:r>
              <a:rPr lang="en-GB" b="1" dirty="0">
                <a:solidFill>
                  <a:srgbClr val="7030A0"/>
                </a:solidFill>
              </a:rPr>
              <a:t>REVIEWED STUDIES PER COUNTRY</a:t>
            </a:r>
          </a:p>
        </p:txBody>
      </p:sp>
    </p:spTree>
    <p:extLst>
      <p:ext uri="{BB962C8B-B14F-4D97-AF65-F5344CB8AC3E}">
        <p14:creationId xmlns:p14="http://schemas.microsoft.com/office/powerpoint/2010/main" val="37661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7991F3F50FD649AAB5F4F93A15E58D" ma:contentTypeVersion="13" ma:contentTypeDescription="Create a new document." ma:contentTypeScope="" ma:versionID="a55eb767e92388e9cca6f23415cb18a4">
  <xsd:schema xmlns:xsd="http://www.w3.org/2001/XMLSchema" xmlns:xs="http://www.w3.org/2001/XMLSchema" xmlns:p="http://schemas.microsoft.com/office/2006/metadata/properties" xmlns:ns3="6136725e-a5d6-41fa-8b27-317121d8102d" xmlns:ns4="6c24cbc3-d441-4ecf-8440-0c2e7356cee7" targetNamespace="http://schemas.microsoft.com/office/2006/metadata/properties" ma:root="true" ma:fieldsID="681c49604e45e22f2c9b9572f1212c60" ns3:_="" ns4:_="">
    <xsd:import namespace="6136725e-a5d6-41fa-8b27-317121d8102d"/>
    <xsd:import namespace="6c24cbc3-d441-4ecf-8440-0c2e7356cee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6725e-a5d6-41fa-8b27-317121d81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24cbc3-d441-4ecf-8440-0c2e7356ce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136725e-a5d6-41fa-8b27-317121d8102d" xsi:nil="true"/>
  </documentManagement>
</p:properties>
</file>

<file path=customXml/itemProps1.xml><?xml version="1.0" encoding="utf-8"?>
<ds:datastoreItem xmlns:ds="http://schemas.openxmlformats.org/officeDocument/2006/customXml" ds:itemID="{B5905203-8822-4AA8-81E0-8D0A42F676C5}">
  <ds:schemaRefs>
    <ds:schemaRef ds:uri="http://schemas.microsoft.com/sharepoint/v3/contenttype/forms"/>
  </ds:schemaRefs>
</ds:datastoreItem>
</file>

<file path=customXml/itemProps2.xml><?xml version="1.0" encoding="utf-8"?>
<ds:datastoreItem xmlns:ds="http://schemas.openxmlformats.org/officeDocument/2006/customXml" ds:itemID="{651B0B0B-EA1F-43E0-9ECA-F21F473B0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6725e-a5d6-41fa-8b27-317121d8102d"/>
    <ds:schemaRef ds:uri="6c24cbc3-d441-4ecf-8440-0c2e7356c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B2E49E-14E7-425F-9DD5-70F3A1E68BC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6136725e-a5d6-41fa-8b27-317121d8102d"/>
    <ds:schemaRef ds:uri="http://purl.org/dc/terms/"/>
    <ds:schemaRef ds:uri="http://schemas.openxmlformats.org/package/2006/metadata/core-properties"/>
    <ds:schemaRef ds:uri="http://purl.org/dc/dcmitype/"/>
    <ds:schemaRef ds:uri="6c24cbc3-d441-4ecf-8440-0c2e7356cee7"/>
    <ds:schemaRef ds:uri="http://www.w3.org/XML/1998/namespace"/>
  </ds:schemaRefs>
</ds:datastoreItem>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Ion Boardroom</Template>
  <TotalTime>202</TotalTime>
  <Words>952</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Times New Roman</vt:lpstr>
      <vt:lpstr>Wingdings</vt:lpstr>
      <vt:lpstr>Wingdings 3</vt:lpstr>
      <vt:lpstr>Ion Boardroom</vt:lpstr>
      <vt:lpstr>Towards the development of guidelines for pre-service training of prospective foster parents: A scoping review</vt:lpstr>
      <vt:lpstr>BACKGROUND AN RESEARCH PROBLEM</vt:lpstr>
      <vt:lpstr>PowerPoint Presentation</vt:lpstr>
      <vt:lpstr>AIM AND RESEARCH QUESTION</vt:lpstr>
      <vt:lpstr>RESEARCH METHODOLOGY</vt:lpstr>
      <vt:lpstr>PowerPoint Presentation</vt:lpstr>
      <vt:lpstr>Data analysis </vt:lpstr>
      <vt:lpstr>PRISMA flow diagram </vt:lpstr>
      <vt:lpstr>RESULTS</vt:lpstr>
      <vt:lpstr>PowerPoint Presentation</vt:lpstr>
      <vt:lpstr>FINDINGS </vt:lpstr>
      <vt:lpstr>DICUSSION</vt:lpstr>
      <vt:lpstr>PowerPoint Presentation</vt:lpstr>
      <vt:lpstr>CONCLUSION</vt:lpstr>
      <vt:lpstr>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2</cp:revision>
  <dcterms:created xsi:type="dcterms:W3CDTF">2025-09-08T05:04:01Z</dcterms:created>
  <dcterms:modified xsi:type="dcterms:W3CDTF">2025-09-08T08:32:04Z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0x010100287991F3F50FD649AAB5F4F93A15E58D</vt:lpwstr>
  </property>
</Properties>
</file>