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6"/>
  </p:notesMasterIdLst>
  <p:sldIdLst>
    <p:sldId id="256" r:id="rId3"/>
    <p:sldId id="257" r:id="rId4"/>
    <p:sldId id="420" r:id="rId5"/>
    <p:sldId id="422"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418" r:id="rId34"/>
    <p:sldId id="408" r:id="rId35"/>
    <p:sldId id="289" r:id="rId36"/>
    <p:sldId id="290" r:id="rId37"/>
    <p:sldId id="291" r:id="rId38"/>
    <p:sldId id="292" r:id="rId39"/>
    <p:sldId id="421" r:id="rId40"/>
    <p:sldId id="300" r:id="rId41"/>
    <p:sldId id="301" r:id="rId42"/>
    <p:sldId id="302" r:id="rId43"/>
    <p:sldId id="303" r:id="rId44"/>
    <p:sldId id="304" r:id="rId45"/>
  </p:sldIdLst>
  <p:sldSz cx="12192000" cy="6858000"/>
  <p:notesSz cx="6858000" cy="9144000"/>
  <p:embeddedFontLst>
    <p:embeddedFont>
      <p:font typeface="Gill Sans" panose="020B0604020202020204" charset="0"/>
      <p:regular r:id="rId47"/>
      <p:bold r:id="rId48"/>
    </p:embeddedFont>
    <p:embeddedFont>
      <p:font typeface="Play"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VcK5x0k64a9Z7CJEzkDWzuFXS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6A187B-E51C-4F11-AD24-B0B53F746197}">
  <a:tblStyle styleId="{4A6A187B-E51C-4F11-AD24-B0B53F74619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a:tcStyle>
        <a:tcBdr/>
        <a:fill>
          <a:solidFill>
            <a:srgbClr val="FBDFCB"/>
          </a:solidFill>
        </a:fill>
      </a:tcStyle>
    </a:band1H>
    <a:band2H>
      <a:tcTxStyle/>
      <a:tcStyle>
        <a:tcBdr/>
      </a:tcStyle>
    </a:band2H>
    <a:band1V>
      <a:tcTxStyle/>
      <a:tcStyle>
        <a:tcBdr/>
        <a:fill>
          <a:solidFill>
            <a:srgbClr val="FBDF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64"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9404415886287"/>
          <c:y val="0.3243397204375652"/>
          <c:w val="0.29442718424817454"/>
          <c:h val="0.58435797912456444"/>
        </c:manualLayout>
      </c:layout>
      <c:pieChart>
        <c:varyColors val="1"/>
        <c:ser>
          <c:idx val="0"/>
          <c:order val="0"/>
          <c:tx>
            <c:strRef>
              <c:f>Sheet1!$B$1</c:f>
              <c:strCache>
                <c:ptCount val="1"/>
                <c:pt idx="0">
                  <c:v>Welstand/ Mental health</c:v>
                </c:pt>
              </c:strCache>
            </c:strRef>
          </c:tx>
          <c:spPr>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5B8-4B51-831E-FB4924983289}"/>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5B8-4B51-831E-FB4924983289}"/>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5B8-4B51-831E-FB4924983289}"/>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5B8-4B51-831E-FB4924983289}"/>
              </c:ext>
            </c:extLst>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F5B8-4B51-831E-FB4924983289}"/>
              </c:ext>
            </c:extLst>
          </c:dPt>
          <c:dPt>
            <c:idx val="5"/>
            <c:bubble3D val="0"/>
            <c:spPr>
              <a:solidFill>
                <a:schemeClr val="accent6"/>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5B8-4B51-831E-FB4924983289}"/>
              </c:ext>
            </c:extLst>
          </c:dPt>
          <c:dPt>
            <c:idx val="6"/>
            <c:bubble3D val="0"/>
            <c:spPr>
              <a:solidFill>
                <a:schemeClr val="accent1">
                  <a:lumMod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F5B8-4B51-831E-FB4924983289}"/>
              </c:ext>
            </c:extLst>
          </c:dPt>
          <c:dLbls>
            <c:dLbl>
              <c:idx val="0"/>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Physical</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6887235249439967"/>
                      <c:h val="9.2175459625166975E-2"/>
                    </c:manualLayout>
                  </c15:layout>
                  <c15:showDataLabelsRange val="0"/>
                </c:ext>
                <c:ext xmlns:c16="http://schemas.microsoft.com/office/drawing/2014/chart" uri="{C3380CC4-5D6E-409C-BE32-E72D297353CC}">
                  <c16:uniqueId val="{00000002-F5B8-4B51-831E-FB4924983289}"/>
                </c:ext>
              </c:extLst>
            </c:dLbl>
            <c:dLbl>
              <c:idx val="1"/>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Financial</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2907007043630073"/>
                      <c:h val="0.10117691139621796"/>
                    </c:manualLayout>
                  </c15:layout>
                  <c15:showDataLabelsRange val="0"/>
                </c:ext>
                <c:ext xmlns:c16="http://schemas.microsoft.com/office/drawing/2014/chart" uri="{C3380CC4-5D6E-409C-BE32-E72D297353CC}">
                  <c16:uniqueId val="{00000003-F5B8-4B51-831E-FB4924983289}"/>
                </c:ext>
              </c:extLst>
            </c:dLbl>
            <c:dLbl>
              <c:idx val="2"/>
              <c:layout>
                <c:manualLayout>
                  <c:x val="1.8858206299903202E-3"/>
                  <c:y val="-5.1429847537528051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Intellectual</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153616489660855"/>
                      <c:h val="0.10755898447024294"/>
                    </c:manualLayout>
                  </c15:layout>
                  <c15:showDataLabelsRange val="0"/>
                </c:ext>
                <c:ext xmlns:c16="http://schemas.microsoft.com/office/drawing/2014/chart" uri="{C3380CC4-5D6E-409C-BE32-E72D297353CC}">
                  <c16:uniqueId val="{00000004-F5B8-4B51-831E-FB4924983289}"/>
                </c:ext>
              </c:extLst>
            </c:dLbl>
            <c:dLbl>
              <c:idx val="3"/>
              <c:layout>
                <c:manualLayout>
                  <c:x val="1.4835497702658402E-2"/>
                  <c:y val="-1.7460114465320909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Work</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456634474023546"/>
                      <c:h val="0.11185701535955618"/>
                    </c:manualLayout>
                  </c15:layout>
                  <c15:showDataLabelsRange val="0"/>
                </c:ext>
                <c:ext xmlns:c16="http://schemas.microsoft.com/office/drawing/2014/chart" uri="{C3380CC4-5D6E-409C-BE32-E72D297353CC}">
                  <c16:uniqueId val="{00000005-F5B8-4B51-831E-FB4924983289}"/>
                </c:ext>
              </c:extLst>
            </c:dLbl>
            <c:dLbl>
              <c:idx val="4"/>
              <c:layout>
                <c:manualLayout>
                  <c:x val="-7.3625096134153203E-2"/>
                  <c:y val="-2.9880403175039878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Environment</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343116725793891"/>
                      <c:h val="0.11185704874886385"/>
                    </c:manualLayout>
                  </c15:layout>
                  <c15:showDataLabelsRange val="0"/>
                </c:ext>
                <c:ext xmlns:c16="http://schemas.microsoft.com/office/drawing/2014/chart" uri="{C3380CC4-5D6E-409C-BE32-E72D297353CC}">
                  <c16:uniqueId val="{00000006-F5B8-4B51-831E-FB4924983289}"/>
                </c:ext>
              </c:extLst>
            </c:dLbl>
            <c:dLbl>
              <c:idx val="5"/>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Social</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5B8-4B51-831E-FB4924983289}"/>
                </c:ext>
              </c:extLst>
            </c:dLbl>
            <c:dLbl>
              <c:idx val="6"/>
              <c:layout>
                <c:manualLayout>
                  <c:x val="-6.9597079434728565E-2"/>
                  <c:y val="-9.8465334953261666E-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r>
                      <a:rPr lang="en-US" dirty="0">
                        <a:solidFill>
                          <a:srgbClr val="00B050"/>
                        </a:solidFill>
                      </a:rPr>
                      <a:t>Spiritual</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633747704613849"/>
                      <c:h val="9.2175459625166975E-2"/>
                    </c:manualLayout>
                  </c15:layout>
                  <c15:showDataLabelsRange val="0"/>
                </c:ext>
                <c:ext xmlns:c16="http://schemas.microsoft.com/office/drawing/2014/chart" uri="{C3380CC4-5D6E-409C-BE32-E72D297353CC}">
                  <c16:uniqueId val="{00000008-F5B8-4B51-831E-FB492498328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Sheet1!$A$3:$A$9</c:f>
              <c:strCache>
                <c:ptCount val="7"/>
                <c:pt idx="0">
                  <c:v>Fisies</c:v>
                </c:pt>
                <c:pt idx="1">
                  <c:v>Finansieel</c:v>
                </c:pt>
                <c:pt idx="2">
                  <c:v>Intelektueel</c:v>
                </c:pt>
                <c:pt idx="3">
                  <c:v>Beroep/Werk</c:v>
                </c:pt>
                <c:pt idx="4">
                  <c:v>Omgewing</c:v>
                </c:pt>
                <c:pt idx="5">
                  <c:v>Sosiaal</c:v>
                </c:pt>
                <c:pt idx="6">
                  <c:v>Spiritueel</c:v>
                </c:pt>
              </c:strCache>
            </c:strRef>
          </c:cat>
          <c:val>
            <c:numRef>
              <c:f>Sheet1!$B$3:$B$9</c:f>
              <c:numCache>
                <c:formatCode>General</c:formatCode>
                <c:ptCount val="7"/>
                <c:pt idx="0">
                  <c:v>12.5</c:v>
                </c:pt>
                <c:pt idx="1">
                  <c:v>12.5</c:v>
                </c:pt>
                <c:pt idx="2">
                  <c:v>12.5</c:v>
                </c:pt>
                <c:pt idx="3">
                  <c:v>12.5</c:v>
                </c:pt>
                <c:pt idx="4">
                  <c:v>12.5</c:v>
                </c:pt>
                <c:pt idx="5">
                  <c:v>12.5</c:v>
                </c:pt>
                <c:pt idx="6">
                  <c:v>12.5</c:v>
                </c:pt>
              </c:numCache>
            </c:numRef>
          </c:val>
          <c:extLst>
            <c:ext xmlns:c16="http://schemas.microsoft.com/office/drawing/2014/chart" uri="{C3380CC4-5D6E-409C-BE32-E72D297353CC}">
              <c16:uniqueId val="{00000000-F5B8-4B51-831E-FB4924983289}"/>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solidFill>
                  <a:srgbClr val="000000"/>
                </a:solidFill>
                <a:effectLst/>
                <a:latin typeface="Times New Roman" panose="02020603050405020304" pitchFamily="18" charset="0"/>
              </a:rPr>
              <a:t>Despite international and national agreements, guidelines, laws, and policies designed to ensure effective disaster management and social work services, vulnerable communities and multidisciplinary frontline responders often face significant challenges in accessing essential mental health and psychosocial services (MHPSS) during disasters. The novel Coronavirus Disease of 2019 (COVID-19) outbreak further exacerbated these challenges in South Africa, revealing critical policy-practice gaps. This study aimed to address these gaps by integrating the Disaster Risk Management Helix, the Eco-Social Model, and the Resilience Theory into a newly conceptualised theoretical and practical framework, viz., the proposed Integrated Disaster Risk Reduction Social Work (IDRRSW) Framework. Using a cross-sectional convergent sequential mixed-method approach to interview social workers in Mangaung Metro, the emerging qualitative themes were triangulated with the quantitative data to determine similarities and differences in the social workers’ responses during the different lockdown levels. The study resulted in the proposed IDRRSW Framework incorporating key lessons learnt from the COVID-19 pandemic. The framework outlines key definitions and the theoretical foundations underpinning its design. Furthermore, it includes a quick reference legislative summary and practical guidelines aimed at supporting social workers' MHPSS efforts in disaster-stricken areas tailored to the South African context. The framework was reviewed by social work and disaster management professionals and academics, ensuring its grounding in practical expertise and theoretical knowledge. </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Arial"/>
                <a:ea typeface="Arial"/>
                <a:cs typeface="Arial"/>
                <a:sym typeface="Arial"/>
              </a:rPr>
              <a:t>3</a:t>
            </a:fld>
            <a:endParaRPr lang="en-Z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276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5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62"/>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2"/>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2"/>
          <p:cNvSpPr>
            <a:spLocks noGrp="1"/>
          </p:cNvSpPr>
          <p:nvPr>
            <p:ph type="pic" idx="2"/>
          </p:nvPr>
        </p:nvSpPr>
        <p:spPr>
          <a:xfrm>
            <a:off x="6095999" y="0"/>
            <a:ext cx="6102097" cy="6858000"/>
          </a:xfrm>
          <a:prstGeom prst="rect">
            <a:avLst/>
          </a:prstGeom>
          <a:solidFill>
            <a:srgbClr val="BFBFBF"/>
          </a:solidFill>
          <a:ln>
            <a:noFill/>
          </a:ln>
        </p:spPr>
      </p:sp>
      <p:sp>
        <p:nvSpPr>
          <p:cNvPr id="85" name="Google Shape;85;p62"/>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6" name="Google Shape;86;p6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6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2" name="Google Shape;92;p6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64"/>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64"/>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8" name="Google Shape;98;p6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5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3"/>
        <p:cNvGrpSpPr/>
        <p:nvPr/>
      </p:nvGrpSpPr>
      <p:grpSpPr>
        <a:xfrm>
          <a:off x="0" y="0"/>
          <a:ext cx="0" cy="0"/>
          <a:chOff x="0" y="0"/>
          <a:chExt cx="0" cy="0"/>
        </a:xfrm>
      </p:grpSpPr>
      <p:sp>
        <p:nvSpPr>
          <p:cNvPr id="34" name="Google Shape;34;p5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595959"/>
              </a:buClr>
              <a:buSzPts val="2300"/>
              <a:buFont typeface="Gill Sans"/>
              <a:buNone/>
              <a:defRPr sz="23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5"/>
          <p:cNvSpPr txBox="1">
            <a:spLocks noGrp="1"/>
          </p:cNvSpPr>
          <p:nvPr>
            <p:ph type="body" idx="1"/>
          </p:nvPr>
        </p:nvSpPr>
        <p:spPr>
          <a:xfrm>
            <a:off x="406400" y="1248230"/>
            <a:ext cx="10972800" cy="4525963"/>
          </a:xfrm>
          <a:prstGeom prst="rect">
            <a:avLst/>
          </a:prstGeom>
          <a:noFill/>
          <a:ln>
            <a:noFill/>
          </a:ln>
        </p:spPr>
        <p:txBody>
          <a:bodyPr spcFirstLastPara="1" wrap="square" lIns="91425" tIns="45700" rIns="91425" bIns="45700" anchor="t" anchorCtr="0">
            <a:normAutofit/>
          </a:bodyPr>
          <a:lstStyle>
            <a:lvl1pPr marL="457200" lvl="0" indent="-374650" algn="l">
              <a:lnSpc>
                <a:spcPct val="100000"/>
              </a:lnSpc>
              <a:spcBef>
                <a:spcPts val="1000"/>
              </a:spcBef>
              <a:spcAft>
                <a:spcPts val="0"/>
              </a:spcAft>
              <a:buSzPts val="2300"/>
              <a:buChar char="•"/>
              <a:defRPr sz="2300">
                <a:solidFill>
                  <a:srgbClr val="595959"/>
                </a:solidFill>
              </a:defRPr>
            </a:lvl1pPr>
            <a:lvl2pPr marL="914400" lvl="1" indent="-374650" algn="l">
              <a:lnSpc>
                <a:spcPct val="100000"/>
              </a:lnSpc>
              <a:spcBef>
                <a:spcPts val="1000"/>
              </a:spcBef>
              <a:spcAft>
                <a:spcPts val="0"/>
              </a:spcAft>
              <a:buSzPts val="2300"/>
              <a:buChar char="•"/>
              <a:defRPr sz="2300">
                <a:solidFill>
                  <a:srgbClr val="595959"/>
                </a:solidFill>
              </a:defRPr>
            </a:lvl2pPr>
            <a:lvl3pPr marL="1371600" lvl="2" indent="-374650" algn="l">
              <a:lnSpc>
                <a:spcPct val="100000"/>
              </a:lnSpc>
              <a:spcBef>
                <a:spcPts val="1000"/>
              </a:spcBef>
              <a:spcAft>
                <a:spcPts val="0"/>
              </a:spcAft>
              <a:buSzPts val="2300"/>
              <a:buChar char="•"/>
              <a:defRPr sz="2300">
                <a:solidFill>
                  <a:srgbClr val="595959"/>
                </a:solidFill>
              </a:defRPr>
            </a:lvl3pPr>
            <a:lvl4pPr marL="1828800" lvl="3" indent="-374650" algn="l">
              <a:lnSpc>
                <a:spcPct val="100000"/>
              </a:lnSpc>
              <a:spcBef>
                <a:spcPts val="1000"/>
              </a:spcBef>
              <a:spcAft>
                <a:spcPts val="0"/>
              </a:spcAft>
              <a:buSzPts val="2300"/>
              <a:buChar char="•"/>
              <a:defRPr sz="2300">
                <a:solidFill>
                  <a:srgbClr val="595959"/>
                </a:solidFill>
              </a:defRPr>
            </a:lvl4pPr>
            <a:lvl5pPr marL="2286000" lvl="4" indent="-374650" algn="l">
              <a:lnSpc>
                <a:spcPct val="100000"/>
              </a:lnSpc>
              <a:spcBef>
                <a:spcPts val="1000"/>
              </a:spcBef>
              <a:spcAft>
                <a:spcPts val="0"/>
              </a:spcAft>
              <a:buSzPts val="2300"/>
              <a:buChar char="•"/>
              <a:defRPr sz="2300">
                <a:solidFill>
                  <a:srgbClr val="595959"/>
                </a:solidFill>
              </a:defRPr>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52"/>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2"/>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44" name="Google Shape;44;p5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7"/>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7"/>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50" name="Google Shape;50;p5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6" name="Google Shape;56;p58"/>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7" name="Google Shape;57;p5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59"/>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59"/>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59"/>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59"/>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5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
        <p:nvSpPr>
          <p:cNvPr id="68" name="Google Shape;68;p59"/>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6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61"/>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1"/>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1"/>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7" name="Google Shape;77;p61"/>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8" name="Google Shape;78;p6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Z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alpha val="55686"/>
          </a:srgbClr>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5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5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5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99">
            <a:alpha val="55686"/>
          </a:srgbClr>
        </a:solidFill>
        <a:effectLst/>
      </p:bgPr>
    </p:bg>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50"/>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5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5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5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11.jpg"/><Relationship Id="rId18" Type="http://schemas.openxmlformats.org/officeDocument/2006/relationships/hyperlink" Target="http://www.un.org/sustainabledevelopment/education/" TargetMode="External"/><Relationship Id="rId26" Type="http://schemas.openxmlformats.org/officeDocument/2006/relationships/hyperlink" Target="http://www.un.org/sustainabledevelopment/cities/" TargetMode="External"/><Relationship Id="rId21" Type="http://schemas.openxmlformats.org/officeDocument/2006/relationships/image" Target="../media/image15.jpg"/><Relationship Id="rId34" Type="http://schemas.openxmlformats.org/officeDocument/2006/relationships/image" Target="../media/image22.jpg"/><Relationship Id="rId7" Type="http://schemas.openxmlformats.org/officeDocument/2006/relationships/image" Target="../media/image8.jpg"/><Relationship Id="rId12" Type="http://schemas.openxmlformats.org/officeDocument/2006/relationships/hyperlink" Target="http://www.un.org/sustainabledevelopment/oceans/" TargetMode="External"/><Relationship Id="rId17" Type="http://schemas.openxmlformats.org/officeDocument/2006/relationships/image" Target="../media/image13.jpg"/><Relationship Id="rId25" Type="http://schemas.openxmlformats.org/officeDocument/2006/relationships/image" Target="../media/image17.jpg"/><Relationship Id="rId33" Type="http://schemas.openxmlformats.org/officeDocument/2006/relationships/image" Target="../media/image21.jpg"/><Relationship Id="rId2" Type="http://schemas.openxmlformats.org/officeDocument/2006/relationships/notesSlide" Target="../notesSlides/notesSlide18.xml"/><Relationship Id="rId16" Type="http://schemas.openxmlformats.org/officeDocument/2006/relationships/hyperlink" Target="http://www.un.org/sustainabledevelopment/biodiversity/" TargetMode="External"/><Relationship Id="rId20" Type="http://schemas.openxmlformats.org/officeDocument/2006/relationships/hyperlink" Target="http://www.un.org/sustainabledevelopment/inequality/" TargetMode="External"/><Relationship Id="rId29"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hyperlink" Target="http://www.un.org/sustainabledevelopment/climate-change-2/" TargetMode="External"/><Relationship Id="rId11" Type="http://schemas.openxmlformats.org/officeDocument/2006/relationships/image" Target="../media/image10.jpg"/><Relationship Id="rId24" Type="http://schemas.openxmlformats.org/officeDocument/2006/relationships/hyperlink" Target="http://www.un.org/sustainabledevelopment/gender-equality/" TargetMode="External"/><Relationship Id="rId32" Type="http://schemas.openxmlformats.org/officeDocument/2006/relationships/hyperlink" Target="http://www.un.org/sustainabledevelopment/energy/" TargetMode="External"/><Relationship Id="rId37" Type="http://schemas.openxmlformats.org/officeDocument/2006/relationships/image" Target="../media/image24.jpg"/><Relationship Id="rId5" Type="http://schemas.openxmlformats.org/officeDocument/2006/relationships/image" Target="../media/image7.jpg"/><Relationship Id="rId15" Type="http://schemas.openxmlformats.org/officeDocument/2006/relationships/image" Target="../media/image12.jpg"/><Relationship Id="rId23" Type="http://schemas.openxmlformats.org/officeDocument/2006/relationships/image" Target="../media/image16.jpg"/><Relationship Id="rId28" Type="http://schemas.openxmlformats.org/officeDocument/2006/relationships/hyperlink" Target="http://www.un.org/sustainabledevelopment/globalpartnerships/" TargetMode="External"/><Relationship Id="rId36" Type="http://schemas.openxmlformats.org/officeDocument/2006/relationships/hyperlink" Target="http://www.un.org/sustainabledevelopment/health/" TargetMode="External"/><Relationship Id="rId10" Type="http://schemas.openxmlformats.org/officeDocument/2006/relationships/hyperlink" Target="http://www.un.org/sustainabledevelopment/economic-growth/" TargetMode="External"/><Relationship Id="rId19" Type="http://schemas.openxmlformats.org/officeDocument/2006/relationships/image" Target="../media/image14.jpg"/><Relationship Id="rId31" Type="http://schemas.openxmlformats.org/officeDocument/2006/relationships/image" Target="../media/image20.jpg"/><Relationship Id="rId4" Type="http://schemas.openxmlformats.org/officeDocument/2006/relationships/hyperlink" Target="http://www.un.org/sustainabledevelopment/water-and-sanitation/" TargetMode="External"/><Relationship Id="rId9" Type="http://schemas.openxmlformats.org/officeDocument/2006/relationships/image" Target="../media/image9.jpg"/><Relationship Id="rId14" Type="http://schemas.openxmlformats.org/officeDocument/2006/relationships/hyperlink" Target="http://www.un.org/sustainabledevelopment/infrastructure-industrialization/" TargetMode="External"/><Relationship Id="rId22" Type="http://schemas.openxmlformats.org/officeDocument/2006/relationships/hyperlink" Target="http://www.un.org/sustainabledevelopment/peace-justice/" TargetMode="External"/><Relationship Id="rId27" Type="http://schemas.openxmlformats.org/officeDocument/2006/relationships/image" Target="../media/image18.jpg"/><Relationship Id="rId30" Type="http://schemas.openxmlformats.org/officeDocument/2006/relationships/hyperlink" Target="http://www.un.org/sustainabledevelopment/sustainable-consumption-production/" TargetMode="External"/><Relationship Id="rId35" Type="http://schemas.openxmlformats.org/officeDocument/2006/relationships/image" Target="../media/image23.jpg"/><Relationship Id="rId8" Type="http://schemas.openxmlformats.org/officeDocument/2006/relationships/hyperlink" Target="http://www.un.org/sustainabledevelopment/hunger/" TargetMode="External"/><Relationship Id="rId3" Type="http://schemas.openxmlformats.org/officeDocument/2006/relationships/hyperlink" Target="https://sustainabledevelopment.un.org/post2015/transformingourworl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disast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fsw.org/2020-to-2030-global-agenda-for-social-work-and-social-develop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westerncape.gov.za/text/2013/July/sa-national-disaster-man-framework-" TargetMode="External"/><Relationship Id="rId4" Type="http://schemas.openxmlformats.org/officeDocument/2006/relationships/hyperlink" Target="https://www.ifsw.org/the-role-of-social-workers-in-advanc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p:nvPr/>
        </p:nvSpPr>
        <p:spPr>
          <a:xfrm>
            <a:off x="0" y="-2"/>
            <a:ext cx="12192000" cy="491851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ill Sans"/>
              <a:ea typeface="Gill Sans"/>
              <a:cs typeface="Gill Sans"/>
              <a:sym typeface="Gill Sans"/>
            </a:endParaRPr>
          </a:p>
        </p:txBody>
      </p:sp>
      <p:sp>
        <p:nvSpPr>
          <p:cNvPr id="106" name="Google Shape;106;p1"/>
          <p:cNvSpPr txBox="1">
            <a:spLocks noGrp="1"/>
          </p:cNvSpPr>
          <p:nvPr>
            <p:ph type="ctrTitle"/>
          </p:nvPr>
        </p:nvSpPr>
        <p:spPr>
          <a:xfrm>
            <a:off x="1600200" y="4269282"/>
            <a:ext cx="8991600" cy="1264762"/>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p>
            <a:pPr lvl="0">
              <a:buSzPts val="2000"/>
            </a:pPr>
            <a:r>
              <a:rPr lang="en-US" sz="2400" b="1" dirty="0"/>
              <a:t>Proposed integrated disaster risk reduction social work (IDRRSW) framework for teaching, research, and practice to enhance mental health and psychosocial support services</a:t>
            </a:r>
            <a:endParaRPr sz="2400" dirty="0"/>
          </a:p>
        </p:txBody>
      </p:sp>
      <p:sp>
        <p:nvSpPr>
          <p:cNvPr id="107" name="Google Shape;107;p1"/>
          <p:cNvSpPr txBox="1">
            <a:spLocks noGrp="1"/>
          </p:cNvSpPr>
          <p:nvPr>
            <p:ph type="subTitle" idx="1"/>
          </p:nvPr>
        </p:nvSpPr>
        <p:spPr>
          <a:xfrm>
            <a:off x="2695194" y="5688535"/>
            <a:ext cx="6801612" cy="5361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ZA" b="1" dirty="0">
                <a:solidFill>
                  <a:schemeClr val="dk1"/>
                </a:solidFill>
                <a:latin typeface="Arial"/>
                <a:ea typeface="Arial"/>
                <a:cs typeface="Arial"/>
                <a:sym typeface="Arial"/>
              </a:rPr>
              <a:t>Dr M van Straaten</a:t>
            </a:r>
            <a:endParaRPr dirty="0"/>
          </a:p>
          <a:p>
            <a:pPr marL="0" lvl="0" indent="0" algn="ctr" rtl="0">
              <a:lnSpc>
                <a:spcPct val="90000"/>
              </a:lnSpc>
              <a:spcBef>
                <a:spcPts val="1000"/>
              </a:spcBef>
              <a:spcAft>
                <a:spcPts val="0"/>
              </a:spcAft>
              <a:buSzPts val="2000"/>
              <a:buNone/>
            </a:pPr>
            <a:r>
              <a:rPr lang="en-ZA" b="1" dirty="0">
                <a:solidFill>
                  <a:schemeClr val="dk1"/>
                </a:solidFill>
                <a:latin typeface="Arial"/>
                <a:ea typeface="Arial"/>
                <a:cs typeface="Arial"/>
                <a:sym typeface="Arial"/>
              </a:rPr>
              <a:t>10 September 2025</a:t>
            </a:r>
            <a:endParaRPr dirty="0"/>
          </a:p>
        </p:txBody>
      </p:sp>
      <p:pic>
        <p:nvPicPr>
          <p:cNvPr id="109" name="Google Shape;109;p1" descr="A mural of a disaster management&#10;&#10;AI-generated content may be incorrect."/>
          <p:cNvPicPr preferRelativeResize="0"/>
          <p:nvPr/>
        </p:nvPicPr>
        <p:blipFill rotWithShape="1">
          <a:blip r:embed="rId3">
            <a:alphaModFix/>
          </a:blip>
          <a:srcRect t="4271" r="1" b="1"/>
          <a:stretch/>
        </p:blipFill>
        <p:spPr>
          <a:xfrm>
            <a:off x="6766940" y="356504"/>
            <a:ext cx="4167759" cy="3790226"/>
          </a:xfrm>
          <a:prstGeom prst="rect">
            <a:avLst/>
          </a:prstGeom>
          <a:noFill/>
          <a:ln>
            <a:noFill/>
          </a:ln>
        </p:spPr>
      </p:pic>
      <p:sp>
        <p:nvSpPr>
          <p:cNvPr id="110" name="Google Shape;110;p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
        <p:nvSpPr>
          <p:cNvPr id="2" name="Freeform 11">
            <a:extLst>
              <a:ext uri="{FF2B5EF4-FFF2-40B4-BE49-F238E27FC236}">
                <a16:creationId xmlns:a16="http://schemas.microsoft.com/office/drawing/2014/main" id="{8018C2E0-3266-EDA7-17C0-BA7765A7C0CC}"/>
              </a:ext>
            </a:extLst>
          </p:cNvPr>
          <p:cNvSpPr/>
          <p:nvPr/>
        </p:nvSpPr>
        <p:spPr>
          <a:xfrm>
            <a:off x="240983" y="250171"/>
            <a:ext cx="2032635" cy="1073785"/>
          </a:xfrm>
          <a:custGeom>
            <a:avLst/>
            <a:gdLst/>
            <a:ahLst/>
            <a:cxnLst/>
            <a:rect l="l" t="t" r="r" b="b"/>
            <a:pathLst>
              <a:path w="1667020" h="944487">
                <a:moveTo>
                  <a:pt x="0" y="0"/>
                </a:moveTo>
                <a:lnTo>
                  <a:pt x="1667020" y="0"/>
                </a:lnTo>
                <a:lnTo>
                  <a:pt x="1667020" y="944487"/>
                </a:lnTo>
                <a:lnTo>
                  <a:pt x="0" y="944487"/>
                </a:lnTo>
                <a:lnTo>
                  <a:pt x="0" y="0"/>
                </a:lnTo>
                <a:close/>
              </a:path>
            </a:pathLst>
          </a:custGeom>
          <a:blipFill>
            <a:blip r:embed="rId4"/>
            <a:stretch>
              <a:fillRect/>
            </a:stretch>
          </a:blipFill>
        </p:spPr>
        <p:txBody>
          <a:bodyPr/>
          <a:lstStyle/>
          <a:p>
            <a:endParaRPr lang="en-ZA"/>
          </a:p>
        </p:txBody>
      </p:sp>
      <p:sp>
        <p:nvSpPr>
          <p:cNvPr id="4" name="TextBox 3">
            <a:extLst>
              <a:ext uri="{FF2B5EF4-FFF2-40B4-BE49-F238E27FC236}">
                <a16:creationId xmlns:a16="http://schemas.microsoft.com/office/drawing/2014/main" id="{FBAD5774-F11C-45C1-6AC6-BB7BA6A75C26}"/>
              </a:ext>
            </a:extLst>
          </p:cNvPr>
          <p:cNvSpPr txBox="1"/>
          <p:nvPr/>
        </p:nvSpPr>
        <p:spPr>
          <a:xfrm>
            <a:off x="240983" y="1413428"/>
            <a:ext cx="6525958" cy="523220"/>
          </a:xfrm>
          <a:prstGeom prst="rect">
            <a:avLst/>
          </a:prstGeom>
          <a:noFill/>
        </p:spPr>
        <p:txBody>
          <a:bodyPr wrap="square">
            <a:spAutoFit/>
          </a:bodyPr>
          <a:lstStyle/>
          <a:p>
            <a:r>
              <a:rPr lang="en-ZA" sz="1400" b="1" dirty="0">
                <a:solidFill>
                  <a:srgbClr val="00B050"/>
                </a:solidFill>
                <a:effectLst/>
                <a:latin typeface="+mj-lt"/>
                <a:ea typeface="Calibri" panose="020F0502020204030204" pitchFamily="34" charset="0"/>
                <a:cs typeface="Times New Roman" panose="02020603050405020304" pitchFamily="18" charset="0"/>
              </a:rPr>
              <a:t>Advancing Social, Economic, and Environmental Justice, Peacebuilding, and Sustainable Development through teaching, research and practice.</a:t>
            </a:r>
            <a:endParaRPr lang="en-ZA" dirty="0">
              <a:solidFill>
                <a:srgbClr val="00B050"/>
              </a:solidFill>
              <a:latin typeface="+mj-lt"/>
            </a:endParaRPr>
          </a:p>
        </p:txBody>
      </p:sp>
      <p:sp>
        <p:nvSpPr>
          <p:cNvPr id="6" name="TextBox 5">
            <a:extLst>
              <a:ext uri="{FF2B5EF4-FFF2-40B4-BE49-F238E27FC236}">
                <a16:creationId xmlns:a16="http://schemas.microsoft.com/office/drawing/2014/main" id="{45320046-3220-74F7-9F00-ED8585C9BE6D}"/>
              </a:ext>
            </a:extLst>
          </p:cNvPr>
          <p:cNvSpPr txBox="1"/>
          <p:nvPr/>
        </p:nvSpPr>
        <p:spPr>
          <a:xfrm>
            <a:off x="240983" y="2251617"/>
            <a:ext cx="6096000" cy="523220"/>
          </a:xfrm>
          <a:prstGeom prst="rect">
            <a:avLst/>
          </a:prstGeom>
          <a:noFill/>
        </p:spPr>
        <p:txBody>
          <a:bodyPr wrap="square">
            <a:spAutoFit/>
          </a:bodyPr>
          <a:lstStyle/>
          <a:p>
            <a:r>
              <a:rPr lang="en-ZA" sz="1400" b="1" dirty="0">
                <a:effectLst/>
                <a:latin typeface="Calibri" panose="020F0502020204030204" pitchFamily="34" charset="0"/>
                <a:ea typeface="Calibri" panose="020F0502020204030204" pitchFamily="34" charset="0"/>
                <a:cs typeface="Times New Roman" panose="02020603050405020304" pitchFamily="18" charset="0"/>
              </a:rPr>
              <a:t>Theme 4 - Social Work Education, </a:t>
            </a:r>
            <a:r>
              <a:rPr lang="en-ZA" sz="1400" b="1" dirty="0" err="1">
                <a:effectLst/>
                <a:latin typeface="Calibri" panose="020F0502020204030204" pitchFamily="34" charset="0"/>
                <a:ea typeface="Calibri" panose="020F0502020204030204" pitchFamily="34" charset="0"/>
                <a:cs typeface="Times New Roman" panose="02020603050405020304" pitchFamily="18" charset="0"/>
              </a:rPr>
              <a:t>Transdisciplinarity</a:t>
            </a:r>
            <a:r>
              <a:rPr lang="en-ZA" sz="1400" b="1" dirty="0">
                <a:effectLst/>
                <a:latin typeface="Calibri" panose="020F0502020204030204" pitchFamily="34" charset="0"/>
                <a:ea typeface="Calibri" panose="020F0502020204030204" pitchFamily="34" charset="0"/>
                <a:cs typeface="Times New Roman" panose="02020603050405020304" pitchFamily="18" charset="0"/>
              </a:rPr>
              <a:t> and Curriculum Development (4)</a:t>
            </a:r>
            <a:endParaRPr lang="en-Z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p:nvPr/>
        </p:nvSpPr>
        <p:spPr>
          <a:xfrm>
            <a:off x="1647825" y="778019"/>
            <a:ext cx="9858375" cy="465197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B050"/>
              </a:buClr>
              <a:buSzPts val="2000"/>
              <a:buFont typeface="Arial"/>
              <a:buNone/>
            </a:pPr>
            <a:r>
              <a:rPr lang="en-ZA" sz="2000" b="1" i="0" u="none" strike="noStrike" cap="none">
                <a:solidFill>
                  <a:srgbClr val="00B050"/>
                </a:solidFill>
                <a:latin typeface="Arial"/>
                <a:ea typeface="Arial"/>
                <a:cs typeface="Arial"/>
                <a:sym typeface="Arial"/>
              </a:rPr>
              <a:t>Frontline responders</a:t>
            </a:r>
            <a:endParaRPr sz="2000" b="1" i="0" u="none" strike="noStrike" cap="none">
              <a:solidFill>
                <a:srgbClr val="00B05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en-ZA" sz="2000" b="0" i="0" u="none" strike="noStrike" cap="none">
                <a:solidFill>
                  <a:srgbClr val="000000"/>
                </a:solidFill>
                <a:latin typeface="Arial"/>
                <a:ea typeface="Arial"/>
                <a:cs typeface="Arial"/>
                <a:sym typeface="Arial"/>
              </a:rPr>
              <a:t>Also known as first responders, for example, firefighters, police, and emergency medical personnel, are usually on the disaster scene first, dealing with the challenges and dangers of the situation. </a:t>
            </a:r>
            <a:endParaRPr sz="20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en-ZA" sz="2000" b="0" i="0" u="none" strike="noStrike" cap="none">
                <a:solidFill>
                  <a:srgbClr val="000000"/>
                </a:solidFill>
                <a:latin typeface="Arial"/>
                <a:ea typeface="Arial"/>
                <a:cs typeface="Arial"/>
                <a:sym typeface="Arial"/>
              </a:rPr>
              <a:t>They not only deal with physical danger but are also the first to provide emotional support to the survivors. </a:t>
            </a:r>
            <a:endParaRPr sz="20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en-ZA" sz="2000" b="0" i="0" u="none" strike="noStrike" cap="none">
                <a:solidFill>
                  <a:srgbClr val="000000"/>
                </a:solidFill>
                <a:latin typeface="Arial"/>
                <a:ea typeface="Arial"/>
                <a:cs typeface="Arial"/>
                <a:sym typeface="Arial"/>
              </a:rPr>
              <a:t>Social workers are also frontline responders and can be part of the multidisciplinary frontline team rendering services to disaster-stricken communities. </a:t>
            </a:r>
            <a:endParaRPr sz="20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en-ZA" sz="2000" b="0" i="0" u="none" strike="noStrike" cap="none">
                <a:solidFill>
                  <a:srgbClr val="000000"/>
                </a:solidFill>
                <a:latin typeface="Arial"/>
                <a:ea typeface="Arial"/>
                <a:cs typeface="Arial"/>
                <a:sym typeface="Arial"/>
              </a:rPr>
              <a:t>Social workers can be service providers to other frontline workers, assisting them in coping with the psychosocial effects of rendering services during disasters. </a:t>
            </a:r>
            <a:endParaRPr sz="2000" b="0" i="0" u="none" strike="noStrike" cap="none">
              <a:solidFill>
                <a:srgbClr val="000000"/>
              </a:solidFill>
              <a:latin typeface="Arial"/>
              <a:ea typeface="Arial"/>
              <a:cs typeface="Arial"/>
              <a:sym typeface="Arial"/>
            </a:endParaRPr>
          </a:p>
        </p:txBody>
      </p:sp>
      <p:sp>
        <p:nvSpPr>
          <p:cNvPr id="175" name="Google Shape;175;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body" idx="1"/>
          </p:nvPr>
        </p:nvSpPr>
        <p:spPr>
          <a:xfrm>
            <a:off x="628650" y="428625"/>
            <a:ext cx="11096625" cy="6048375"/>
          </a:xfrm>
          <a:prstGeom prst="rect">
            <a:avLst/>
          </a:prstGeom>
          <a:noFill/>
          <a:ln>
            <a:noFill/>
          </a:ln>
        </p:spPr>
        <p:txBody>
          <a:bodyPr spcFirstLastPara="1" wrap="square" lIns="91425" tIns="45700" rIns="91425" bIns="45700" anchor="t" anchorCtr="0">
            <a:normAutofit/>
          </a:bodyPr>
          <a:lstStyle/>
          <a:p>
            <a:pPr marL="228600" lvl="0" indent="457200" algn="just" rtl="0">
              <a:lnSpc>
                <a:spcPct val="90000"/>
              </a:lnSpc>
              <a:spcBef>
                <a:spcPts val="0"/>
              </a:spcBef>
              <a:spcAft>
                <a:spcPts val="0"/>
              </a:spcAft>
              <a:buSzPts val="2000"/>
              <a:buNone/>
            </a:pPr>
            <a:r>
              <a:rPr lang="en-ZA" sz="2000" b="1">
                <a:solidFill>
                  <a:srgbClr val="00B050"/>
                </a:solidFill>
                <a:latin typeface="Arial"/>
                <a:ea typeface="Arial"/>
                <a:cs typeface="Arial"/>
                <a:sym typeface="Arial"/>
              </a:rPr>
              <a:t>Resilience</a:t>
            </a:r>
            <a:r>
              <a:rPr lang="en-ZA" sz="2000" b="1">
                <a:latin typeface="Arial"/>
                <a:ea typeface="Arial"/>
                <a:cs typeface="Arial"/>
                <a:sym typeface="Arial"/>
              </a:rPr>
              <a:t> </a:t>
            </a:r>
            <a:endParaRPr sz="2000">
              <a:latin typeface="Arial"/>
              <a:ea typeface="Arial"/>
              <a:cs typeface="Arial"/>
              <a:sym typeface="Arial"/>
            </a:endParaRPr>
          </a:p>
          <a:p>
            <a:pPr marL="457200" lvl="0" indent="-228600" algn="just" rtl="0">
              <a:lnSpc>
                <a:spcPct val="90000"/>
              </a:lnSpc>
              <a:spcBef>
                <a:spcPts val="600"/>
              </a:spcBef>
              <a:spcAft>
                <a:spcPts val="0"/>
              </a:spcAft>
              <a:buSzPts val="2000"/>
              <a:buNone/>
            </a:pPr>
            <a:r>
              <a:rPr lang="en-ZA" sz="2000">
                <a:latin typeface="Arial"/>
                <a:ea typeface="Arial"/>
                <a:cs typeface="Arial"/>
                <a:sym typeface="Arial"/>
              </a:rPr>
              <a:t>‘</a:t>
            </a:r>
            <a:r>
              <a:rPr lang="en-ZA" sz="2000" i="1">
                <a:latin typeface="Arial"/>
                <a:ea typeface="Arial"/>
                <a:cs typeface="Arial"/>
                <a:sym typeface="Arial"/>
              </a:rPr>
              <a:t>The ability of a system, community or society exposed to hazards to resist, absorb, accommodate, adapt to, transform and recover from the effects of a hazard in a timely and efficient manner, including through the preservation and restoration of its essential basic structures and functions through risk management</a:t>
            </a:r>
            <a:r>
              <a:rPr lang="en-ZA" sz="2000">
                <a:latin typeface="Arial"/>
                <a:ea typeface="Arial"/>
                <a:cs typeface="Arial"/>
                <a:sym typeface="Arial"/>
              </a:rPr>
              <a:t>’ (UNDRR, 2017, p.22). </a:t>
            </a:r>
            <a:endParaRPr sz="2000">
              <a:latin typeface="Arial"/>
              <a:ea typeface="Arial"/>
              <a:cs typeface="Arial"/>
              <a:sym typeface="Arial"/>
            </a:endParaRPr>
          </a:p>
          <a:p>
            <a:pPr marL="457200" lvl="0" indent="-228600" algn="just" rtl="0">
              <a:lnSpc>
                <a:spcPct val="90000"/>
              </a:lnSpc>
              <a:spcBef>
                <a:spcPts val="600"/>
              </a:spcBef>
              <a:spcAft>
                <a:spcPts val="0"/>
              </a:spcAft>
              <a:buSzPts val="2000"/>
              <a:buNone/>
            </a:pPr>
            <a:r>
              <a:rPr lang="en-ZA" sz="2000">
                <a:latin typeface="Arial"/>
                <a:ea typeface="Arial"/>
                <a:cs typeface="Arial"/>
                <a:sym typeface="Arial"/>
              </a:rPr>
              <a:t> </a:t>
            </a:r>
            <a:endParaRPr sz="2000">
              <a:latin typeface="Arial"/>
              <a:ea typeface="Arial"/>
              <a:cs typeface="Arial"/>
              <a:sym typeface="Arial"/>
            </a:endParaRPr>
          </a:p>
          <a:p>
            <a:pPr marL="228600" lvl="0" indent="457200" algn="just" rtl="0">
              <a:lnSpc>
                <a:spcPct val="90000"/>
              </a:lnSpc>
              <a:spcBef>
                <a:spcPts val="600"/>
              </a:spcBef>
              <a:spcAft>
                <a:spcPts val="0"/>
              </a:spcAft>
              <a:buSzPts val="2000"/>
              <a:buNone/>
            </a:pPr>
            <a:r>
              <a:rPr lang="en-ZA" sz="2000" b="1" i="1">
                <a:solidFill>
                  <a:srgbClr val="00B050"/>
                </a:solidFill>
                <a:latin typeface="Arial"/>
                <a:ea typeface="Arial"/>
                <a:cs typeface="Arial"/>
                <a:sym typeface="Arial"/>
              </a:rPr>
              <a:t>Ubuntu</a:t>
            </a:r>
            <a:r>
              <a:rPr lang="en-ZA" sz="2000" b="1" i="1">
                <a:latin typeface="Arial"/>
                <a:ea typeface="Arial"/>
                <a:cs typeface="Arial"/>
                <a:sym typeface="Arial"/>
              </a:rPr>
              <a:t> </a:t>
            </a:r>
            <a:endParaRPr sz="2000">
              <a:latin typeface="Arial"/>
              <a:ea typeface="Arial"/>
              <a:cs typeface="Arial"/>
              <a:sym typeface="Arial"/>
            </a:endParaRPr>
          </a:p>
          <a:p>
            <a:pPr marL="457200" lvl="0" indent="-228600" algn="just" rtl="0">
              <a:lnSpc>
                <a:spcPct val="90000"/>
              </a:lnSpc>
              <a:spcBef>
                <a:spcPts val="600"/>
              </a:spcBef>
              <a:spcAft>
                <a:spcPts val="0"/>
              </a:spcAft>
              <a:buSzPts val="2000"/>
              <a:buNone/>
            </a:pPr>
            <a:r>
              <a:rPr lang="en-ZA" sz="2000" i="1">
                <a:latin typeface="Arial"/>
                <a:ea typeface="Arial"/>
                <a:cs typeface="Arial"/>
                <a:sym typeface="Arial"/>
              </a:rPr>
              <a:t>Ubuntu</a:t>
            </a:r>
            <a:r>
              <a:rPr lang="en-ZA" sz="2000">
                <a:latin typeface="Arial"/>
                <a:ea typeface="Arial"/>
                <a:cs typeface="Arial"/>
                <a:sym typeface="Arial"/>
              </a:rPr>
              <a:t> is conceptualised as ‘</a:t>
            </a:r>
            <a:r>
              <a:rPr lang="en-ZA" sz="2000" i="1">
                <a:latin typeface="Arial"/>
                <a:ea typeface="Arial"/>
                <a:cs typeface="Arial"/>
                <a:sym typeface="Arial"/>
              </a:rPr>
              <a:t>each individual’s humanity is ideally expressed in relationship to others</a:t>
            </a:r>
            <a:r>
              <a:rPr lang="en-ZA" sz="2000">
                <a:latin typeface="Arial"/>
                <a:ea typeface="Arial"/>
                <a:cs typeface="Arial"/>
                <a:sym typeface="Arial"/>
              </a:rPr>
              <a:t>’ (Mayaka </a:t>
            </a:r>
            <a:r>
              <a:rPr lang="en-ZA" sz="2000" i="1">
                <a:latin typeface="Arial"/>
                <a:ea typeface="Arial"/>
                <a:cs typeface="Arial"/>
                <a:sym typeface="Arial"/>
              </a:rPr>
              <a:t>et al</a:t>
            </a:r>
            <a:r>
              <a:rPr lang="en-ZA" sz="2000">
                <a:latin typeface="Arial"/>
                <a:ea typeface="Arial"/>
                <a:cs typeface="Arial"/>
                <a:sym typeface="Arial"/>
              </a:rPr>
              <a:t>., 2023, p.60).</a:t>
            </a:r>
            <a:endParaRPr/>
          </a:p>
          <a:p>
            <a:pPr marL="457200" lvl="0" indent="-228600" algn="just" rtl="0">
              <a:lnSpc>
                <a:spcPct val="90000"/>
              </a:lnSpc>
              <a:spcBef>
                <a:spcPts val="600"/>
              </a:spcBef>
              <a:spcAft>
                <a:spcPts val="0"/>
              </a:spcAft>
              <a:buSzPts val="2000"/>
              <a:buNone/>
            </a:pPr>
            <a:r>
              <a:rPr lang="en-ZA" sz="2000" i="1">
                <a:latin typeface="Arial"/>
                <a:ea typeface="Arial"/>
                <a:cs typeface="Arial"/>
                <a:sym typeface="Arial"/>
              </a:rPr>
              <a:t>Ubuntu</a:t>
            </a:r>
            <a:r>
              <a:rPr lang="en-ZA" sz="2000">
                <a:latin typeface="Arial"/>
                <a:ea typeface="Arial"/>
                <a:cs typeface="Arial"/>
                <a:sym typeface="Arial"/>
              </a:rPr>
              <a:t>, therefore, </a:t>
            </a:r>
            <a:r>
              <a:rPr lang="en-ZA" sz="2000" b="1">
                <a:solidFill>
                  <a:schemeClr val="dk1"/>
                </a:solidFill>
                <a:latin typeface="Arial"/>
                <a:ea typeface="Arial"/>
                <a:cs typeface="Arial"/>
                <a:sym typeface="Arial"/>
              </a:rPr>
              <a:t>combines social </a:t>
            </a:r>
            <a:r>
              <a:rPr lang="en-ZA" sz="2000">
                <a:latin typeface="Arial"/>
                <a:ea typeface="Arial"/>
                <a:cs typeface="Arial"/>
                <a:sym typeface="Arial"/>
              </a:rPr>
              <a:t>(the relationships between individuals that create community and a shared humanity) and </a:t>
            </a:r>
            <a:r>
              <a:rPr lang="en-ZA" sz="2000" b="1">
                <a:solidFill>
                  <a:schemeClr val="dk1"/>
                </a:solidFill>
                <a:latin typeface="Arial"/>
                <a:ea typeface="Arial"/>
                <a:cs typeface="Arial"/>
                <a:sym typeface="Arial"/>
              </a:rPr>
              <a:t>ethical</a:t>
            </a:r>
            <a:r>
              <a:rPr lang="en-ZA" sz="2000">
                <a:latin typeface="Arial"/>
                <a:ea typeface="Arial"/>
                <a:cs typeface="Arial"/>
                <a:sym typeface="Arial"/>
              </a:rPr>
              <a:t> (the standard of our interactions with others, e.g respect and care) components. </a:t>
            </a:r>
            <a:endParaRPr/>
          </a:p>
          <a:p>
            <a:pPr marL="457200" lvl="0" indent="-228600" algn="just" rtl="0">
              <a:lnSpc>
                <a:spcPct val="90000"/>
              </a:lnSpc>
              <a:spcBef>
                <a:spcPts val="600"/>
              </a:spcBef>
              <a:spcAft>
                <a:spcPts val="0"/>
              </a:spcAft>
              <a:buSzPts val="2000"/>
              <a:buNone/>
            </a:pPr>
            <a:r>
              <a:rPr lang="en-ZA" sz="2000">
                <a:latin typeface="Arial"/>
                <a:ea typeface="Arial"/>
                <a:cs typeface="Arial"/>
                <a:sym typeface="Arial"/>
              </a:rPr>
              <a:t>As a result, the idiom - a person is a person through other people – is well-known as the definition of </a:t>
            </a:r>
            <a:r>
              <a:rPr lang="en-ZA" sz="2000" i="1">
                <a:latin typeface="Arial"/>
                <a:ea typeface="Arial"/>
                <a:cs typeface="Arial"/>
                <a:sym typeface="Arial"/>
              </a:rPr>
              <a:t>Ubuntu</a:t>
            </a:r>
            <a:r>
              <a:rPr lang="en-ZA" sz="2000">
                <a:latin typeface="Arial"/>
                <a:ea typeface="Arial"/>
                <a:cs typeface="Arial"/>
                <a:sym typeface="Arial"/>
              </a:rPr>
              <a:t> (Mayaka </a:t>
            </a:r>
            <a:r>
              <a:rPr lang="en-ZA" sz="2000" i="1">
                <a:latin typeface="Arial"/>
                <a:ea typeface="Arial"/>
                <a:cs typeface="Arial"/>
                <a:sym typeface="Arial"/>
              </a:rPr>
              <a:t>et al</a:t>
            </a:r>
            <a:r>
              <a:rPr lang="en-ZA" sz="2000">
                <a:latin typeface="Arial"/>
                <a:ea typeface="Arial"/>
                <a:cs typeface="Arial"/>
                <a:sym typeface="Arial"/>
              </a:rPr>
              <a:t>., 2023, p.60).</a:t>
            </a:r>
            <a:endParaRPr sz="2000">
              <a:latin typeface="Arial"/>
              <a:ea typeface="Arial"/>
              <a:cs typeface="Arial"/>
              <a:sym typeface="Arial"/>
            </a:endParaRPr>
          </a:p>
          <a:p>
            <a:pPr marL="228600" lvl="0" indent="457200" algn="just" rtl="0">
              <a:lnSpc>
                <a:spcPct val="90000"/>
              </a:lnSpc>
              <a:spcBef>
                <a:spcPts val="600"/>
              </a:spcBef>
              <a:spcAft>
                <a:spcPts val="0"/>
              </a:spcAft>
              <a:buSzPts val="2000"/>
              <a:buNone/>
            </a:pPr>
            <a:r>
              <a:rPr lang="en-ZA" sz="2000" b="1">
                <a:latin typeface="Arial"/>
                <a:ea typeface="Arial"/>
                <a:cs typeface="Arial"/>
                <a:sym typeface="Arial"/>
              </a:rPr>
              <a:t> </a:t>
            </a:r>
            <a:endParaRPr sz="2000">
              <a:latin typeface="Arial"/>
              <a:ea typeface="Arial"/>
              <a:cs typeface="Arial"/>
              <a:sym typeface="Arial"/>
            </a:endParaRPr>
          </a:p>
          <a:p>
            <a:pPr marL="228600" lvl="0" indent="457200" algn="just" rtl="0">
              <a:lnSpc>
                <a:spcPct val="90000"/>
              </a:lnSpc>
              <a:spcBef>
                <a:spcPts val="600"/>
              </a:spcBef>
              <a:spcAft>
                <a:spcPts val="0"/>
              </a:spcAft>
              <a:buSzPts val="2000"/>
              <a:buNone/>
            </a:pPr>
            <a:r>
              <a:rPr lang="en-ZA" sz="2000" b="1">
                <a:solidFill>
                  <a:srgbClr val="00B050"/>
                </a:solidFill>
                <a:latin typeface="Arial"/>
                <a:ea typeface="Arial"/>
                <a:cs typeface="Arial"/>
                <a:sym typeface="Arial"/>
              </a:rPr>
              <a:t>Vulnerability</a:t>
            </a:r>
            <a:endParaRPr sz="2000">
              <a:solidFill>
                <a:srgbClr val="00B050"/>
              </a:solidFill>
              <a:latin typeface="Arial"/>
              <a:ea typeface="Arial"/>
              <a:cs typeface="Arial"/>
              <a:sym typeface="Arial"/>
            </a:endParaRPr>
          </a:p>
          <a:p>
            <a:pPr marL="228600" lvl="0" indent="-228600" algn="just" rtl="0">
              <a:lnSpc>
                <a:spcPct val="90000"/>
              </a:lnSpc>
              <a:spcBef>
                <a:spcPts val="600"/>
              </a:spcBef>
              <a:spcAft>
                <a:spcPts val="0"/>
              </a:spcAft>
              <a:buSzPts val="2000"/>
              <a:buChar char="•"/>
            </a:pPr>
            <a:r>
              <a:rPr lang="en-ZA" sz="2000">
                <a:latin typeface="Arial"/>
                <a:ea typeface="Arial"/>
                <a:cs typeface="Arial"/>
                <a:sym typeface="Arial"/>
              </a:rPr>
              <a:t>‘</a:t>
            </a:r>
            <a:r>
              <a:rPr lang="en-ZA" sz="2000" i="1">
                <a:latin typeface="Arial"/>
                <a:ea typeface="Arial"/>
                <a:cs typeface="Arial"/>
                <a:sym typeface="Arial"/>
              </a:rPr>
              <a:t>the conditions determined by physical, social, economic and environmental factors or processes which increase the susceptibility of an individual, a community, assets or systems to the impacts of hazards</a:t>
            </a:r>
            <a:r>
              <a:rPr lang="en-ZA" sz="2000">
                <a:latin typeface="Arial"/>
                <a:ea typeface="Arial"/>
                <a:cs typeface="Arial"/>
                <a:sym typeface="Arial"/>
              </a:rPr>
              <a:t>’(UNDRR,2017, p.24). </a:t>
            </a:r>
            <a:endParaRPr sz="2000">
              <a:latin typeface="Arial"/>
              <a:ea typeface="Arial"/>
              <a:cs typeface="Arial"/>
              <a:sym typeface="Arial"/>
            </a:endParaRPr>
          </a:p>
          <a:p>
            <a:pPr marL="228600" lvl="0" indent="-184150" algn="l" rtl="0">
              <a:lnSpc>
                <a:spcPct val="90000"/>
              </a:lnSpc>
              <a:spcBef>
                <a:spcPts val="600"/>
              </a:spcBef>
              <a:spcAft>
                <a:spcPts val="0"/>
              </a:spcAft>
              <a:buSzPts val="700"/>
              <a:buNone/>
            </a:pPr>
            <a:endParaRPr sz="700"/>
          </a:p>
        </p:txBody>
      </p:sp>
      <p:sp>
        <p:nvSpPr>
          <p:cNvPr id="181" name="Google Shape;181;p1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 calcmode="lin" valueType="num">
                                      <p:cBhvr additive="base">
                                        <p:cTn id="12" dur="500"/>
                                        <p:tgtEl>
                                          <p:spTgt spid="1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 calcmode="lin" valueType="num">
                                      <p:cBhvr additive="base">
                                        <p:cTn id="17" dur="500"/>
                                        <p:tgtEl>
                                          <p:spTgt spid="1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 calcmode="lin" valueType="num">
                                      <p:cBhvr additive="base">
                                        <p:cTn id="22" dur="500"/>
                                        <p:tgtEl>
                                          <p:spTgt spid="1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 calcmode="lin" valueType="num">
                                      <p:cBhvr additive="base">
                                        <p:cTn id="27" dur="500"/>
                                        <p:tgtEl>
                                          <p:spTgt spid="1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 calcmode="lin" valueType="num">
                                      <p:cBhvr additive="base">
                                        <p:cTn id="32" dur="500"/>
                                        <p:tgtEl>
                                          <p:spTgt spid="1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 calcmode="lin" valueType="num">
                                      <p:cBhvr additive="base">
                                        <p:cTn id="37" dur="500"/>
                                        <p:tgtEl>
                                          <p:spTgt spid="18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0">
                                            <p:txEl>
                                              <p:pRg st="7" end="7"/>
                                            </p:txEl>
                                          </p:spTgt>
                                        </p:tgtEl>
                                        <p:attrNameLst>
                                          <p:attrName>style.visibility</p:attrName>
                                        </p:attrNameLst>
                                      </p:cBhvr>
                                      <p:to>
                                        <p:strVal val="visible"/>
                                      </p:to>
                                    </p:set>
                                    <p:anim calcmode="lin" valueType="num">
                                      <p:cBhvr additive="base">
                                        <p:cTn id="42" dur="500"/>
                                        <p:tgtEl>
                                          <p:spTgt spid="18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0">
                                            <p:txEl>
                                              <p:pRg st="8" end="8"/>
                                            </p:txEl>
                                          </p:spTgt>
                                        </p:tgtEl>
                                        <p:attrNameLst>
                                          <p:attrName>style.visibility</p:attrName>
                                        </p:attrNameLst>
                                      </p:cBhvr>
                                      <p:to>
                                        <p:strVal val="visible"/>
                                      </p:to>
                                    </p:set>
                                    <p:anim calcmode="lin" valueType="num">
                                      <p:cBhvr additive="base">
                                        <p:cTn id="47" dur="500"/>
                                        <p:tgtEl>
                                          <p:spTgt spid="18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0">
                                            <p:txEl>
                                              <p:pRg st="9" end="9"/>
                                            </p:txEl>
                                          </p:spTgt>
                                        </p:tgtEl>
                                        <p:attrNameLst>
                                          <p:attrName>style.visibility</p:attrName>
                                        </p:attrNameLst>
                                      </p:cBhvr>
                                      <p:to>
                                        <p:strVal val="visible"/>
                                      </p:to>
                                    </p:set>
                                    <p:anim calcmode="lin" valueType="num">
                                      <p:cBhvr additive="base">
                                        <p:cTn id="52" dur="500"/>
                                        <p:tgtEl>
                                          <p:spTgt spid="18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0">
                                            <p:txEl>
                                              <p:pRg st="10" end="10"/>
                                            </p:txEl>
                                          </p:spTgt>
                                        </p:tgtEl>
                                        <p:attrNameLst>
                                          <p:attrName>style.visibility</p:attrName>
                                        </p:attrNameLst>
                                      </p:cBhvr>
                                      <p:to>
                                        <p:strVal val="visible"/>
                                      </p:to>
                                    </p:set>
                                    <p:anim calcmode="lin" valueType="num">
                                      <p:cBhvr additive="base">
                                        <p:cTn id="57" dur="500"/>
                                        <p:tgtEl>
                                          <p:spTgt spid="18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Gill Sans"/>
              <a:buNone/>
            </a:pPr>
            <a:r>
              <a:rPr lang="en-ZA" b="1">
                <a:solidFill>
                  <a:srgbClr val="00B050"/>
                </a:solidFill>
              </a:rPr>
              <a:t>WHERE DOES MENTAL HEALTH FIT IN DISASTER MANAGEMENT</a:t>
            </a:r>
            <a:endParaRPr b="1">
              <a:solidFill>
                <a:srgbClr val="00B050"/>
              </a:solidFill>
            </a:endParaRPr>
          </a:p>
        </p:txBody>
      </p:sp>
      <p:sp>
        <p:nvSpPr>
          <p:cNvPr id="187" name="Google Shape;187;p12"/>
          <p:cNvSpPr txBox="1">
            <a:spLocks noGrp="1"/>
          </p:cNvSpPr>
          <p:nvPr>
            <p:ph type="body" idx="1"/>
          </p:nvPr>
        </p:nvSpPr>
        <p:spPr>
          <a:xfrm>
            <a:off x="838200" y="2371725"/>
            <a:ext cx="10506075" cy="381952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000"/>
              <a:buChar char="•"/>
            </a:pPr>
            <a:r>
              <a:rPr lang="en-ZA" sz="2000">
                <a:latin typeface="Arial"/>
                <a:ea typeface="Arial"/>
                <a:cs typeface="Arial"/>
                <a:sym typeface="Arial"/>
              </a:rPr>
              <a:t>The WHO (2018) defines health as “</a:t>
            </a:r>
            <a:r>
              <a:rPr lang="en-ZA" sz="2000" i="1">
                <a:solidFill>
                  <a:srgbClr val="00B050"/>
                </a:solidFill>
                <a:latin typeface="Arial"/>
                <a:ea typeface="Arial"/>
                <a:cs typeface="Arial"/>
                <a:sym typeface="Arial"/>
              </a:rPr>
              <a:t>a state of complete physical, mental and social well-being and not merely the absence of disease or infirmity</a:t>
            </a:r>
            <a:r>
              <a:rPr lang="en-ZA" sz="2000">
                <a:latin typeface="Arial"/>
                <a:ea typeface="Arial"/>
                <a:cs typeface="Arial"/>
                <a:sym typeface="Arial"/>
              </a:rPr>
              <a:t>”. </a:t>
            </a:r>
            <a:endParaRPr/>
          </a:p>
          <a:p>
            <a:pPr marL="228600" lvl="0" indent="-228600" algn="just" rtl="0">
              <a:lnSpc>
                <a:spcPct val="100000"/>
              </a:lnSpc>
              <a:spcBef>
                <a:spcPts val="1000"/>
              </a:spcBef>
              <a:spcAft>
                <a:spcPts val="0"/>
              </a:spcAft>
              <a:buSzPts val="2000"/>
              <a:buChar char="•"/>
            </a:pPr>
            <a:r>
              <a:rPr lang="en-ZA" sz="2000">
                <a:latin typeface="Arial"/>
                <a:ea typeface="Arial"/>
                <a:cs typeface="Arial"/>
                <a:sym typeface="Arial"/>
              </a:rPr>
              <a:t>From this definition, it is clear that </a:t>
            </a:r>
            <a:r>
              <a:rPr lang="en-ZA" sz="2000">
                <a:solidFill>
                  <a:srgbClr val="00B050"/>
                </a:solidFill>
                <a:latin typeface="Arial"/>
                <a:ea typeface="Arial"/>
                <a:cs typeface="Arial"/>
                <a:sym typeface="Arial"/>
              </a:rPr>
              <a:t>mental health forms </a:t>
            </a:r>
            <a:r>
              <a:rPr lang="en-ZA" sz="2000">
                <a:latin typeface="Arial"/>
                <a:ea typeface="Arial"/>
                <a:cs typeface="Arial"/>
                <a:sym typeface="Arial"/>
              </a:rPr>
              <a:t>part of the </a:t>
            </a:r>
            <a:r>
              <a:rPr lang="en-ZA" sz="2000">
                <a:solidFill>
                  <a:srgbClr val="00B050"/>
                </a:solidFill>
                <a:latin typeface="Arial"/>
                <a:ea typeface="Arial"/>
                <a:cs typeface="Arial"/>
                <a:sym typeface="Arial"/>
              </a:rPr>
              <a:t>holistic health </a:t>
            </a:r>
            <a:r>
              <a:rPr lang="en-ZA" sz="2000">
                <a:latin typeface="Arial"/>
                <a:ea typeface="Arial"/>
                <a:cs typeface="Arial"/>
                <a:sym typeface="Arial"/>
              </a:rPr>
              <a:t>of a person and therefore, mental health aspects need to be just as important as physical health aspects.</a:t>
            </a:r>
            <a:endParaRPr/>
          </a:p>
          <a:p>
            <a:pPr marL="228600" lvl="0" indent="-228600" algn="just" rtl="0">
              <a:lnSpc>
                <a:spcPct val="100000"/>
              </a:lnSpc>
              <a:spcBef>
                <a:spcPts val="1000"/>
              </a:spcBef>
              <a:spcAft>
                <a:spcPts val="0"/>
              </a:spcAft>
              <a:buSzPts val="2000"/>
              <a:buChar char="•"/>
            </a:pPr>
            <a:r>
              <a:rPr lang="en-ZA" sz="2000">
                <a:latin typeface="Arial"/>
                <a:ea typeface="Arial"/>
                <a:cs typeface="Arial"/>
                <a:sym typeface="Arial"/>
              </a:rPr>
              <a:t>During disasters, a person’s state of well-being is affected and therefore, it is </a:t>
            </a:r>
            <a:r>
              <a:rPr lang="en-ZA" sz="2000">
                <a:solidFill>
                  <a:srgbClr val="00B050"/>
                </a:solidFill>
                <a:latin typeface="Arial"/>
                <a:ea typeface="Arial"/>
                <a:cs typeface="Arial"/>
                <a:sym typeface="Arial"/>
              </a:rPr>
              <a:t>essential</a:t>
            </a:r>
            <a:r>
              <a:rPr lang="en-ZA" sz="2000">
                <a:latin typeface="Arial"/>
                <a:ea typeface="Arial"/>
                <a:cs typeface="Arial"/>
                <a:sym typeface="Arial"/>
              </a:rPr>
              <a:t> to include </a:t>
            </a:r>
            <a:r>
              <a:rPr lang="en-ZA" sz="2000">
                <a:solidFill>
                  <a:srgbClr val="C00000"/>
                </a:solidFill>
                <a:latin typeface="Arial"/>
                <a:ea typeface="Arial"/>
                <a:cs typeface="Arial"/>
                <a:sym typeface="Arial"/>
              </a:rPr>
              <a:t>mental health services</a:t>
            </a:r>
            <a:r>
              <a:rPr lang="en-ZA" sz="2000">
                <a:latin typeface="Arial"/>
                <a:ea typeface="Arial"/>
                <a:cs typeface="Arial"/>
                <a:sym typeface="Arial"/>
              </a:rPr>
              <a:t> during disaster risk management that focus on the protection and restoration of affected community members and humanitarian service providers. </a:t>
            </a:r>
            <a:endParaRPr/>
          </a:p>
          <a:p>
            <a:pPr marL="228600" lvl="0" indent="-228600" algn="l" rtl="0">
              <a:lnSpc>
                <a:spcPct val="100000"/>
              </a:lnSpc>
              <a:spcBef>
                <a:spcPts val="1000"/>
              </a:spcBef>
              <a:spcAft>
                <a:spcPts val="0"/>
              </a:spcAft>
              <a:buSzPts val="2000"/>
              <a:buChar char="•"/>
            </a:pPr>
            <a:r>
              <a:rPr lang="en-ZA" sz="2000" i="1">
                <a:solidFill>
                  <a:srgbClr val="000000"/>
                </a:solidFill>
                <a:latin typeface="Arial"/>
                <a:ea typeface="Arial"/>
                <a:cs typeface="Arial"/>
                <a:sym typeface="Arial"/>
              </a:rPr>
              <a:t>Globally, </a:t>
            </a:r>
            <a:r>
              <a:rPr lang="en-ZA" sz="2000" b="1" i="1" u="sng">
                <a:solidFill>
                  <a:srgbClr val="000000"/>
                </a:solidFill>
                <a:latin typeface="Arial"/>
                <a:ea typeface="Arial"/>
                <a:cs typeface="Arial"/>
                <a:sym typeface="Arial"/>
              </a:rPr>
              <a:t>one in five </a:t>
            </a:r>
            <a:r>
              <a:rPr lang="en-ZA" sz="2000" i="1">
                <a:solidFill>
                  <a:srgbClr val="000000"/>
                </a:solidFill>
                <a:latin typeface="Arial"/>
                <a:ea typeface="Arial"/>
                <a:cs typeface="Arial"/>
                <a:sym typeface="Arial"/>
              </a:rPr>
              <a:t>(22.1%) people living in areas affected by conflict is estimated to have a </a:t>
            </a:r>
            <a:r>
              <a:rPr lang="en-ZA" sz="2000" b="1" i="1" u="sng">
                <a:solidFill>
                  <a:srgbClr val="000000"/>
                </a:solidFill>
                <a:latin typeface="Arial"/>
                <a:ea typeface="Arial"/>
                <a:cs typeface="Arial"/>
                <a:sym typeface="Arial"/>
              </a:rPr>
              <a:t>mental health condition</a:t>
            </a:r>
            <a:r>
              <a:rPr lang="en-ZA" sz="2000" i="1">
                <a:solidFill>
                  <a:srgbClr val="000000"/>
                </a:solidFill>
                <a:latin typeface="Arial"/>
                <a:ea typeface="Arial"/>
                <a:cs typeface="Arial"/>
                <a:sym typeface="Arial"/>
              </a:rPr>
              <a:t> (</a:t>
            </a:r>
            <a:r>
              <a:rPr lang="en-ZA" sz="2000">
                <a:solidFill>
                  <a:srgbClr val="000000"/>
                </a:solidFill>
                <a:latin typeface="Arial"/>
                <a:ea typeface="Arial"/>
                <a:cs typeface="Arial"/>
                <a:sym typeface="Arial"/>
              </a:rPr>
              <a:t>Charlson et al., 2019)</a:t>
            </a:r>
            <a:endParaRPr sz="2000">
              <a:latin typeface="Arial"/>
              <a:ea typeface="Arial"/>
              <a:cs typeface="Arial"/>
              <a:sym typeface="Arial"/>
            </a:endParaRPr>
          </a:p>
          <a:p>
            <a:pPr marL="228600" lvl="0" indent="-101600" algn="just" rtl="0">
              <a:lnSpc>
                <a:spcPct val="100000"/>
              </a:lnSpc>
              <a:spcBef>
                <a:spcPts val="1000"/>
              </a:spcBef>
              <a:spcAft>
                <a:spcPts val="0"/>
              </a:spcAft>
              <a:buSzPts val="2000"/>
              <a:buNone/>
            </a:pPr>
            <a:endParaRPr sz="2000"/>
          </a:p>
        </p:txBody>
      </p:sp>
      <p:sp>
        <p:nvSpPr>
          <p:cNvPr id="188" name="Google Shape;188;p1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 calcmode="lin" valueType="num">
                                      <p:cBhvr additive="base">
                                        <p:cTn id="7" dur="500"/>
                                        <p:tgtEl>
                                          <p:spTgt spid="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 calcmode="lin" valueType="num">
                                      <p:cBhvr additive="base">
                                        <p:cTn id="12" dur="500"/>
                                        <p:tgtEl>
                                          <p:spTgt spid="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 calcmode="lin" valueType="num">
                                      <p:cBhvr additive="base">
                                        <p:cTn id="17" dur="500"/>
                                        <p:tgtEl>
                                          <p:spTgt spid="1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7">
                                            <p:txEl>
                                              <p:pRg st="3" end="3"/>
                                            </p:txEl>
                                          </p:spTgt>
                                        </p:tgtEl>
                                        <p:attrNameLst>
                                          <p:attrName>style.visibility</p:attrName>
                                        </p:attrNameLst>
                                      </p:cBhvr>
                                      <p:to>
                                        <p:strVal val="visible"/>
                                      </p:to>
                                    </p:set>
                                    <p:anim calcmode="lin" valueType="num">
                                      <p:cBhvr additive="base">
                                        <p:cTn id="22" dur="500"/>
                                        <p:tgtEl>
                                          <p:spTgt spid="1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7">
                                            <p:txEl>
                                              <p:pRg st="4" end="4"/>
                                            </p:txEl>
                                          </p:spTgt>
                                        </p:tgtEl>
                                        <p:attrNameLst>
                                          <p:attrName>style.visibility</p:attrName>
                                        </p:attrNameLst>
                                      </p:cBhvr>
                                      <p:to>
                                        <p:strVal val="visible"/>
                                      </p:to>
                                    </p:set>
                                    <p:anim calcmode="lin" valueType="num">
                                      <p:cBhvr additive="base">
                                        <p:cTn id="27" dur="500"/>
                                        <p:tgtEl>
                                          <p:spTgt spid="1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2682114" y="651448"/>
            <a:ext cx="7450104" cy="86077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Gill Sans"/>
              <a:buNone/>
            </a:pPr>
            <a:r>
              <a:rPr lang="en-ZA" b="1">
                <a:solidFill>
                  <a:srgbClr val="00B050"/>
                </a:solidFill>
              </a:rPr>
              <a:t>OPTIMAL MENTAL HEALTH INCLUDES</a:t>
            </a:r>
            <a:br>
              <a:rPr lang="en-ZA"/>
            </a:br>
            <a:endParaRPr/>
          </a:p>
        </p:txBody>
      </p:sp>
      <p:graphicFrame>
        <p:nvGraphicFramePr>
          <p:cNvPr id="195" name="Google Shape;195;p13"/>
          <p:cNvGraphicFramePr/>
          <p:nvPr/>
        </p:nvGraphicFramePr>
        <p:xfrm>
          <a:off x="98325" y="919225"/>
          <a:ext cx="6327600" cy="5161500"/>
        </p:xfrm>
        <a:graphic>
          <a:graphicData uri="http://schemas.openxmlformats.org/drawingml/2006/chart">
            <c:chart xmlns:c="http://schemas.openxmlformats.org/drawingml/2006/chart" xmlns:r="http://schemas.openxmlformats.org/officeDocument/2006/relationships" r:id="rId3"/>
          </a:graphicData>
        </a:graphic>
      </p:graphicFrame>
      <p:sp>
        <p:nvSpPr>
          <p:cNvPr id="196" name="Google Shape;196;p13"/>
          <p:cNvSpPr txBox="1"/>
          <p:nvPr/>
        </p:nvSpPr>
        <p:spPr>
          <a:xfrm>
            <a:off x="6257008" y="1904304"/>
            <a:ext cx="4601492" cy="280807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000"/>
              <a:buFont typeface="Gill Sans"/>
              <a:buAutoNum type="arabicParenBoth"/>
            </a:pPr>
            <a:r>
              <a:rPr lang="en-ZA" sz="2000" b="0" i="1" u="none" strike="noStrike" cap="none">
                <a:solidFill>
                  <a:schemeClr val="dk1"/>
                </a:solidFill>
                <a:latin typeface="Gill Sans"/>
                <a:ea typeface="Gill Sans"/>
                <a:cs typeface="Gill Sans"/>
                <a:sym typeface="Gill Sans"/>
              </a:rPr>
              <a:t>an individual realizes his or her own abilities</a:t>
            </a:r>
            <a:r>
              <a:rPr lang="en-ZA" sz="2000" b="0" i="0" u="none" strike="noStrike" cap="none">
                <a:solidFill>
                  <a:schemeClr val="dk1"/>
                </a:solidFill>
                <a:latin typeface="Gill Sans"/>
                <a:ea typeface="Gill Sans"/>
                <a:cs typeface="Gill Sans"/>
                <a:sym typeface="Gill Sans"/>
              </a:rPr>
              <a:t>,</a:t>
            </a:r>
            <a:endParaRPr/>
          </a:p>
          <a:p>
            <a:pPr marL="342900" marR="0" lvl="0" indent="-342900" algn="just" rtl="0">
              <a:lnSpc>
                <a:spcPct val="150000"/>
              </a:lnSpc>
              <a:spcBef>
                <a:spcPts val="0"/>
              </a:spcBef>
              <a:spcAft>
                <a:spcPts val="0"/>
              </a:spcAft>
              <a:buClr>
                <a:schemeClr val="dk1"/>
              </a:buClr>
              <a:buSzPts val="2000"/>
              <a:buFont typeface="Gill Sans"/>
              <a:buAutoNum type="arabicParenBoth"/>
            </a:pPr>
            <a:r>
              <a:rPr lang="en-ZA" sz="2000" b="0" i="1" u="none" strike="noStrike" cap="none">
                <a:solidFill>
                  <a:schemeClr val="dk1"/>
                </a:solidFill>
                <a:latin typeface="Gill Sans"/>
                <a:ea typeface="Gill Sans"/>
                <a:cs typeface="Gill Sans"/>
                <a:sym typeface="Gill Sans"/>
              </a:rPr>
              <a:t>can cope with the normal stresses of life</a:t>
            </a:r>
            <a:r>
              <a:rPr lang="en-ZA" sz="2000" b="0" i="0" u="none" strike="noStrike" cap="none">
                <a:solidFill>
                  <a:schemeClr val="dk1"/>
                </a:solidFill>
                <a:latin typeface="Gill Sans"/>
                <a:ea typeface="Gill Sans"/>
                <a:cs typeface="Gill Sans"/>
                <a:sym typeface="Gill Sans"/>
              </a:rPr>
              <a:t>,</a:t>
            </a:r>
            <a:endParaRPr/>
          </a:p>
          <a:p>
            <a:pPr marL="342900" marR="0" lvl="0" indent="-342900" algn="just" rtl="0">
              <a:lnSpc>
                <a:spcPct val="150000"/>
              </a:lnSpc>
              <a:spcBef>
                <a:spcPts val="0"/>
              </a:spcBef>
              <a:spcAft>
                <a:spcPts val="0"/>
              </a:spcAft>
              <a:buClr>
                <a:schemeClr val="dk1"/>
              </a:buClr>
              <a:buSzPts val="2000"/>
              <a:buFont typeface="Gill Sans"/>
              <a:buAutoNum type="arabicParenBoth"/>
            </a:pPr>
            <a:r>
              <a:rPr lang="en-ZA" sz="2000" b="0" i="1" u="none" strike="noStrike" cap="none">
                <a:solidFill>
                  <a:schemeClr val="dk1"/>
                </a:solidFill>
                <a:latin typeface="Gill Sans"/>
                <a:ea typeface="Gill Sans"/>
                <a:cs typeface="Gill Sans"/>
                <a:sym typeface="Gill Sans"/>
              </a:rPr>
              <a:t>can work productively and</a:t>
            </a:r>
            <a:endParaRPr/>
          </a:p>
          <a:p>
            <a:pPr marL="342900" marR="0" lvl="0" indent="-342900" algn="just" rtl="0">
              <a:lnSpc>
                <a:spcPct val="150000"/>
              </a:lnSpc>
              <a:spcBef>
                <a:spcPts val="0"/>
              </a:spcBef>
              <a:spcAft>
                <a:spcPts val="0"/>
              </a:spcAft>
              <a:buClr>
                <a:schemeClr val="dk1"/>
              </a:buClr>
              <a:buSzPts val="2000"/>
              <a:buFont typeface="Gill Sans"/>
              <a:buAutoNum type="arabicParenBoth"/>
            </a:pPr>
            <a:r>
              <a:rPr lang="en-ZA" sz="2000" b="0" i="1" u="none" strike="noStrike" cap="none">
                <a:solidFill>
                  <a:schemeClr val="dk1"/>
                </a:solidFill>
                <a:latin typeface="Gill Sans"/>
                <a:ea typeface="Gill Sans"/>
                <a:cs typeface="Gill Sans"/>
                <a:sym typeface="Gill Sans"/>
              </a:rPr>
              <a:t>is able to make a contribution to his or her community</a:t>
            </a:r>
            <a:r>
              <a:rPr lang="en-ZA" sz="2000" b="0" i="0" u="none" strike="noStrike" cap="none">
                <a:solidFill>
                  <a:schemeClr val="dk1"/>
                </a:solidFill>
                <a:latin typeface="Gill Sans"/>
                <a:ea typeface="Gill Sans"/>
                <a:cs typeface="Gill Sans"/>
                <a:sym typeface="Gill Sans"/>
              </a:rPr>
              <a:t> (WHO, 2018). </a:t>
            </a:r>
            <a:endParaRPr/>
          </a:p>
        </p:txBody>
      </p:sp>
      <p:sp>
        <p:nvSpPr>
          <p:cNvPr id="197" name="Google Shape;197;p1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2070153" y="539240"/>
            <a:ext cx="8051694" cy="990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Gill Sans"/>
              <a:buNone/>
            </a:pPr>
            <a:r>
              <a:rPr lang="en-ZA" b="1">
                <a:solidFill>
                  <a:srgbClr val="00B050"/>
                </a:solidFill>
              </a:rPr>
              <a:t>MENTAL HEALTH AND PSYCHOSOCIAL SUPPORT (MHPSS)</a:t>
            </a:r>
            <a:endParaRPr b="1">
              <a:solidFill>
                <a:srgbClr val="00B050"/>
              </a:solidFill>
            </a:endParaRPr>
          </a:p>
        </p:txBody>
      </p:sp>
      <p:sp>
        <p:nvSpPr>
          <p:cNvPr id="209" name="Google Shape;209;p15"/>
          <p:cNvSpPr txBox="1">
            <a:spLocks noGrp="1"/>
          </p:cNvSpPr>
          <p:nvPr>
            <p:ph type="body" idx="1"/>
          </p:nvPr>
        </p:nvSpPr>
        <p:spPr>
          <a:xfrm>
            <a:off x="962025" y="1891791"/>
            <a:ext cx="10382250" cy="4356303"/>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SzPts val="1800"/>
              <a:buChar char="•"/>
            </a:pPr>
            <a:r>
              <a:rPr lang="en-ZA" b="1">
                <a:solidFill>
                  <a:srgbClr val="00B050"/>
                </a:solidFill>
                <a:latin typeface="Arial"/>
                <a:ea typeface="Arial"/>
                <a:cs typeface="Arial"/>
                <a:sym typeface="Arial"/>
              </a:rPr>
              <a:t>Mental health and psychosocial support (MHPSS): </a:t>
            </a:r>
            <a:r>
              <a:rPr lang="en-ZA">
                <a:solidFill>
                  <a:srgbClr val="000000"/>
                </a:solidFill>
                <a:latin typeface="Arial"/>
                <a:ea typeface="Arial"/>
                <a:cs typeface="Arial"/>
                <a:sym typeface="Arial"/>
              </a:rPr>
              <a:t>The composite term “mental health and psychosocial support” is used to describe any type of local or outside support that aims to protect or promote psychosocial well-being and/or prevent or treat mental health conditions.</a:t>
            </a:r>
            <a:endParaRPr/>
          </a:p>
          <a:p>
            <a:pPr marL="228600" lvl="0" indent="-114300" algn="just" rtl="0">
              <a:lnSpc>
                <a:spcPct val="100000"/>
              </a:lnSpc>
              <a:spcBef>
                <a:spcPts val="1000"/>
              </a:spcBef>
              <a:spcAft>
                <a:spcPts val="0"/>
              </a:spcAft>
              <a:buSzPts val="1800"/>
              <a:buNone/>
            </a:pPr>
            <a:endParaRPr>
              <a:latin typeface="Arial"/>
              <a:ea typeface="Arial"/>
              <a:cs typeface="Arial"/>
              <a:sym typeface="Arial"/>
            </a:endParaRPr>
          </a:p>
          <a:p>
            <a:pPr marL="228600" lvl="0" indent="-228600" algn="just" rtl="0">
              <a:lnSpc>
                <a:spcPct val="100000"/>
              </a:lnSpc>
              <a:spcBef>
                <a:spcPts val="1000"/>
              </a:spcBef>
              <a:spcAft>
                <a:spcPts val="0"/>
              </a:spcAft>
              <a:buSzPts val="1800"/>
              <a:buChar char="•"/>
            </a:pPr>
            <a:r>
              <a:rPr lang="en-ZA" b="1">
                <a:solidFill>
                  <a:srgbClr val="00B050"/>
                </a:solidFill>
                <a:latin typeface="Arial"/>
                <a:ea typeface="Arial"/>
                <a:cs typeface="Arial"/>
                <a:sym typeface="Arial"/>
              </a:rPr>
              <a:t>MHPSS needs </a:t>
            </a:r>
            <a:r>
              <a:rPr lang="en-ZA">
                <a:solidFill>
                  <a:srgbClr val="000000"/>
                </a:solidFill>
                <a:latin typeface="Arial"/>
                <a:ea typeface="Arial"/>
                <a:cs typeface="Arial"/>
                <a:sym typeface="Arial"/>
              </a:rPr>
              <a:t>include a wide range of issues, including interpersonal problems, emotional distress, common mental disorders (such as depression and anxiety disorders, e.g. post-traumatic stress disorder (PTSD)), severe mental disorders (such as psychosis), alcohol and substance abuse and intellectual disabilities. </a:t>
            </a:r>
            <a:endParaRPr/>
          </a:p>
          <a:p>
            <a:pPr marL="228600" lvl="0" indent="-114300" algn="just" rtl="0">
              <a:lnSpc>
                <a:spcPct val="100000"/>
              </a:lnSpc>
              <a:spcBef>
                <a:spcPts val="1000"/>
              </a:spcBef>
              <a:spcAft>
                <a:spcPts val="0"/>
              </a:spcAft>
              <a:buSzPts val="1800"/>
              <a:buNone/>
            </a:pPr>
            <a:endParaRPr>
              <a:solidFill>
                <a:srgbClr val="000000"/>
              </a:solidFill>
              <a:latin typeface="Arial"/>
              <a:ea typeface="Arial"/>
              <a:cs typeface="Arial"/>
              <a:sym typeface="Arial"/>
            </a:endParaRPr>
          </a:p>
          <a:p>
            <a:pPr marL="228600" lvl="0" indent="-228600" algn="just" rtl="0">
              <a:lnSpc>
                <a:spcPct val="100000"/>
              </a:lnSpc>
              <a:spcBef>
                <a:spcPts val="1000"/>
              </a:spcBef>
              <a:spcAft>
                <a:spcPts val="0"/>
              </a:spcAft>
              <a:buSzPts val="1800"/>
              <a:buChar char="•"/>
            </a:pPr>
            <a:r>
              <a:rPr lang="en-ZA" b="1">
                <a:solidFill>
                  <a:srgbClr val="00B050"/>
                </a:solidFill>
                <a:latin typeface="Arial"/>
                <a:ea typeface="Arial"/>
                <a:cs typeface="Arial"/>
                <a:sym typeface="Arial"/>
              </a:rPr>
              <a:t>Mental health condition: </a:t>
            </a:r>
            <a:r>
              <a:rPr lang="en-ZA">
                <a:solidFill>
                  <a:srgbClr val="000000"/>
                </a:solidFill>
                <a:latin typeface="Arial"/>
                <a:ea typeface="Arial"/>
                <a:cs typeface="Arial"/>
                <a:sym typeface="Arial"/>
              </a:rPr>
              <a:t>A broad term covering mental disorders and psychosocial disabilities. It also covers other mental states associated with significant distress, impairment in functioning or risk of self-harm.</a:t>
            </a:r>
            <a:endParaRPr/>
          </a:p>
          <a:p>
            <a:pPr marL="0" lvl="0" indent="0" algn="l" rtl="0">
              <a:lnSpc>
                <a:spcPct val="100000"/>
              </a:lnSpc>
              <a:spcBef>
                <a:spcPts val="1000"/>
              </a:spcBef>
              <a:spcAft>
                <a:spcPts val="0"/>
              </a:spcAft>
              <a:buSzPts val="900"/>
              <a:buNone/>
            </a:pPr>
            <a:endParaRPr sz="900">
              <a:solidFill>
                <a:schemeClr val="dk1"/>
              </a:solidFill>
              <a:latin typeface="Arial"/>
              <a:ea typeface="Arial"/>
              <a:cs typeface="Arial"/>
              <a:sym typeface="Arial"/>
            </a:endParaRPr>
          </a:p>
          <a:p>
            <a:pPr marL="0" lvl="0" indent="0" algn="l" rtl="0">
              <a:lnSpc>
                <a:spcPct val="100000"/>
              </a:lnSpc>
              <a:spcBef>
                <a:spcPts val="1000"/>
              </a:spcBef>
              <a:spcAft>
                <a:spcPts val="0"/>
              </a:spcAft>
              <a:buSzPts val="900"/>
              <a:buNone/>
            </a:pPr>
            <a:endParaRPr sz="900">
              <a:solidFill>
                <a:schemeClr val="dk1"/>
              </a:solidFill>
              <a:latin typeface="Arial"/>
              <a:ea typeface="Arial"/>
              <a:cs typeface="Arial"/>
              <a:sym typeface="Arial"/>
            </a:endParaRPr>
          </a:p>
          <a:p>
            <a:pPr marL="0" lvl="0" indent="0" algn="l" rtl="0">
              <a:lnSpc>
                <a:spcPct val="100000"/>
              </a:lnSpc>
              <a:spcBef>
                <a:spcPts val="1000"/>
              </a:spcBef>
              <a:spcAft>
                <a:spcPts val="0"/>
              </a:spcAft>
              <a:buSzPts val="900"/>
              <a:buNone/>
            </a:pPr>
            <a:r>
              <a:rPr lang="en-ZA" sz="900">
                <a:solidFill>
                  <a:schemeClr val="dk1"/>
                </a:solidFill>
                <a:latin typeface="Arial"/>
                <a:ea typeface="Arial"/>
                <a:cs typeface="Arial"/>
                <a:sym typeface="Arial"/>
              </a:rPr>
              <a:t>Source: IASC MHPSS Reference Group, 2022.</a:t>
            </a:r>
            <a:endParaRPr/>
          </a:p>
          <a:p>
            <a:pPr marL="228600" lvl="0" indent="-114300" algn="l" rtl="0">
              <a:lnSpc>
                <a:spcPct val="100000"/>
              </a:lnSpc>
              <a:spcBef>
                <a:spcPts val="1000"/>
              </a:spcBef>
              <a:spcAft>
                <a:spcPts val="0"/>
              </a:spcAft>
              <a:buSzPts val="1800"/>
              <a:buNone/>
            </a:pPr>
            <a:endParaRPr/>
          </a:p>
        </p:txBody>
      </p:sp>
      <p:sp>
        <p:nvSpPr>
          <p:cNvPr id="210" name="Google Shape;210;p1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fade">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fade">
                                      <p:cBhvr>
                                        <p:cTn id="32" dur="500"/>
                                        <p:tgtEl>
                                          <p:spTgt spid="2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9">
                                            <p:txEl>
                                              <p:pRg st="6" end="6"/>
                                            </p:txEl>
                                          </p:spTgt>
                                        </p:tgtEl>
                                        <p:attrNameLst>
                                          <p:attrName>style.visibility</p:attrName>
                                        </p:attrNameLst>
                                      </p:cBhvr>
                                      <p:to>
                                        <p:strVal val="visible"/>
                                      </p:to>
                                    </p:set>
                                    <p:animEffect transition="in" filter="fade">
                                      <p:cBhvr>
                                        <p:cTn id="37" dur="500"/>
                                        <p:tgtEl>
                                          <p:spTgt spid="2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9">
                                            <p:txEl>
                                              <p:pRg st="7" end="7"/>
                                            </p:txEl>
                                          </p:spTgt>
                                        </p:tgtEl>
                                        <p:attrNameLst>
                                          <p:attrName>style.visibility</p:attrName>
                                        </p:attrNameLst>
                                      </p:cBhvr>
                                      <p:to>
                                        <p:strVal val="visible"/>
                                      </p:to>
                                    </p:set>
                                    <p:animEffect transition="in" filter="fade">
                                      <p:cBhvr>
                                        <p:cTn id="42" dur="500"/>
                                        <p:tgtEl>
                                          <p:spTgt spid="20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9">
                                            <p:txEl>
                                              <p:pRg st="8" end="8"/>
                                            </p:txEl>
                                          </p:spTgt>
                                        </p:tgtEl>
                                        <p:attrNameLst>
                                          <p:attrName>style.visibility</p:attrName>
                                        </p:attrNameLst>
                                      </p:cBhvr>
                                      <p:to>
                                        <p:strVal val="visible"/>
                                      </p:to>
                                    </p:set>
                                    <p:animEffect transition="in" filter="fade">
                                      <p:cBhvr>
                                        <p:cTn id="47" dur="500"/>
                                        <p:tgtEl>
                                          <p:spTgt spid="20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1981200" y="608440"/>
            <a:ext cx="8229600" cy="4659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Gill Sans"/>
              <a:buNone/>
            </a:pPr>
            <a:r>
              <a:rPr lang="en-ZA" sz="2300" b="1">
                <a:solidFill>
                  <a:srgbClr val="00B050"/>
                </a:solidFill>
              </a:rPr>
              <a:t>WHAT IS SOCIAL WORK?</a:t>
            </a:r>
            <a:endParaRPr/>
          </a:p>
        </p:txBody>
      </p:sp>
      <p:sp>
        <p:nvSpPr>
          <p:cNvPr id="216" name="Google Shape;216;p16"/>
          <p:cNvSpPr txBox="1">
            <a:spLocks noGrp="1"/>
          </p:cNvSpPr>
          <p:nvPr>
            <p:ph type="body" idx="1"/>
          </p:nvPr>
        </p:nvSpPr>
        <p:spPr>
          <a:xfrm>
            <a:off x="1514475" y="1437077"/>
            <a:ext cx="9763125" cy="4420798"/>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SzPts val="2000"/>
              <a:buChar char="•"/>
            </a:pPr>
            <a:r>
              <a:rPr lang="en-ZA" sz="2000"/>
              <a:t>Social work = </a:t>
            </a:r>
            <a:r>
              <a:rPr lang="en-ZA" sz="2000" b="1">
                <a:solidFill>
                  <a:srgbClr val="00B050"/>
                </a:solidFill>
              </a:rPr>
              <a:t>practice-based profession </a:t>
            </a:r>
            <a:r>
              <a:rPr lang="en-ZA" sz="2000"/>
              <a:t>&amp; </a:t>
            </a:r>
            <a:r>
              <a:rPr lang="en-ZA" sz="2000" b="1">
                <a:solidFill>
                  <a:srgbClr val="00B050"/>
                </a:solidFill>
              </a:rPr>
              <a:t>academic discipline</a:t>
            </a:r>
            <a:r>
              <a:rPr lang="en-ZA" sz="2000">
                <a:solidFill>
                  <a:srgbClr val="00B050"/>
                </a:solidFill>
              </a:rPr>
              <a:t> </a:t>
            </a:r>
            <a:r>
              <a:rPr lang="en-ZA" sz="2000"/>
              <a:t>– promotes </a:t>
            </a:r>
            <a:r>
              <a:rPr lang="en-ZA" sz="2000" b="1">
                <a:solidFill>
                  <a:srgbClr val="C00000"/>
                </a:solidFill>
              </a:rPr>
              <a:t>social change,</a:t>
            </a:r>
            <a:r>
              <a:rPr lang="en-ZA" sz="2000">
                <a:solidFill>
                  <a:srgbClr val="C00000"/>
                </a:solidFill>
              </a:rPr>
              <a:t> </a:t>
            </a:r>
            <a:r>
              <a:rPr lang="en-ZA" sz="2000" b="1">
                <a:solidFill>
                  <a:srgbClr val="C00000"/>
                </a:solidFill>
              </a:rPr>
              <a:t>development</a:t>
            </a:r>
            <a:r>
              <a:rPr lang="en-ZA" sz="2000">
                <a:solidFill>
                  <a:srgbClr val="C00000"/>
                </a:solidFill>
              </a:rPr>
              <a:t>, </a:t>
            </a:r>
            <a:r>
              <a:rPr lang="en-ZA" sz="2000" b="1">
                <a:solidFill>
                  <a:srgbClr val="C00000"/>
                </a:solidFill>
              </a:rPr>
              <a:t>social cohesion,</a:t>
            </a:r>
            <a:r>
              <a:rPr lang="en-ZA" sz="2000">
                <a:solidFill>
                  <a:srgbClr val="C00000"/>
                </a:solidFill>
              </a:rPr>
              <a:t> </a:t>
            </a:r>
            <a:r>
              <a:rPr lang="en-ZA" sz="2000" b="1">
                <a:solidFill>
                  <a:srgbClr val="C00000"/>
                </a:solidFill>
              </a:rPr>
              <a:t>empowerment</a:t>
            </a:r>
            <a:r>
              <a:rPr lang="en-ZA" sz="2000">
                <a:solidFill>
                  <a:srgbClr val="C00000"/>
                </a:solidFill>
              </a:rPr>
              <a:t> &amp; </a:t>
            </a:r>
            <a:r>
              <a:rPr lang="en-ZA" sz="2000" b="1">
                <a:solidFill>
                  <a:srgbClr val="C00000"/>
                </a:solidFill>
              </a:rPr>
              <a:t>liberation</a:t>
            </a:r>
            <a:r>
              <a:rPr lang="en-ZA" sz="2000"/>
              <a:t>. </a:t>
            </a:r>
            <a:endParaRPr/>
          </a:p>
          <a:p>
            <a:pPr marL="228600" lvl="0" indent="-101600" algn="just" rtl="0">
              <a:lnSpc>
                <a:spcPct val="150000"/>
              </a:lnSpc>
              <a:spcBef>
                <a:spcPts val="0"/>
              </a:spcBef>
              <a:spcAft>
                <a:spcPts val="0"/>
              </a:spcAft>
              <a:buSzPts val="2000"/>
              <a:buNone/>
            </a:pPr>
            <a:endParaRPr sz="2000"/>
          </a:p>
          <a:p>
            <a:pPr marL="228600" lvl="0" indent="-228600" algn="just" rtl="0">
              <a:lnSpc>
                <a:spcPct val="150000"/>
              </a:lnSpc>
              <a:spcBef>
                <a:spcPts val="0"/>
              </a:spcBef>
              <a:spcAft>
                <a:spcPts val="0"/>
              </a:spcAft>
              <a:buSzPts val="2000"/>
              <a:buChar char="•"/>
            </a:pPr>
            <a:r>
              <a:rPr lang="en-ZA" sz="2000"/>
              <a:t>Principles of </a:t>
            </a:r>
            <a:r>
              <a:rPr lang="en-ZA" sz="2000" b="1">
                <a:solidFill>
                  <a:srgbClr val="C00000"/>
                </a:solidFill>
              </a:rPr>
              <a:t>social justice</a:t>
            </a:r>
            <a:r>
              <a:rPr lang="en-ZA" sz="2000">
                <a:solidFill>
                  <a:srgbClr val="C00000"/>
                </a:solidFill>
              </a:rPr>
              <a:t>, </a:t>
            </a:r>
            <a:r>
              <a:rPr lang="en-ZA" sz="2000" b="1">
                <a:solidFill>
                  <a:srgbClr val="C00000"/>
                </a:solidFill>
              </a:rPr>
              <a:t>human rights</a:t>
            </a:r>
            <a:r>
              <a:rPr lang="en-ZA" sz="2000">
                <a:solidFill>
                  <a:srgbClr val="C00000"/>
                </a:solidFill>
              </a:rPr>
              <a:t>, </a:t>
            </a:r>
            <a:r>
              <a:rPr lang="en-ZA" sz="2000" b="1">
                <a:solidFill>
                  <a:srgbClr val="C00000"/>
                </a:solidFill>
              </a:rPr>
              <a:t>collective responsibility</a:t>
            </a:r>
            <a:r>
              <a:rPr lang="en-ZA" sz="2000">
                <a:solidFill>
                  <a:srgbClr val="C00000"/>
                </a:solidFill>
              </a:rPr>
              <a:t> &amp; </a:t>
            </a:r>
            <a:r>
              <a:rPr lang="en-ZA" sz="2000" b="1">
                <a:solidFill>
                  <a:srgbClr val="C00000"/>
                </a:solidFill>
              </a:rPr>
              <a:t>respect for diversity </a:t>
            </a:r>
            <a:r>
              <a:rPr lang="en-ZA" sz="2000"/>
              <a:t>central to social work.</a:t>
            </a:r>
            <a:endParaRPr/>
          </a:p>
          <a:p>
            <a:pPr marL="228600" lvl="0" indent="-101600" algn="just" rtl="0">
              <a:lnSpc>
                <a:spcPct val="150000"/>
              </a:lnSpc>
              <a:spcBef>
                <a:spcPts val="0"/>
              </a:spcBef>
              <a:spcAft>
                <a:spcPts val="0"/>
              </a:spcAft>
              <a:buSzPts val="2000"/>
              <a:buNone/>
            </a:pPr>
            <a:endParaRPr sz="2000"/>
          </a:p>
          <a:p>
            <a:pPr marL="228600" lvl="0" indent="-228600" algn="just" rtl="0">
              <a:lnSpc>
                <a:spcPct val="150000"/>
              </a:lnSpc>
              <a:spcBef>
                <a:spcPts val="0"/>
              </a:spcBef>
              <a:spcAft>
                <a:spcPts val="0"/>
              </a:spcAft>
              <a:buSzPts val="2000"/>
              <a:buChar char="•"/>
            </a:pPr>
            <a:r>
              <a:rPr lang="en-ZA" sz="2000"/>
              <a:t>Underpinned by </a:t>
            </a:r>
            <a:r>
              <a:rPr lang="en-ZA" sz="2000" b="1">
                <a:solidFill>
                  <a:srgbClr val="00B050"/>
                </a:solidFill>
              </a:rPr>
              <a:t>theories</a:t>
            </a:r>
            <a:r>
              <a:rPr lang="en-ZA" sz="2000"/>
              <a:t> of social work, social sciences, humanities &amp; indigenous knowledges, social work</a:t>
            </a:r>
            <a:r>
              <a:rPr lang="en-ZA" sz="2000" i="1"/>
              <a:t> </a:t>
            </a:r>
            <a:r>
              <a:rPr lang="en-ZA" sz="2000"/>
              <a:t>engages people &amp; structures to </a:t>
            </a:r>
            <a:r>
              <a:rPr lang="en-ZA" sz="2000" b="1">
                <a:solidFill>
                  <a:srgbClr val="00B050"/>
                </a:solidFill>
              </a:rPr>
              <a:t>address life challenges &amp;</a:t>
            </a:r>
            <a:r>
              <a:rPr lang="en-ZA" sz="2000">
                <a:solidFill>
                  <a:srgbClr val="00B050"/>
                </a:solidFill>
              </a:rPr>
              <a:t> </a:t>
            </a:r>
            <a:r>
              <a:rPr lang="en-ZA" sz="2000" b="1">
                <a:solidFill>
                  <a:srgbClr val="00B050"/>
                </a:solidFill>
              </a:rPr>
              <a:t>enhance well-being.</a:t>
            </a:r>
            <a:endParaRPr sz="2000">
              <a:solidFill>
                <a:srgbClr val="00B050"/>
              </a:solidFill>
            </a:endParaRPr>
          </a:p>
        </p:txBody>
      </p:sp>
      <p:sp>
        <p:nvSpPr>
          <p:cNvPr id="217" name="Google Shape;217;p16"/>
          <p:cNvSpPr txBox="1"/>
          <p:nvPr/>
        </p:nvSpPr>
        <p:spPr>
          <a:xfrm>
            <a:off x="5334002" y="5972561"/>
            <a:ext cx="176645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i="0" u="none" strike="noStrike" cap="none">
                <a:solidFill>
                  <a:schemeClr val="dk1"/>
                </a:solidFill>
                <a:latin typeface="Gill Sans"/>
                <a:ea typeface="Gill Sans"/>
                <a:cs typeface="Gill Sans"/>
                <a:sym typeface="Gill Sans"/>
              </a:rPr>
              <a:t>Source</a:t>
            </a:r>
            <a:r>
              <a:rPr lang="en-ZA" sz="1200" b="0" i="0" u="none" strike="noStrike" cap="none">
                <a:solidFill>
                  <a:schemeClr val="dk1"/>
                </a:solidFill>
                <a:latin typeface="Gill Sans"/>
                <a:ea typeface="Gill Sans"/>
                <a:cs typeface="Gill Sans"/>
                <a:sym typeface="Gill Sans"/>
              </a:rPr>
              <a:t>: IFSW (2014)</a:t>
            </a:r>
            <a:endParaRPr/>
          </a:p>
        </p:txBody>
      </p:sp>
      <p:sp>
        <p:nvSpPr>
          <p:cNvPr id="218" name="Google Shape;218;p1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1448527" y="522570"/>
            <a:ext cx="8780872" cy="131253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00B050"/>
              </a:buClr>
              <a:buSzPts val="2300"/>
              <a:buFont typeface="Gill Sans"/>
              <a:buNone/>
            </a:pPr>
            <a:r>
              <a:rPr lang="en-ZA" sz="2300" b="1">
                <a:solidFill>
                  <a:srgbClr val="00B050"/>
                </a:solidFill>
              </a:rPr>
              <a:t>GLOBAL AGENDA FOR SOCIAL WORK &amp; </a:t>
            </a:r>
            <a:br>
              <a:rPr lang="en-ZA" sz="2300" b="1">
                <a:solidFill>
                  <a:srgbClr val="00B050"/>
                </a:solidFill>
              </a:rPr>
            </a:br>
            <a:r>
              <a:rPr lang="en-ZA" sz="2300" b="1">
                <a:solidFill>
                  <a:srgbClr val="00B050"/>
                </a:solidFill>
              </a:rPr>
              <a:t>SOCIAL DEVELOPMENT </a:t>
            </a:r>
            <a:endParaRPr sz="2300" b="1">
              <a:solidFill>
                <a:srgbClr val="00B050"/>
              </a:solidFill>
            </a:endParaRPr>
          </a:p>
        </p:txBody>
      </p:sp>
      <p:sp>
        <p:nvSpPr>
          <p:cNvPr id="224" name="Google Shape;224;p17"/>
          <p:cNvSpPr txBox="1">
            <a:spLocks noGrp="1"/>
          </p:cNvSpPr>
          <p:nvPr>
            <p:ph type="body" idx="1"/>
          </p:nvPr>
        </p:nvSpPr>
        <p:spPr>
          <a:xfrm>
            <a:off x="2187286" y="1835104"/>
            <a:ext cx="7978902" cy="2811364"/>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50000"/>
              </a:lnSpc>
              <a:spcBef>
                <a:spcPts val="0"/>
              </a:spcBef>
              <a:spcAft>
                <a:spcPts val="0"/>
              </a:spcAft>
              <a:buSzPct val="100000"/>
              <a:buNone/>
            </a:pPr>
            <a:r>
              <a:rPr lang="en-ZA" b="1"/>
              <a:t>Global Agenda</a:t>
            </a:r>
            <a:r>
              <a:rPr lang="en-ZA"/>
              <a:t> was launched by </a:t>
            </a:r>
            <a:r>
              <a:rPr lang="en-ZA" b="1"/>
              <a:t>social work global bodies</a:t>
            </a:r>
            <a:r>
              <a:rPr lang="en-ZA"/>
              <a:t>:</a:t>
            </a:r>
            <a:endParaRPr/>
          </a:p>
          <a:p>
            <a:pPr marL="0" lvl="0" indent="0" algn="just" rtl="0">
              <a:lnSpc>
                <a:spcPct val="150000"/>
              </a:lnSpc>
              <a:spcBef>
                <a:spcPts val="0"/>
              </a:spcBef>
              <a:spcAft>
                <a:spcPts val="0"/>
              </a:spcAft>
              <a:buSzPct val="100000"/>
              <a:buNone/>
            </a:pPr>
            <a:endParaRPr/>
          </a:p>
          <a:p>
            <a:pPr marL="228600" lvl="0" indent="-228600" algn="just" rtl="0">
              <a:lnSpc>
                <a:spcPct val="150000"/>
              </a:lnSpc>
              <a:spcBef>
                <a:spcPts val="0"/>
              </a:spcBef>
              <a:spcAft>
                <a:spcPts val="0"/>
              </a:spcAft>
              <a:buSzPct val="100000"/>
              <a:buChar char="•"/>
            </a:pPr>
            <a:r>
              <a:rPr lang="en-ZA"/>
              <a:t> International Association of Schools of Social Work (</a:t>
            </a:r>
            <a:r>
              <a:rPr lang="en-ZA" b="1"/>
              <a:t>IASSW</a:t>
            </a:r>
            <a:r>
              <a:rPr lang="en-ZA"/>
              <a:t>),</a:t>
            </a:r>
            <a:endParaRPr/>
          </a:p>
          <a:p>
            <a:pPr marL="228600" lvl="0" indent="-228600" algn="just" rtl="0">
              <a:lnSpc>
                <a:spcPct val="150000"/>
              </a:lnSpc>
              <a:spcBef>
                <a:spcPts val="0"/>
              </a:spcBef>
              <a:spcAft>
                <a:spcPts val="0"/>
              </a:spcAft>
              <a:buSzPct val="100000"/>
              <a:buChar char="•"/>
            </a:pPr>
            <a:r>
              <a:rPr lang="en-ZA"/>
              <a:t> International Council on Social Welfare (</a:t>
            </a:r>
            <a:r>
              <a:rPr lang="en-ZA" b="1"/>
              <a:t>ICSW</a:t>
            </a:r>
            <a:r>
              <a:rPr lang="en-ZA"/>
              <a:t>), &amp;</a:t>
            </a:r>
            <a:endParaRPr/>
          </a:p>
          <a:p>
            <a:pPr marL="228600" lvl="0" indent="-228600" algn="just" rtl="0">
              <a:lnSpc>
                <a:spcPct val="150000"/>
              </a:lnSpc>
              <a:spcBef>
                <a:spcPts val="0"/>
              </a:spcBef>
              <a:spcAft>
                <a:spcPts val="0"/>
              </a:spcAft>
              <a:buSzPct val="100000"/>
              <a:buChar char="•"/>
            </a:pPr>
            <a:r>
              <a:rPr lang="en-ZA"/>
              <a:t> International Federation of Social Workers (</a:t>
            </a:r>
            <a:r>
              <a:rPr lang="en-ZA" b="1"/>
              <a:t>IFSW</a:t>
            </a:r>
            <a:r>
              <a:rPr lang="en-ZA"/>
              <a:t>)</a:t>
            </a:r>
            <a:endParaRPr/>
          </a:p>
          <a:p>
            <a:pPr marL="0" lvl="0" indent="0" algn="just" rtl="0">
              <a:lnSpc>
                <a:spcPct val="150000"/>
              </a:lnSpc>
              <a:spcBef>
                <a:spcPts val="0"/>
              </a:spcBef>
              <a:spcAft>
                <a:spcPts val="0"/>
              </a:spcAft>
              <a:buSzPct val="100000"/>
              <a:buNone/>
            </a:pPr>
            <a:endParaRPr/>
          </a:p>
          <a:p>
            <a:pPr marL="0" lvl="0" indent="0" algn="just" rtl="0">
              <a:lnSpc>
                <a:spcPct val="150000"/>
              </a:lnSpc>
              <a:spcBef>
                <a:spcPts val="0"/>
              </a:spcBef>
              <a:spcAft>
                <a:spcPts val="0"/>
              </a:spcAft>
              <a:buSzPct val="100000"/>
              <a:buNone/>
            </a:pPr>
            <a:r>
              <a:rPr lang="en-ZA"/>
              <a:t>at </a:t>
            </a:r>
            <a:r>
              <a:rPr lang="en-ZA" b="1"/>
              <a:t>2010 Joint World Conference on Social Work and Social Development </a:t>
            </a:r>
            <a:r>
              <a:rPr lang="en-ZA"/>
              <a:t>in Hong Kong.</a:t>
            </a:r>
            <a:endParaRPr/>
          </a:p>
          <a:p>
            <a:pPr marL="0" lvl="0" indent="0" algn="just" rtl="0">
              <a:lnSpc>
                <a:spcPct val="150000"/>
              </a:lnSpc>
              <a:spcBef>
                <a:spcPts val="0"/>
              </a:spcBef>
              <a:spcAft>
                <a:spcPts val="0"/>
              </a:spcAft>
              <a:buSzPct val="100000"/>
              <a:buNone/>
            </a:pPr>
            <a:endParaRPr/>
          </a:p>
          <a:p>
            <a:pPr marL="0" lvl="0" indent="0" algn="just" rtl="0">
              <a:lnSpc>
                <a:spcPct val="150000"/>
              </a:lnSpc>
              <a:spcBef>
                <a:spcPts val="0"/>
              </a:spcBef>
              <a:spcAft>
                <a:spcPts val="0"/>
              </a:spcAft>
              <a:buSzPct val="100000"/>
              <a:buNone/>
            </a:pPr>
            <a:r>
              <a:rPr lang="en-ZA"/>
              <a:t>And has since then been central in </a:t>
            </a:r>
            <a:r>
              <a:rPr lang="en-ZA" b="1"/>
              <a:t>social work activities</a:t>
            </a:r>
            <a:r>
              <a:rPr lang="en-ZA"/>
              <a:t> &amp; </a:t>
            </a:r>
            <a:r>
              <a:rPr lang="en-ZA" b="1"/>
              <a:t>advocacy</a:t>
            </a:r>
            <a:r>
              <a:rPr lang="en-ZA"/>
              <a:t>.</a:t>
            </a:r>
            <a:endParaRPr/>
          </a:p>
          <a:p>
            <a:pPr marL="0" lvl="0" indent="0" algn="ctr" rtl="0">
              <a:lnSpc>
                <a:spcPct val="150000"/>
              </a:lnSpc>
              <a:spcBef>
                <a:spcPts val="0"/>
              </a:spcBef>
              <a:spcAft>
                <a:spcPts val="0"/>
              </a:spcAft>
              <a:buSzPct val="100000"/>
              <a:buNone/>
            </a:pPr>
            <a:endParaRPr sz="1400" b="1"/>
          </a:p>
          <a:p>
            <a:pPr marL="0" lvl="0" indent="0" algn="ctr" rtl="0">
              <a:lnSpc>
                <a:spcPct val="150000"/>
              </a:lnSpc>
              <a:spcBef>
                <a:spcPts val="0"/>
              </a:spcBef>
              <a:spcAft>
                <a:spcPts val="0"/>
              </a:spcAft>
              <a:buSzPct val="100000"/>
              <a:buNone/>
            </a:pPr>
            <a:endParaRPr sz="1400" b="1"/>
          </a:p>
        </p:txBody>
      </p:sp>
      <p:sp>
        <p:nvSpPr>
          <p:cNvPr id="225" name="Google Shape;225;p17"/>
          <p:cNvSpPr txBox="1"/>
          <p:nvPr/>
        </p:nvSpPr>
        <p:spPr>
          <a:xfrm>
            <a:off x="4073236" y="4906670"/>
            <a:ext cx="3810000" cy="29931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ZA" sz="1000" b="1">
                <a:solidFill>
                  <a:schemeClr val="dk1"/>
                </a:solidFill>
                <a:latin typeface="Gill Sans"/>
                <a:ea typeface="Gill Sans"/>
                <a:cs typeface="Gill Sans"/>
                <a:sym typeface="Gill Sans"/>
              </a:rPr>
              <a:t>Source</a:t>
            </a:r>
            <a:r>
              <a:rPr lang="en-ZA" sz="1000">
                <a:solidFill>
                  <a:schemeClr val="dk1"/>
                </a:solidFill>
                <a:latin typeface="Gill Sans"/>
                <a:ea typeface="Gill Sans"/>
                <a:cs typeface="Gill Sans"/>
                <a:sym typeface="Gill Sans"/>
              </a:rPr>
              <a:t>: IASSW, ICSW &amp; IFSW (2020)</a:t>
            </a:r>
            <a:endParaRPr sz="1000">
              <a:solidFill>
                <a:schemeClr val="dk1"/>
              </a:solidFill>
              <a:latin typeface="Gill Sans"/>
              <a:ea typeface="Gill Sans"/>
              <a:cs typeface="Gill Sans"/>
              <a:sym typeface="Gill Sans"/>
            </a:endParaRPr>
          </a:p>
        </p:txBody>
      </p:sp>
      <p:sp>
        <p:nvSpPr>
          <p:cNvPr id="226" name="Google Shape;226;p1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4353990" y="1030882"/>
            <a:ext cx="3718560" cy="456311"/>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1200"/>
              <a:buFont typeface="Gill Sans"/>
              <a:buNone/>
            </a:pPr>
            <a:r>
              <a:rPr lang="en-ZA" sz="1200">
                <a:solidFill>
                  <a:schemeClr val="lt1"/>
                </a:solidFill>
              </a:rPr>
              <a:t>SOURCE: IASSW, ICSW &amp; IFSW (2020)</a:t>
            </a:r>
            <a:endParaRPr sz="1200">
              <a:solidFill>
                <a:schemeClr val="lt1"/>
              </a:solidFill>
            </a:endParaRPr>
          </a:p>
        </p:txBody>
      </p:sp>
      <p:sp>
        <p:nvSpPr>
          <p:cNvPr id="232" name="Google Shape;232;p18"/>
          <p:cNvSpPr txBox="1">
            <a:spLocks noGrp="1"/>
          </p:cNvSpPr>
          <p:nvPr>
            <p:ph type="body" idx="1"/>
          </p:nvPr>
        </p:nvSpPr>
        <p:spPr>
          <a:xfrm>
            <a:off x="1095375" y="1715290"/>
            <a:ext cx="10458450" cy="52570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a:p>
          <a:p>
            <a:pPr marL="0" lvl="0" indent="0" algn="just" rtl="0">
              <a:lnSpc>
                <a:spcPct val="150000"/>
              </a:lnSpc>
              <a:spcBef>
                <a:spcPts val="0"/>
              </a:spcBef>
              <a:spcAft>
                <a:spcPts val="0"/>
              </a:spcAft>
              <a:buSzPts val="1800"/>
              <a:buNone/>
            </a:pPr>
            <a:endParaRPr/>
          </a:p>
        </p:txBody>
      </p:sp>
      <p:grpSp>
        <p:nvGrpSpPr>
          <p:cNvPr id="233" name="Google Shape;233;p18"/>
          <p:cNvGrpSpPr/>
          <p:nvPr/>
        </p:nvGrpSpPr>
        <p:grpSpPr>
          <a:xfrm>
            <a:off x="1902982" y="986509"/>
            <a:ext cx="8381696" cy="4160508"/>
            <a:chOff x="0" y="336124"/>
            <a:chExt cx="8381696" cy="4160508"/>
          </a:xfrm>
        </p:grpSpPr>
        <p:sp>
          <p:nvSpPr>
            <p:cNvPr id="234" name="Google Shape;234;p18"/>
            <p:cNvSpPr/>
            <p:nvPr/>
          </p:nvSpPr>
          <p:spPr>
            <a:xfrm>
              <a:off x="4106113" y="1161964"/>
              <a:ext cx="3370900" cy="804217"/>
            </a:xfrm>
            <a:custGeom>
              <a:avLst/>
              <a:gdLst/>
              <a:ahLst/>
              <a:cxnLst/>
              <a:rect l="l" t="t" r="r" b="b"/>
              <a:pathLst>
                <a:path w="120000" h="120000" extrusionOk="0">
                  <a:moveTo>
                    <a:pt x="0" y="0"/>
                  </a:moveTo>
                  <a:lnTo>
                    <a:pt x="0" y="91652"/>
                  </a:lnTo>
                  <a:lnTo>
                    <a:pt x="120000" y="91652"/>
                  </a:lnTo>
                  <a:lnTo>
                    <a:pt x="120000" y="120000"/>
                  </a:lnTo>
                </a:path>
              </a:pathLst>
            </a:custGeom>
            <a:noFill/>
            <a:ln w="12700" cap="flat" cmpd="sng">
              <a:solidFill>
                <a:schemeClr val="accent6"/>
              </a:solidFill>
              <a:prstDash val="solid"/>
              <a:round/>
              <a:headEnd type="none" w="sm" len="sm"/>
              <a:tailEnd type="none" w="sm" len="sm"/>
            </a:ln>
          </p:spPr>
          <p:txBody>
            <a:bodyPr/>
            <a:lstStyle/>
            <a:p>
              <a:endParaRPr lang="en-ZA"/>
            </a:p>
          </p:txBody>
        </p:sp>
        <p:sp>
          <p:nvSpPr>
            <p:cNvPr id="235" name="Google Shape;235;p18"/>
            <p:cNvSpPr/>
            <p:nvPr/>
          </p:nvSpPr>
          <p:spPr>
            <a:xfrm>
              <a:off x="4106113" y="1161964"/>
              <a:ext cx="1181569" cy="804217"/>
            </a:xfrm>
            <a:custGeom>
              <a:avLst/>
              <a:gdLst/>
              <a:ahLst/>
              <a:cxnLst/>
              <a:rect l="l" t="t" r="r" b="b"/>
              <a:pathLst>
                <a:path w="120000" h="120000" extrusionOk="0">
                  <a:moveTo>
                    <a:pt x="0" y="0"/>
                  </a:moveTo>
                  <a:lnTo>
                    <a:pt x="0" y="91652"/>
                  </a:lnTo>
                  <a:lnTo>
                    <a:pt x="120000" y="91652"/>
                  </a:lnTo>
                  <a:lnTo>
                    <a:pt x="120000" y="120000"/>
                  </a:lnTo>
                </a:path>
              </a:pathLst>
            </a:custGeom>
            <a:noFill/>
            <a:ln w="12700" cap="flat" cmpd="sng">
              <a:solidFill>
                <a:schemeClr val="accent6"/>
              </a:solidFill>
              <a:prstDash val="solid"/>
              <a:round/>
              <a:headEnd type="none" w="sm" len="sm"/>
              <a:tailEnd type="none" w="sm" len="sm"/>
            </a:ln>
          </p:spPr>
          <p:txBody>
            <a:bodyPr/>
            <a:lstStyle/>
            <a:p>
              <a:endParaRPr lang="en-ZA"/>
            </a:p>
          </p:txBody>
        </p:sp>
        <p:sp>
          <p:nvSpPr>
            <p:cNvPr id="236" name="Google Shape;236;p18"/>
            <p:cNvSpPr/>
            <p:nvPr/>
          </p:nvSpPr>
          <p:spPr>
            <a:xfrm>
              <a:off x="3098351" y="1161964"/>
              <a:ext cx="1007761" cy="804217"/>
            </a:xfrm>
            <a:custGeom>
              <a:avLst/>
              <a:gdLst/>
              <a:ahLst/>
              <a:cxnLst/>
              <a:rect l="l" t="t" r="r" b="b"/>
              <a:pathLst>
                <a:path w="120000" h="120000" extrusionOk="0">
                  <a:moveTo>
                    <a:pt x="120000" y="0"/>
                  </a:moveTo>
                  <a:lnTo>
                    <a:pt x="120000" y="91652"/>
                  </a:lnTo>
                  <a:lnTo>
                    <a:pt x="0" y="91652"/>
                  </a:lnTo>
                  <a:lnTo>
                    <a:pt x="0" y="120000"/>
                  </a:lnTo>
                </a:path>
              </a:pathLst>
            </a:custGeom>
            <a:noFill/>
            <a:ln w="12700" cap="flat" cmpd="sng">
              <a:solidFill>
                <a:schemeClr val="accent6"/>
              </a:solidFill>
              <a:prstDash val="solid"/>
              <a:round/>
              <a:headEnd type="none" w="sm" len="sm"/>
              <a:tailEnd type="none" w="sm" len="sm"/>
            </a:ln>
          </p:spPr>
          <p:txBody>
            <a:bodyPr/>
            <a:lstStyle/>
            <a:p>
              <a:endParaRPr lang="en-ZA"/>
            </a:p>
          </p:txBody>
        </p:sp>
        <p:sp>
          <p:nvSpPr>
            <p:cNvPr id="237" name="Google Shape;237;p18"/>
            <p:cNvSpPr/>
            <p:nvPr/>
          </p:nvSpPr>
          <p:spPr>
            <a:xfrm>
              <a:off x="904682" y="1161964"/>
              <a:ext cx="3201431" cy="804217"/>
            </a:xfrm>
            <a:custGeom>
              <a:avLst/>
              <a:gdLst/>
              <a:ahLst/>
              <a:cxnLst/>
              <a:rect l="l" t="t" r="r" b="b"/>
              <a:pathLst>
                <a:path w="120000" h="120000" extrusionOk="0">
                  <a:moveTo>
                    <a:pt x="120000" y="0"/>
                  </a:moveTo>
                  <a:lnTo>
                    <a:pt x="120000" y="91652"/>
                  </a:lnTo>
                  <a:lnTo>
                    <a:pt x="0" y="91652"/>
                  </a:lnTo>
                  <a:lnTo>
                    <a:pt x="0" y="120000"/>
                  </a:lnTo>
                </a:path>
              </a:pathLst>
            </a:custGeom>
            <a:noFill/>
            <a:ln w="12700" cap="flat" cmpd="sng">
              <a:solidFill>
                <a:schemeClr val="accent6"/>
              </a:solidFill>
              <a:prstDash val="solid"/>
              <a:round/>
              <a:headEnd type="none" w="sm" len="sm"/>
              <a:tailEnd type="none" w="sm" len="sm"/>
            </a:ln>
          </p:spPr>
          <p:txBody>
            <a:bodyPr/>
            <a:lstStyle/>
            <a:p>
              <a:endParaRPr lang="en-ZA"/>
            </a:p>
          </p:txBody>
        </p:sp>
        <p:sp>
          <p:nvSpPr>
            <p:cNvPr id="238" name="Google Shape;238;p18"/>
            <p:cNvSpPr/>
            <p:nvPr/>
          </p:nvSpPr>
          <p:spPr>
            <a:xfrm>
              <a:off x="1068895" y="336124"/>
              <a:ext cx="6074435" cy="825839"/>
            </a:xfrm>
            <a:prstGeom prst="rect">
              <a:avLst/>
            </a:prstGeom>
            <a:solidFill>
              <a:srgbClr val="800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txBox="1"/>
            <p:nvPr/>
          </p:nvSpPr>
          <p:spPr>
            <a:xfrm>
              <a:off x="1068895" y="336124"/>
              <a:ext cx="6074435" cy="825839"/>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Gill Sans"/>
                <a:buNone/>
              </a:pPr>
              <a:r>
                <a:rPr lang="en-ZA" sz="2000">
                  <a:solidFill>
                    <a:schemeClr val="lt1"/>
                  </a:solidFill>
                  <a:latin typeface="Gill Sans"/>
                  <a:ea typeface="Gill Sans"/>
                  <a:cs typeface="Gill Sans"/>
                  <a:sym typeface="Gill Sans"/>
                </a:rPr>
                <a:t>Four pillars of Global Agenda</a:t>
              </a:r>
              <a:br>
                <a:rPr lang="en-ZA" sz="2400">
                  <a:solidFill>
                    <a:schemeClr val="lt1"/>
                  </a:solidFill>
                  <a:latin typeface="Gill Sans"/>
                  <a:ea typeface="Gill Sans"/>
                  <a:cs typeface="Gill Sans"/>
                  <a:sym typeface="Gill Sans"/>
                </a:rPr>
              </a:br>
              <a:endParaRPr sz="2400">
                <a:solidFill>
                  <a:schemeClr val="lt1"/>
                </a:solidFill>
                <a:latin typeface="Gill Sans"/>
                <a:ea typeface="Gill Sans"/>
                <a:cs typeface="Gill Sans"/>
                <a:sym typeface="Gill Sans"/>
              </a:endParaRPr>
            </a:p>
          </p:txBody>
        </p:sp>
        <p:sp>
          <p:nvSpPr>
            <p:cNvPr id="240" name="Google Shape;240;p18"/>
            <p:cNvSpPr/>
            <p:nvPr/>
          </p:nvSpPr>
          <p:spPr>
            <a:xfrm>
              <a:off x="0" y="1966181"/>
              <a:ext cx="1809364" cy="2483036"/>
            </a:xfrm>
            <a:prstGeom prst="rect">
              <a:avLst/>
            </a:prstGeom>
            <a:solidFill>
              <a:srgbClr val="008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txBox="1"/>
            <p:nvPr/>
          </p:nvSpPr>
          <p:spPr>
            <a:xfrm>
              <a:off x="0" y="1966181"/>
              <a:ext cx="1809364" cy="2483036"/>
            </a:xfrm>
            <a:prstGeom prst="rect">
              <a:avLst/>
            </a:prstGeom>
            <a:noFill/>
            <a:ln>
              <a:noFill/>
            </a:ln>
          </p:spPr>
          <p:txBody>
            <a:bodyPr spcFirstLastPara="1" wrap="square" lIns="11425" tIns="11425" rIns="11425" bIns="11425" anchor="ctr" anchorCtr="0">
              <a:noAutofit/>
            </a:bodyPr>
            <a:lstStyle/>
            <a:p>
              <a:pPr marL="0" marR="0" lvl="0" indent="0" algn="ctr" rtl="0">
                <a:lnSpc>
                  <a:spcPct val="150000"/>
                </a:lnSpc>
                <a:spcBef>
                  <a:spcPts val="0"/>
                </a:spcBef>
                <a:spcAft>
                  <a:spcPts val="0"/>
                </a:spcAft>
                <a:buClr>
                  <a:schemeClr val="lt1"/>
                </a:buClr>
                <a:buSzPts val="1800"/>
                <a:buFont typeface="Gill Sans"/>
                <a:buNone/>
              </a:pPr>
              <a:r>
                <a:rPr lang="en-ZA" sz="1800">
                  <a:solidFill>
                    <a:schemeClr val="lt1"/>
                  </a:solidFill>
                  <a:latin typeface="Gill Sans"/>
                  <a:ea typeface="Gill Sans"/>
                  <a:cs typeface="Gill Sans"/>
                  <a:sym typeface="Gill Sans"/>
                </a:rPr>
                <a:t>Promoting</a:t>
              </a:r>
              <a:r>
                <a:rPr lang="en-ZA" sz="1200">
                  <a:solidFill>
                    <a:schemeClr val="lt1"/>
                  </a:solidFill>
                  <a:latin typeface="Gill Sans"/>
                  <a:ea typeface="Gill Sans"/>
                  <a:cs typeface="Gill Sans"/>
                  <a:sym typeface="Gill Sans"/>
                </a:rPr>
                <a:t> </a:t>
              </a:r>
              <a:r>
                <a:rPr lang="en-ZA" sz="1800">
                  <a:solidFill>
                    <a:schemeClr val="lt1"/>
                  </a:solidFill>
                  <a:latin typeface="Gill Sans"/>
                  <a:ea typeface="Gill Sans"/>
                  <a:cs typeface="Gill Sans"/>
                  <a:sym typeface="Gill Sans"/>
                </a:rPr>
                <a:t>social &amp; economic equalities</a:t>
              </a:r>
              <a:endParaRPr sz="1800">
                <a:solidFill>
                  <a:schemeClr val="lt1"/>
                </a:solidFill>
                <a:latin typeface="Gill Sans"/>
                <a:ea typeface="Gill Sans"/>
                <a:cs typeface="Gill Sans"/>
                <a:sym typeface="Gill Sans"/>
              </a:endParaRPr>
            </a:p>
          </p:txBody>
        </p:sp>
        <p:sp>
          <p:nvSpPr>
            <p:cNvPr id="242" name="Google Shape;242;p18"/>
            <p:cNvSpPr/>
            <p:nvPr/>
          </p:nvSpPr>
          <p:spPr>
            <a:xfrm>
              <a:off x="2193669" y="1966181"/>
              <a:ext cx="1809364" cy="2478305"/>
            </a:xfrm>
            <a:prstGeom prst="rect">
              <a:avLst/>
            </a:prstGeom>
            <a:solidFill>
              <a:srgbClr val="008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txBox="1"/>
            <p:nvPr/>
          </p:nvSpPr>
          <p:spPr>
            <a:xfrm>
              <a:off x="2193669" y="1966181"/>
              <a:ext cx="1809364" cy="2478305"/>
            </a:xfrm>
            <a:prstGeom prst="rect">
              <a:avLst/>
            </a:prstGeom>
            <a:noFill/>
            <a:ln>
              <a:noFill/>
            </a:ln>
          </p:spPr>
          <p:txBody>
            <a:bodyPr spcFirstLastPara="1" wrap="square" lIns="6975" tIns="6975" rIns="6975" bIns="6975" anchor="ctr" anchorCtr="0">
              <a:noAutofit/>
            </a:bodyPr>
            <a:lstStyle/>
            <a:p>
              <a:pPr marL="0" marR="0" lvl="0" indent="0" algn="ctr" rtl="0">
                <a:lnSpc>
                  <a:spcPct val="150000"/>
                </a:lnSpc>
                <a:spcBef>
                  <a:spcPts val="0"/>
                </a:spcBef>
                <a:spcAft>
                  <a:spcPts val="0"/>
                </a:spcAft>
                <a:buClr>
                  <a:schemeClr val="lt1"/>
                </a:buClr>
                <a:buSzPts val="1100"/>
                <a:buFont typeface="Gill Sans"/>
                <a:buNone/>
              </a:pPr>
              <a:endParaRPr sz="1100">
                <a:solidFill>
                  <a:schemeClr val="lt1"/>
                </a:solidFill>
                <a:latin typeface="Gill Sans"/>
                <a:ea typeface="Gill Sans"/>
                <a:cs typeface="Gill Sans"/>
                <a:sym typeface="Gill Sans"/>
              </a:endParaRPr>
            </a:p>
            <a:p>
              <a:pPr marL="0" marR="0" lvl="0" indent="0" algn="ctr" rtl="0">
                <a:lnSpc>
                  <a:spcPct val="150000"/>
                </a:lnSpc>
                <a:spcBef>
                  <a:spcPts val="0"/>
                </a:spcBef>
                <a:spcAft>
                  <a:spcPts val="0"/>
                </a:spcAft>
                <a:buClr>
                  <a:schemeClr val="lt1"/>
                </a:buClr>
                <a:buSzPts val="1800"/>
                <a:buFont typeface="Gill Sans"/>
                <a:buNone/>
              </a:pPr>
              <a:r>
                <a:rPr lang="en-ZA" sz="1800">
                  <a:solidFill>
                    <a:schemeClr val="lt1"/>
                  </a:solidFill>
                  <a:latin typeface="Gill Sans"/>
                  <a:ea typeface="Gill Sans"/>
                  <a:cs typeface="Gill Sans"/>
                  <a:sym typeface="Gill Sans"/>
                </a:rPr>
                <a:t>Promoting dignity &amp; worth of people</a:t>
              </a:r>
              <a:endParaRPr sz="1800">
                <a:solidFill>
                  <a:schemeClr val="lt1"/>
                </a:solidFill>
                <a:latin typeface="Gill Sans"/>
                <a:ea typeface="Gill Sans"/>
                <a:cs typeface="Gill Sans"/>
                <a:sym typeface="Gill Sans"/>
              </a:endParaRPr>
            </a:p>
            <a:p>
              <a:pPr marL="0" marR="0" lvl="0" indent="0" algn="ctr" rtl="0">
                <a:lnSpc>
                  <a:spcPct val="90000"/>
                </a:lnSpc>
                <a:spcBef>
                  <a:spcPts val="0"/>
                </a:spcBef>
                <a:spcAft>
                  <a:spcPts val="0"/>
                </a:spcAft>
                <a:buClr>
                  <a:schemeClr val="dk1"/>
                </a:buClr>
                <a:buSzPts val="1200"/>
                <a:buFont typeface="Gill Sans"/>
                <a:buNone/>
              </a:pPr>
              <a:endParaRPr sz="1200">
                <a:solidFill>
                  <a:schemeClr val="lt1"/>
                </a:solidFill>
                <a:latin typeface="Gill Sans"/>
                <a:ea typeface="Gill Sans"/>
                <a:cs typeface="Gill Sans"/>
                <a:sym typeface="Gill Sans"/>
              </a:endParaRPr>
            </a:p>
          </p:txBody>
        </p:sp>
        <p:sp>
          <p:nvSpPr>
            <p:cNvPr id="244" name="Google Shape;244;p18"/>
            <p:cNvSpPr/>
            <p:nvPr/>
          </p:nvSpPr>
          <p:spPr>
            <a:xfrm>
              <a:off x="4383000" y="1966181"/>
              <a:ext cx="1809364" cy="2516328"/>
            </a:xfrm>
            <a:prstGeom prst="rect">
              <a:avLst/>
            </a:prstGeom>
            <a:solidFill>
              <a:srgbClr val="008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txBox="1"/>
            <p:nvPr/>
          </p:nvSpPr>
          <p:spPr>
            <a:xfrm>
              <a:off x="4383000" y="1966181"/>
              <a:ext cx="1809364" cy="2516328"/>
            </a:xfrm>
            <a:prstGeom prst="rect">
              <a:avLst/>
            </a:prstGeom>
            <a:noFill/>
            <a:ln>
              <a:noFill/>
            </a:ln>
          </p:spPr>
          <p:txBody>
            <a:bodyPr spcFirstLastPara="1" wrap="square" lIns="11425" tIns="11425" rIns="11425" bIns="11425" anchor="ctr" anchorCtr="0">
              <a:noAutofit/>
            </a:bodyPr>
            <a:lstStyle/>
            <a:p>
              <a:pPr marL="0" marR="0" lvl="0" indent="0" algn="ctr" rtl="0">
                <a:lnSpc>
                  <a:spcPct val="150000"/>
                </a:lnSpc>
                <a:spcBef>
                  <a:spcPts val="0"/>
                </a:spcBef>
                <a:spcAft>
                  <a:spcPts val="0"/>
                </a:spcAft>
                <a:buClr>
                  <a:schemeClr val="lt1"/>
                </a:buClr>
                <a:buSzPts val="1800"/>
                <a:buFont typeface="Gill Sans"/>
                <a:buNone/>
              </a:pPr>
              <a:r>
                <a:rPr lang="en-ZA" sz="1800">
                  <a:solidFill>
                    <a:schemeClr val="lt1"/>
                  </a:solidFill>
                  <a:latin typeface="Gill Sans"/>
                  <a:ea typeface="Gill Sans"/>
                  <a:cs typeface="Gill Sans"/>
                  <a:sym typeface="Gill Sans"/>
                </a:rPr>
                <a:t>Promoting community &amp; environmental sustainability</a:t>
              </a:r>
              <a:endParaRPr sz="1800">
                <a:solidFill>
                  <a:schemeClr val="lt1"/>
                </a:solidFill>
                <a:latin typeface="Gill Sans"/>
                <a:ea typeface="Gill Sans"/>
                <a:cs typeface="Gill Sans"/>
                <a:sym typeface="Gill Sans"/>
              </a:endParaRPr>
            </a:p>
          </p:txBody>
        </p:sp>
        <p:sp>
          <p:nvSpPr>
            <p:cNvPr id="246" name="Google Shape;246;p18"/>
            <p:cNvSpPr/>
            <p:nvPr/>
          </p:nvSpPr>
          <p:spPr>
            <a:xfrm>
              <a:off x="6572332" y="1966181"/>
              <a:ext cx="1809364" cy="2530451"/>
            </a:xfrm>
            <a:prstGeom prst="rect">
              <a:avLst/>
            </a:prstGeom>
            <a:solidFill>
              <a:srgbClr val="0080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txBox="1"/>
            <p:nvPr/>
          </p:nvSpPr>
          <p:spPr>
            <a:xfrm>
              <a:off x="6572332" y="1966181"/>
              <a:ext cx="1809364" cy="2530451"/>
            </a:xfrm>
            <a:prstGeom prst="rect">
              <a:avLst/>
            </a:prstGeom>
            <a:noFill/>
            <a:ln>
              <a:noFill/>
            </a:ln>
          </p:spPr>
          <p:txBody>
            <a:bodyPr spcFirstLastPara="1" wrap="square" lIns="11425" tIns="11425" rIns="11425" bIns="11425" anchor="ctr" anchorCtr="0">
              <a:noAutofit/>
            </a:bodyPr>
            <a:lstStyle/>
            <a:p>
              <a:pPr marL="0" marR="0" lvl="0" indent="0" algn="ctr" rtl="0">
                <a:lnSpc>
                  <a:spcPct val="150000"/>
                </a:lnSpc>
                <a:spcBef>
                  <a:spcPts val="0"/>
                </a:spcBef>
                <a:spcAft>
                  <a:spcPts val="0"/>
                </a:spcAft>
                <a:buClr>
                  <a:schemeClr val="lt1"/>
                </a:buClr>
                <a:buSzPts val="1800"/>
                <a:buFont typeface="Gill Sans"/>
                <a:buNone/>
              </a:pPr>
              <a:r>
                <a:rPr lang="en-ZA" sz="1800">
                  <a:solidFill>
                    <a:schemeClr val="lt1"/>
                  </a:solidFill>
                  <a:latin typeface="Gill Sans"/>
                  <a:ea typeface="Gill Sans"/>
                  <a:cs typeface="Gill Sans"/>
                  <a:sym typeface="Gill Sans"/>
                </a:rPr>
                <a:t>Recognising importance of human relationships </a:t>
              </a:r>
              <a:endParaRPr/>
            </a:p>
          </p:txBody>
        </p:sp>
      </p:grpSp>
      <p:sp>
        <p:nvSpPr>
          <p:cNvPr id="248" name="Google Shape;248;p1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1981200" y="542925"/>
            <a:ext cx="8229600" cy="990599"/>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Arial"/>
              <a:buNone/>
            </a:pPr>
            <a:r>
              <a:rPr lang="en-ZA" sz="2600" b="1">
                <a:solidFill>
                  <a:srgbClr val="00B050"/>
                </a:solidFill>
                <a:latin typeface="Arial"/>
                <a:ea typeface="Arial"/>
                <a:cs typeface="Arial"/>
                <a:sym typeface="Arial"/>
              </a:rPr>
              <a:t>UNITED NATIONS DISASTER RISK REDUCTION (UNDRR) </a:t>
            </a:r>
            <a:endParaRPr/>
          </a:p>
        </p:txBody>
      </p:sp>
      <p:sp>
        <p:nvSpPr>
          <p:cNvPr id="262" name="Google Shape;262;p20"/>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SzPts val="2000"/>
              <a:buFont typeface="Arial"/>
              <a:buChar char="-"/>
            </a:pPr>
            <a:r>
              <a:rPr lang="en-ZA" sz="2000">
                <a:solidFill>
                  <a:srgbClr val="000000"/>
                </a:solidFill>
                <a:latin typeface="Arial"/>
                <a:ea typeface="Arial"/>
                <a:cs typeface="Arial"/>
                <a:sym typeface="Arial"/>
              </a:rPr>
              <a:t>is the United Nations focal point for disaster risk reduction. </a:t>
            </a:r>
            <a:endParaRPr/>
          </a:p>
          <a:p>
            <a:pPr marL="342900" lvl="0" indent="-342900" algn="just" rtl="0">
              <a:lnSpc>
                <a:spcPct val="150000"/>
              </a:lnSpc>
              <a:spcBef>
                <a:spcPts val="1800"/>
              </a:spcBef>
              <a:spcAft>
                <a:spcPts val="0"/>
              </a:spcAft>
              <a:buSzPts val="2000"/>
              <a:buFont typeface="Arial"/>
              <a:buChar char="-"/>
            </a:pPr>
            <a:r>
              <a:rPr lang="en-ZA" sz="2000">
                <a:solidFill>
                  <a:srgbClr val="000000"/>
                </a:solidFill>
                <a:latin typeface="Arial"/>
                <a:ea typeface="Arial"/>
                <a:cs typeface="Arial"/>
                <a:sym typeface="Arial"/>
              </a:rPr>
              <a:t>UNDRR </a:t>
            </a:r>
            <a:r>
              <a:rPr lang="en-ZA" sz="2000">
                <a:solidFill>
                  <a:srgbClr val="C00000"/>
                </a:solidFill>
                <a:latin typeface="Arial"/>
                <a:ea typeface="Arial"/>
                <a:cs typeface="Arial"/>
                <a:sym typeface="Arial"/>
              </a:rPr>
              <a:t>oversees</a:t>
            </a:r>
            <a:r>
              <a:rPr lang="en-ZA" sz="2000">
                <a:solidFill>
                  <a:srgbClr val="000000"/>
                </a:solidFill>
                <a:latin typeface="Arial"/>
                <a:ea typeface="Arial"/>
                <a:cs typeface="Arial"/>
                <a:sym typeface="Arial"/>
              </a:rPr>
              <a:t> the implementation of the </a:t>
            </a:r>
            <a:r>
              <a:rPr lang="en-ZA" sz="2000">
                <a:solidFill>
                  <a:srgbClr val="00B050"/>
                </a:solidFill>
                <a:latin typeface="Arial"/>
                <a:ea typeface="Arial"/>
                <a:cs typeface="Arial"/>
                <a:sym typeface="Arial"/>
              </a:rPr>
              <a:t>Sendai Framework for Disaster Risk Reduction 2015-2030</a:t>
            </a:r>
            <a:r>
              <a:rPr lang="en-ZA" sz="2000">
                <a:solidFill>
                  <a:srgbClr val="000000"/>
                </a:solidFill>
                <a:latin typeface="Arial"/>
                <a:ea typeface="Arial"/>
                <a:cs typeface="Arial"/>
                <a:sym typeface="Arial"/>
              </a:rPr>
              <a:t>, supporting countries in its implementation, monitoring and sharing what works in reducing existing risk and preventing the creation of new risk.</a:t>
            </a:r>
            <a:endParaRPr sz="2000">
              <a:latin typeface="Calibri"/>
              <a:ea typeface="Calibri"/>
              <a:cs typeface="Calibri"/>
              <a:sym typeface="Calibri"/>
            </a:endParaRPr>
          </a:p>
          <a:p>
            <a:pPr marL="228600" lvl="0" indent="-114300" algn="l" rtl="0">
              <a:lnSpc>
                <a:spcPct val="100000"/>
              </a:lnSpc>
              <a:spcBef>
                <a:spcPts val="1800"/>
              </a:spcBef>
              <a:spcAft>
                <a:spcPts val="0"/>
              </a:spcAft>
              <a:buSzPts val="1800"/>
              <a:buNone/>
            </a:pPr>
            <a:endParaRPr/>
          </a:p>
        </p:txBody>
      </p:sp>
      <p:sp>
        <p:nvSpPr>
          <p:cNvPr id="263" name="Google Shape;263;p2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2231136" y="547988"/>
            <a:ext cx="7729728" cy="81395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SDG &amp; SENDAI FRAMEWORK</a:t>
            </a:r>
            <a:endParaRPr b="1">
              <a:solidFill>
                <a:srgbClr val="00B050"/>
              </a:solidFill>
              <a:latin typeface="Arial"/>
              <a:ea typeface="Arial"/>
              <a:cs typeface="Arial"/>
              <a:sym typeface="Arial"/>
            </a:endParaRPr>
          </a:p>
        </p:txBody>
      </p:sp>
      <p:sp>
        <p:nvSpPr>
          <p:cNvPr id="269" name="Google Shape;269;p21"/>
          <p:cNvSpPr txBox="1">
            <a:spLocks noGrp="1"/>
          </p:cNvSpPr>
          <p:nvPr>
            <p:ph type="body" idx="1"/>
          </p:nvPr>
        </p:nvSpPr>
        <p:spPr>
          <a:xfrm>
            <a:off x="996003" y="1612843"/>
            <a:ext cx="10600266" cy="4110962"/>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SzPts val="1500"/>
              <a:buChar char="•"/>
            </a:pPr>
            <a:r>
              <a:rPr lang="en-ZA" sz="1500">
                <a:latin typeface="Arial"/>
                <a:ea typeface="Arial"/>
                <a:cs typeface="Arial"/>
                <a:sym typeface="Arial"/>
              </a:rPr>
              <a:t>The need to give more attention to mental health services in disaster risk management has been identified by the United Nations Member States and therefore has been included as the third goal in the </a:t>
            </a:r>
            <a:r>
              <a:rPr lang="en-ZA" sz="1500" u="sng">
                <a:solidFill>
                  <a:srgbClr val="00B050"/>
                </a:solidFill>
                <a:latin typeface="Arial"/>
                <a:ea typeface="Arial"/>
                <a:cs typeface="Arial"/>
                <a:sym typeface="Arial"/>
                <a:hlinkClick r:id="rId3">
                  <a:extLst>
                    <a:ext uri="{A12FA001-AC4F-418D-AE19-62706E023703}">
                      <ahyp:hlinkClr xmlns:ahyp="http://schemas.microsoft.com/office/drawing/2018/hyperlinkcolor" val="tx"/>
                    </a:ext>
                  </a:extLst>
                </a:hlinkClick>
              </a:rPr>
              <a:t>2030 Agenda for Sustainable Development</a:t>
            </a:r>
            <a:r>
              <a:rPr lang="en-ZA" sz="1500" u="sng">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ZA" sz="1500">
                <a:latin typeface="Arial"/>
                <a:ea typeface="Arial"/>
                <a:cs typeface="Arial"/>
                <a:sym typeface="Arial"/>
              </a:rPr>
              <a:t> (United Nations, 2015b)</a:t>
            </a:r>
            <a:endParaRPr/>
          </a:p>
          <a:p>
            <a:pPr marL="228600" lvl="0" indent="-133350" algn="just" rtl="0">
              <a:lnSpc>
                <a:spcPct val="150000"/>
              </a:lnSpc>
              <a:spcBef>
                <a:spcPts val="0"/>
              </a:spcBef>
              <a:spcAft>
                <a:spcPts val="0"/>
              </a:spcAft>
              <a:buSzPts val="1500"/>
              <a:buNone/>
            </a:pPr>
            <a:endParaRPr sz="1500">
              <a:latin typeface="Arial"/>
              <a:ea typeface="Arial"/>
              <a:cs typeface="Arial"/>
              <a:sym typeface="Arial"/>
            </a:endParaRPr>
          </a:p>
          <a:p>
            <a:pPr marL="228600" lvl="0" indent="-228600" algn="just" rtl="0">
              <a:lnSpc>
                <a:spcPct val="150000"/>
              </a:lnSpc>
              <a:spcBef>
                <a:spcPts val="0"/>
              </a:spcBef>
              <a:spcAft>
                <a:spcPts val="0"/>
              </a:spcAft>
              <a:buSzPts val="1500"/>
              <a:buChar char="•"/>
            </a:pPr>
            <a:r>
              <a:rPr lang="en-ZA" sz="1500">
                <a:latin typeface="Arial"/>
                <a:ea typeface="Arial"/>
                <a:cs typeface="Arial"/>
                <a:sym typeface="Arial"/>
              </a:rPr>
              <a:t> and in the Sendai Framework for Disaster Risk Reduction under </a:t>
            </a:r>
            <a:r>
              <a:rPr lang="en-ZA" sz="1500">
                <a:solidFill>
                  <a:srgbClr val="00B050"/>
                </a:solidFill>
                <a:latin typeface="Arial"/>
                <a:ea typeface="Arial"/>
                <a:cs typeface="Arial"/>
                <a:sym typeface="Arial"/>
              </a:rPr>
              <a:t>Priority 3</a:t>
            </a:r>
            <a:r>
              <a:rPr lang="en-ZA" sz="1500">
                <a:latin typeface="Arial"/>
                <a:ea typeface="Arial"/>
                <a:cs typeface="Arial"/>
                <a:sym typeface="Arial"/>
              </a:rPr>
              <a:t>: Investing in disaster risk reduction for resilience (United Nations, 2015a).</a:t>
            </a:r>
            <a:endParaRPr/>
          </a:p>
        </p:txBody>
      </p:sp>
      <p:grpSp>
        <p:nvGrpSpPr>
          <p:cNvPr id="270" name="Google Shape;270;p21"/>
          <p:cNvGrpSpPr/>
          <p:nvPr/>
        </p:nvGrpSpPr>
        <p:grpSpPr>
          <a:xfrm rot="-5400000">
            <a:off x="-2574796" y="3157368"/>
            <a:ext cx="6014751" cy="576313"/>
            <a:chOff x="1446671" y="1944"/>
            <a:chExt cx="7165056" cy="576313"/>
          </a:xfrm>
        </p:grpSpPr>
        <p:sp>
          <p:nvSpPr>
            <p:cNvPr id="271" name="Google Shape;271;p21"/>
            <p:cNvSpPr/>
            <p:nvPr/>
          </p:nvSpPr>
          <p:spPr>
            <a:xfrm>
              <a:off x="1446671" y="1944"/>
              <a:ext cx="7165056" cy="576313"/>
            </a:xfrm>
            <a:prstGeom prst="roundRect">
              <a:avLst>
                <a:gd name="adj" fmla="val 10000"/>
              </a:avLst>
            </a:prstGeom>
            <a:solidFill>
              <a:srgbClr val="6433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272" name="Google Shape;272;p21"/>
            <p:cNvSpPr txBox="1"/>
            <p:nvPr/>
          </p:nvSpPr>
          <p:spPr>
            <a:xfrm>
              <a:off x="1463551" y="18824"/>
              <a:ext cx="7131296" cy="542553"/>
            </a:xfrm>
            <a:prstGeom prst="rect">
              <a:avLst/>
            </a:prstGeom>
            <a:solidFill>
              <a:srgbClr val="643318"/>
            </a:solid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Gill Sans"/>
                <a:buNone/>
              </a:pPr>
              <a:r>
                <a:rPr lang="en-ZA" sz="1300" b="1">
                  <a:solidFill>
                    <a:schemeClr val="lt1"/>
                  </a:solidFill>
                  <a:latin typeface="Gill Sans"/>
                  <a:ea typeface="Gill Sans"/>
                  <a:cs typeface="Gill Sans"/>
                  <a:sym typeface="Gill Sans"/>
                </a:rPr>
                <a:t>MENTAL HEALTH AND DISASTER MENTAL HEALTH (DMH)</a:t>
              </a:r>
              <a:endParaRPr/>
            </a:p>
          </p:txBody>
        </p:sp>
      </p:grpSp>
      <p:pic>
        <p:nvPicPr>
          <p:cNvPr id="273" name="Google Shape;273;p21" descr="Clean water and sanitation">
            <a:hlinkClick r:id="rId4"/>
          </p:cNvPr>
          <p:cNvPicPr preferRelativeResize="0"/>
          <p:nvPr/>
        </p:nvPicPr>
        <p:blipFill rotWithShape="1">
          <a:blip r:embed="rId5">
            <a:alphaModFix/>
          </a:blip>
          <a:srcRect/>
          <a:stretch/>
        </p:blipFill>
        <p:spPr>
          <a:xfrm>
            <a:off x="9808948" y="3864200"/>
            <a:ext cx="608011" cy="518779"/>
          </a:xfrm>
          <a:prstGeom prst="rect">
            <a:avLst/>
          </a:prstGeom>
          <a:noFill/>
          <a:ln>
            <a:noFill/>
          </a:ln>
        </p:spPr>
      </p:pic>
      <p:pic>
        <p:nvPicPr>
          <p:cNvPr id="274" name="Google Shape;274;p21" descr="Climate Action">
            <a:hlinkClick r:id="rId6"/>
          </p:cNvPr>
          <p:cNvPicPr preferRelativeResize="0"/>
          <p:nvPr/>
        </p:nvPicPr>
        <p:blipFill rotWithShape="1">
          <a:blip r:embed="rId7">
            <a:alphaModFix/>
          </a:blip>
          <a:srcRect/>
          <a:stretch/>
        </p:blipFill>
        <p:spPr>
          <a:xfrm>
            <a:off x="4589423" y="5844741"/>
            <a:ext cx="678295" cy="678295"/>
          </a:xfrm>
          <a:prstGeom prst="rect">
            <a:avLst/>
          </a:prstGeom>
          <a:noFill/>
          <a:ln>
            <a:noFill/>
          </a:ln>
        </p:spPr>
      </p:pic>
      <p:pic>
        <p:nvPicPr>
          <p:cNvPr id="275" name="Google Shape;275;p21" descr="Zero Hunger">
            <a:hlinkClick r:id="rId8"/>
          </p:cNvPr>
          <p:cNvPicPr preferRelativeResize="0"/>
          <p:nvPr/>
        </p:nvPicPr>
        <p:blipFill rotWithShape="1">
          <a:blip r:embed="rId9">
            <a:alphaModFix/>
          </a:blip>
          <a:srcRect/>
          <a:stretch/>
        </p:blipFill>
        <p:spPr>
          <a:xfrm>
            <a:off x="5688125" y="3764001"/>
            <a:ext cx="608011" cy="608011"/>
          </a:xfrm>
          <a:prstGeom prst="rect">
            <a:avLst/>
          </a:prstGeom>
          <a:noFill/>
          <a:ln>
            <a:noFill/>
          </a:ln>
        </p:spPr>
      </p:pic>
      <p:pic>
        <p:nvPicPr>
          <p:cNvPr id="276" name="Google Shape;276;p21" descr="Decent work and economic growth">
            <a:hlinkClick r:id="rId10"/>
          </p:cNvPr>
          <p:cNvPicPr preferRelativeResize="0"/>
          <p:nvPr/>
        </p:nvPicPr>
        <p:blipFill rotWithShape="1">
          <a:blip r:embed="rId11">
            <a:alphaModFix/>
          </a:blip>
          <a:srcRect/>
          <a:stretch/>
        </p:blipFill>
        <p:spPr>
          <a:xfrm>
            <a:off x="5652810" y="4825080"/>
            <a:ext cx="608011" cy="608011"/>
          </a:xfrm>
          <a:prstGeom prst="rect">
            <a:avLst/>
          </a:prstGeom>
          <a:noFill/>
          <a:ln>
            <a:noFill/>
          </a:ln>
        </p:spPr>
      </p:pic>
      <p:pic>
        <p:nvPicPr>
          <p:cNvPr id="277" name="Google Shape;277;p21" descr="Life below water">
            <a:hlinkClick r:id="rId12"/>
          </p:cNvPr>
          <p:cNvPicPr preferRelativeResize="0"/>
          <p:nvPr/>
        </p:nvPicPr>
        <p:blipFill rotWithShape="1">
          <a:blip r:embed="rId13">
            <a:alphaModFix/>
          </a:blip>
          <a:srcRect/>
          <a:stretch/>
        </p:blipFill>
        <p:spPr>
          <a:xfrm>
            <a:off x="5564191" y="5835414"/>
            <a:ext cx="678295" cy="678295"/>
          </a:xfrm>
          <a:prstGeom prst="rect">
            <a:avLst/>
          </a:prstGeom>
          <a:noFill/>
          <a:ln>
            <a:noFill/>
          </a:ln>
        </p:spPr>
      </p:pic>
      <p:pic>
        <p:nvPicPr>
          <p:cNvPr id="278" name="Google Shape;278;p21" descr="Industry, innovation and infrastructure">
            <a:hlinkClick r:id="rId14"/>
          </p:cNvPr>
          <p:cNvPicPr preferRelativeResize="0"/>
          <p:nvPr/>
        </p:nvPicPr>
        <p:blipFill rotWithShape="1">
          <a:blip r:embed="rId15">
            <a:alphaModFix/>
          </a:blip>
          <a:srcRect/>
          <a:stretch/>
        </p:blipFill>
        <p:spPr>
          <a:xfrm>
            <a:off x="6688654" y="4843297"/>
            <a:ext cx="608011" cy="608011"/>
          </a:xfrm>
          <a:prstGeom prst="rect">
            <a:avLst/>
          </a:prstGeom>
          <a:noFill/>
          <a:ln>
            <a:noFill/>
          </a:ln>
        </p:spPr>
      </p:pic>
      <p:pic>
        <p:nvPicPr>
          <p:cNvPr id="279" name="Google Shape;279;p21" descr="Life on land">
            <a:hlinkClick r:id="rId16"/>
          </p:cNvPr>
          <p:cNvPicPr preferRelativeResize="0"/>
          <p:nvPr/>
        </p:nvPicPr>
        <p:blipFill rotWithShape="1">
          <a:blip r:embed="rId17">
            <a:alphaModFix/>
          </a:blip>
          <a:srcRect/>
          <a:stretch/>
        </p:blipFill>
        <p:spPr>
          <a:xfrm>
            <a:off x="6599136" y="5889892"/>
            <a:ext cx="678295" cy="678295"/>
          </a:xfrm>
          <a:prstGeom prst="rect">
            <a:avLst/>
          </a:prstGeom>
          <a:noFill/>
          <a:ln>
            <a:noFill/>
          </a:ln>
        </p:spPr>
      </p:pic>
      <p:pic>
        <p:nvPicPr>
          <p:cNvPr id="280" name="Google Shape;280;p21" descr="Quality education">
            <a:hlinkClick r:id="rId18"/>
          </p:cNvPr>
          <p:cNvPicPr preferRelativeResize="0"/>
          <p:nvPr/>
        </p:nvPicPr>
        <p:blipFill rotWithShape="1">
          <a:blip r:embed="rId19">
            <a:alphaModFix/>
          </a:blip>
          <a:srcRect/>
          <a:stretch/>
        </p:blipFill>
        <p:spPr>
          <a:xfrm>
            <a:off x="7749662" y="3821659"/>
            <a:ext cx="608011" cy="608011"/>
          </a:xfrm>
          <a:prstGeom prst="rect">
            <a:avLst/>
          </a:prstGeom>
          <a:noFill/>
          <a:ln>
            <a:noFill/>
          </a:ln>
        </p:spPr>
      </p:pic>
      <p:pic>
        <p:nvPicPr>
          <p:cNvPr id="281" name="Google Shape;281;p21" descr="Reduced inequalities">
            <a:hlinkClick r:id="rId20"/>
          </p:cNvPr>
          <p:cNvPicPr preferRelativeResize="0"/>
          <p:nvPr/>
        </p:nvPicPr>
        <p:blipFill rotWithShape="1">
          <a:blip r:embed="rId21">
            <a:alphaModFix/>
          </a:blip>
          <a:srcRect/>
          <a:stretch/>
        </p:blipFill>
        <p:spPr>
          <a:xfrm>
            <a:off x="7715504" y="4863128"/>
            <a:ext cx="608011" cy="608011"/>
          </a:xfrm>
          <a:prstGeom prst="rect">
            <a:avLst/>
          </a:prstGeom>
          <a:noFill/>
          <a:ln>
            <a:noFill/>
          </a:ln>
        </p:spPr>
      </p:pic>
      <p:pic>
        <p:nvPicPr>
          <p:cNvPr id="282" name="Google Shape;282;p21" descr="Peace, justice and strong institutions">
            <a:hlinkClick r:id="rId22"/>
          </p:cNvPr>
          <p:cNvPicPr preferRelativeResize="0"/>
          <p:nvPr/>
        </p:nvPicPr>
        <p:blipFill rotWithShape="1">
          <a:blip r:embed="rId23">
            <a:alphaModFix/>
          </a:blip>
          <a:srcRect/>
          <a:stretch/>
        </p:blipFill>
        <p:spPr>
          <a:xfrm>
            <a:off x="7653315" y="5906186"/>
            <a:ext cx="678295" cy="678295"/>
          </a:xfrm>
          <a:prstGeom prst="rect">
            <a:avLst/>
          </a:prstGeom>
          <a:noFill/>
          <a:ln>
            <a:noFill/>
          </a:ln>
        </p:spPr>
      </p:pic>
      <p:pic>
        <p:nvPicPr>
          <p:cNvPr id="283" name="Google Shape;283;p21" descr="Gender Equality">
            <a:hlinkClick r:id="rId24"/>
          </p:cNvPr>
          <p:cNvPicPr preferRelativeResize="0"/>
          <p:nvPr/>
        </p:nvPicPr>
        <p:blipFill rotWithShape="1">
          <a:blip r:embed="rId25">
            <a:alphaModFix/>
          </a:blip>
          <a:srcRect/>
          <a:stretch/>
        </p:blipFill>
        <p:spPr>
          <a:xfrm>
            <a:off x="8765637" y="3852897"/>
            <a:ext cx="608011" cy="608011"/>
          </a:xfrm>
          <a:prstGeom prst="rect">
            <a:avLst/>
          </a:prstGeom>
          <a:noFill/>
          <a:ln>
            <a:noFill/>
          </a:ln>
        </p:spPr>
      </p:pic>
      <p:pic>
        <p:nvPicPr>
          <p:cNvPr id="284" name="Google Shape;284;p21" descr="Sustainable cities and communities">
            <a:hlinkClick r:id="rId26"/>
          </p:cNvPr>
          <p:cNvPicPr preferRelativeResize="0"/>
          <p:nvPr/>
        </p:nvPicPr>
        <p:blipFill rotWithShape="1">
          <a:blip r:embed="rId27">
            <a:alphaModFix/>
          </a:blip>
          <a:srcRect/>
          <a:stretch/>
        </p:blipFill>
        <p:spPr>
          <a:xfrm>
            <a:off x="8758817" y="4896831"/>
            <a:ext cx="608011" cy="608011"/>
          </a:xfrm>
          <a:prstGeom prst="rect">
            <a:avLst/>
          </a:prstGeom>
          <a:noFill/>
          <a:ln>
            <a:noFill/>
          </a:ln>
        </p:spPr>
      </p:pic>
      <p:pic>
        <p:nvPicPr>
          <p:cNvPr id="285" name="Google Shape;285;p21" descr="Partnerships for the goals">
            <a:hlinkClick r:id="rId28"/>
          </p:cNvPr>
          <p:cNvPicPr preferRelativeResize="0"/>
          <p:nvPr/>
        </p:nvPicPr>
        <p:blipFill rotWithShape="1">
          <a:blip r:embed="rId29">
            <a:alphaModFix/>
          </a:blip>
          <a:srcRect/>
          <a:stretch/>
        </p:blipFill>
        <p:spPr>
          <a:xfrm>
            <a:off x="8703446" y="5934568"/>
            <a:ext cx="678295" cy="678295"/>
          </a:xfrm>
          <a:prstGeom prst="rect">
            <a:avLst/>
          </a:prstGeom>
          <a:noFill/>
          <a:ln>
            <a:noFill/>
          </a:ln>
        </p:spPr>
      </p:pic>
      <p:pic>
        <p:nvPicPr>
          <p:cNvPr id="286" name="Google Shape;286;p21" descr="Responsible consumption and production">
            <a:hlinkClick r:id="rId30"/>
          </p:cNvPr>
          <p:cNvPicPr preferRelativeResize="0"/>
          <p:nvPr/>
        </p:nvPicPr>
        <p:blipFill rotWithShape="1">
          <a:blip r:embed="rId31">
            <a:alphaModFix/>
          </a:blip>
          <a:srcRect/>
          <a:stretch/>
        </p:blipFill>
        <p:spPr>
          <a:xfrm>
            <a:off x="9823861" y="4911486"/>
            <a:ext cx="608011" cy="608011"/>
          </a:xfrm>
          <a:prstGeom prst="rect">
            <a:avLst/>
          </a:prstGeom>
          <a:noFill/>
          <a:ln>
            <a:noFill/>
          </a:ln>
        </p:spPr>
      </p:pic>
      <p:pic>
        <p:nvPicPr>
          <p:cNvPr id="287" name="Google Shape;287;p21" descr="Affordable and clean energy">
            <a:hlinkClick r:id="rId32"/>
          </p:cNvPr>
          <p:cNvPicPr preferRelativeResize="0"/>
          <p:nvPr/>
        </p:nvPicPr>
        <p:blipFill rotWithShape="1">
          <a:blip r:embed="rId33">
            <a:alphaModFix/>
          </a:blip>
          <a:srcRect/>
          <a:stretch/>
        </p:blipFill>
        <p:spPr>
          <a:xfrm>
            <a:off x="4643261" y="4794610"/>
            <a:ext cx="608011" cy="608011"/>
          </a:xfrm>
          <a:prstGeom prst="rect">
            <a:avLst/>
          </a:prstGeom>
          <a:noFill/>
          <a:ln>
            <a:noFill/>
          </a:ln>
        </p:spPr>
      </p:pic>
      <p:pic>
        <p:nvPicPr>
          <p:cNvPr id="288" name="Google Shape;288;p21" descr="No Poverty"/>
          <p:cNvPicPr preferRelativeResize="0"/>
          <p:nvPr/>
        </p:nvPicPr>
        <p:blipFill rotWithShape="1">
          <a:blip r:embed="rId34">
            <a:alphaModFix/>
          </a:blip>
          <a:srcRect/>
          <a:stretch/>
        </p:blipFill>
        <p:spPr>
          <a:xfrm>
            <a:off x="4660769" y="3746932"/>
            <a:ext cx="606592" cy="606592"/>
          </a:xfrm>
          <a:prstGeom prst="rect">
            <a:avLst/>
          </a:prstGeom>
          <a:noFill/>
          <a:ln>
            <a:noFill/>
          </a:ln>
        </p:spPr>
      </p:pic>
      <p:pic>
        <p:nvPicPr>
          <p:cNvPr id="289" name="Google Shape;289;p21" descr="Sustainable development goals"/>
          <p:cNvPicPr preferRelativeResize="0"/>
          <p:nvPr/>
        </p:nvPicPr>
        <p:blipFill rotWithShape="1">
          <a:blip r:embed="rId35">
            <a:alphaModFix/>
          </a:blip>
          <a:srcRect/>
          <a:stretch/>
        </p:blipFill>
        <p:spPr>
          <a:xfrm>
            <a:off x="9780283" y="5984220"/>
            <a:ext cx="630241" cy="606754"/>
          </a:xfrm>
          <a:prstGeom prst="rect">
            <a:avLst/>
          </a:prstGeom>
          <a:noFill/>
          <a:ln>
            <a:noFill/>
          </a:ln>
        </p:spPr>
      </p:pic>
      <p:sp>
        <p:nvSpPr>
          <p:cNvPr id="290" name="Google Shape;290;p21"/>
          <p:cNvSpPr txBox="1"/>
          <p:nvPr/>
        </p:nvSpPr>
        <p:spPr>
          <a:xfrm>
            <a:off x="5010150" y="3898103"/>
            <a:ext cx="3629025" cy="169307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595959"/>
              </a:buClr>
              <a:buSzPts val="1800"/>
              <a:buFont typeface="Arial"/>
              <a:buNone/>
            </a:pPr>
            <a:endParaRPr sz="1800">
              <a:solidFill>
                <a:srgbClr val="595959"/>
              </a:solidFill>
              <a:latin typeface="Arial"/>
              <a:ea typeface="Arial"/>
              <a:cs typeface="Arial"/>
              <a:sym typeface="Arial"/>
            </a:endParaRPr>
          </a:p>
        </p:txBody>
      </p:sp>
      <p:pic>
        <p:nvPicPr>
          <p:cNvPr id="291" name="Google Shape;291;p21" descr="Good Health and Well-Being">
            <a:hlinkClick r:id="rId36"/>
          </p:cNvPr>
          <p:cNvPicPr preferRelativeResize="0"/>
          <p:nvPr/>
        </p:nvPicPr>
        <p:blipFill rotWithShape="1">
          <a:blip r:embed="rId37">
            <a:alphaModFix/>
          </a:blip>
          <a:srcRect/>
          <a:stretch/>
        </p:blipFill>
        <p:spPr>
          <a:xfrm>
            <a:off x="6543016" y="3404907"/>
            <a:ext cx="1110299" cy="1312940"/>
          </a:xfrm>
          <a:prstGeom prst="rect">
            <a:avLst/>
          </a:prstGeom>
          <a:noFill/>
          <a:ln>
            <a:noFill/>
          </a:ln>
        </p:spPr>
      </p:pic>
      <p:sp>
        <p:nvSpPr>
          <p:cNvPr id="292" name="Google Shape;292;p2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 calcmode="lin" valueType="num">
                                      <p:cBhvr additive="base">
                                        <p:cTn id="7" dur="500"/>
                                        <p:tgtEl>
                                          <p:spTgt spid="2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 calcmode="lin" valueType="num">
                                      <p:cBhvr additive="base">
                                        <p:cTn id="12" dur="500"/>
                                        <p:tgtEl>
                                          <p:spTgt spid="2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 calcmode="lin" valueType="num">
                                      <p:cBhvr additive="base">
                                        <p:cTn id="17" dur="500"/>
                                        <p:tgtEl>
                                          <p:spTgt spid="26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p:nvPr/>
        </p:nvSpPr>
        <p:spPr>
          <a:xfrm>
            <a:off x="0" y="0"/>
            <a:ext cx="12191999" cy="6858000"/>
          </a:xfrm>
          <a:prstGeom prst="rect">
            <a:avLst/>
          </a:prstGeom>
          <a:solidFill>
            <a:srgbClr val="CCFF99">
              <a:alpha val="5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6" name="Google Shape;116;p2"/>
          <p:cNvSpPr/>
          <p:nvPr/>
        </p:nvSpPr>
        <p:spPr>
          <a:xfrm>
            <a:off x="0" y="0"/>
            <a:ext cx="4654296"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7" name="Google Shape;117;p2"/>
          <p:cNvSpPr txBox="1">
            <a:spLocks noGrp="1"/>
          </p:cNvSpPr>
          <p:nvPr>
            <p:ph type="title"/>
          </p:nvPr>
        </p:nvSpPr>
        <p:spPr>
          <a:xfrm>
            <a:off x="643467" y="643467"/>
            <a:ext cx="3363974" cy="783399"/>
          </a:xfrm>
          <a:prstGeom prst="rect">
            <a:avLst/>
          </a:prstGeom>
          <a:noFill/>
          <a:ln w="9525" cap="flat" cmpd="sng">
            <a:solidFill>
              <a:schemeClr val="lt1"/>
            </a:solidFill>
            <a:prstDash val="solid"/>
            <a:round/>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chemeClr val="lt1"/>
              </a:buClr>
              <a:buSzPts val="2800"/>
              <a:buFont typeface="Gill Sans"/>
              <a:buNone/>
            </a:pPr>
            <a:r>
              <a:rPr lang="en-ZA" dirty="0">
                <a:solidFill>
                  <a:schemeClr val="lt1"/>
                </a:solidFill>
              </a:rPr>
              <a:t>AIM OF THE WORKSHOP</a:t>
            </a:r>
            <a:endParaRPr dirty="0"/>
          </a:p>
        </p:txBody>
      </p:sp>
      <p:sp>
        <p:nvSpPr>
          <p:cNvPr id="118" name="Google Shape;118;p2"/>
          <p:cNvSpPr txBox="1">
            <a:spLocks noGrp="1"/>
          </p:cNvSpPr>
          <p:nvPr>
            <p:ph type="body" idx="1"/>
          </p:nvPr>
        </p:nvSpPr>
        <p:spPr>
          <a:xfrm>
            <a:off x="180870" y="1698171"/>
            <a:ext cx="4280598" cy="43554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ZA" sz="2000" dirty="0">
                <a:solidFill>
                  <a:schemeClr val="lt1"/>
                </a:solidFill>
                <a:latin typeface="Arial"/>
                <a:ea typeface="Arial"/>
                <a:cs typeface="Arial"/>
                <a:sym typeface="Arial"/>
              </a:rPr>
              <a:t>To assist social workers in rendering adequate Mental health and psychosocial services to frontline responders and disaster-stricken communities.  </a:t>
            </a:r>
            <a:endParaRPr dirty="0"/>
          </a:p>
          <a:p>
            <a:pPr marL="0" lvl="0" indent="0" algn="l" rtl="0">
              <a:lnSpc>
                <a:spcPct val="90000"/>
              </a:lnSpc>
              <a:spcBef>
                <a:spcPts val="0"/>
              </a:spcBef>
              <a:spcAft>
                <a:spcPts val="0"/>
              </a:spcAft>
              <a:buSzPts val="2000"/>
              <a:buNone/>
            </a:pPr>
            <a:endParaRPr sz="2000" dirty="0">
              <a:solidFill>
                <a:schemeClr val="lt1"/>
              </a:solidFill>
              <a:latin typeface="Arial"/>
              <a:ea typeface="Arial"/>
              <a:cs typeface="Arial"/>
              <a:sym typeface="Arial"/>
            </a:endParaRPr>
          </a:p>
          <a:p>
            <a:pPr marL="228600" lvl="0" indent="-139700" algn="l" rtl="0">
              <a:lnSpc>
                <a:spcPct val="90000"/>
              </a:lnSpc>
              <a:spcBef>
                <a:spcPts val="1000"/>
              </a:spcBef>
              <a:spcAft>
                <a:spcPts val="0"/>
              </a:spcAft>
              <a:buSzPts val="1400"/>
              <a:buNone/>
            </a:pPr>
            <a:endParaRPr sz="1400" dirty="0">
              <a:solidFill>
                <a:schemeClr val="lt1"/>
              </a:solidFill>
            </a:endParaRPr>
          </a:p>
        </p:txBody>
      </p:sp>
      <p:pic>
        <p:nvPicPr>
          <p:cNvPr id="119" name="Google Shape;119;p2" descr="A map of a global community&#10;&#10;AI-generated content may be incorrect."/>
          <p:cNvPicPr preferRelativeResize="0"/>
          <p:nvPr/>
        </p:nvPicPr>
        <p:blipFill rotWithShape="1">
          <a:blip r:embed="rId3">
            <a:alphaModFix/>
          </a:blip>
          <a:srcRect/>
          <a:stretch/>
        </p:blipFill>
        <p:spPr>
          <a:xfrm>
            <a:off x="5184023" y="366447"/>
            <a:ext cx="5668166" cy="5687219"/>
          </a:xfrm>
          <a:prstGeom prst="rect">
            <a:avLst/>
          </a:prstGeom>
          <a:noFill/>
          <a:ln>
            <a:noFill/>
          </a:ln>
        </p:spPr>
      </p:pic>
      <p:sp>
        <p:nvSpPr>
          <p:cNvPr id="120" name="Google Shape;120;p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title"/>
          </p:nvPr>
        </p:nvSpPr>
        <p:spPr>
          <a:xfrm>
            <a:off x="1981200" y="661654"/>
            <a:ext cx="8067368" cy="700421"/>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00B050"/>
              </a:buClr>
              <a:buSzPts val="1900"/>
              <a:buFont typeface="Arial"/>
              <a:buNone/>
            </a:pPr>
            <a:r>
              <a:rPr lang="en-ZA" sz="1900" b="1">
                <a:solidFill>
                  <a:srgbClr val="00B050"/>
                </a:solidFill>
                <a:latin typeface="Arial"/>
                <a:ea typeface="Arial"/>
                <a:cs typeface="Arial"/>
                <a:sym typeface="Arial"/>
              </a:rPr>
              <a:t>SENDAI FRAMEWORK FOR DISASTER RISK REDUCTION (SFDRR)</a:t>
            </a:r>
            <a:endParaRPr sz="2300" b="1">
              <a:solidFill>
                <a:srgbClr val="00B050"/>
              </a:solidFill>
              <a:latin typeface="Arial"/>
              <a:ea typeface="Arial"/>
              <a:cs typeface="Arial"/>
              <a:sym typeface="Arial"/>
            </a:endParaRPr>
          </a:p>
        </p:txBody>
      </p:sp>
      <p:sp>
        <p:nvSpPr>
          <p:cNvPr id="298" name="Google Shape;298;p22"/>
          <p:cNvSpPr txBox="1">
            <a:spLocks noGrp="1"/>
          </p:cNvSpPr>
          <p:nvPr>
            <p:ph type="body" idx="1"/>
          </p:nvPr>
        </p:nvSpPr>
        <p:spPr>
          <a:xfrm>
            <a:off x="876301" y="2214896"/>
            <a:ext cx="10734674" cy="3728704"/>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SzPts val="2000"/>
              <a:buChar char="•"/>
            </a:pPr>
            <a:r>
              <a:rPr lang="en-ZA" sz="2000">
                <a:solidFill>
                  <a:srgbClr val="000000"/>
                </a:solidFill>
                <a:latin typeface="Arial"/>
                <a:ea typeface="Arial"/>
                <a:cs typeface="Arial"/>
                <a:sym typeface="Arial"/>
              </a:rPr>
              <a:t>The SFDRR was created to address the </a:t>
            </a:r>
            <a:r>
              <a:rPr lang="en-ZA" sz="2000">
                <a:solidFill>
                  <a:srgbClr val="C51839"/>
                </a:solidFill>
                <a:latin typeface="Arial"/>
                <a:ea typeface="Arial"/>
                <a:cs typeface="Arial"/>
                <a:sym typeface="Arial"/>
              </a:rPr>
              <a:t>deficiencies</a:t>
            </a:r>
            <a:r>
              <a:rPr lang="en-ZA" sz="2000">
                <a:solidFill>
                  <a:srgbClr val="000000"/>
                </a:solidFill>
                <a:latin typeface="Arial"/>
                <a:ea typeface="Arial"/>
                <a:cs typeface="Arial"/>
                <a:sym typeface="Arial"/>
              </a:rPr>
              <a:t> of the HFA. </a:t>
            </a:r>
            <a:endParaRPr/>
          </a:p>
          <a:p>
            <a:pPr marL="228600" lvl="0" indent="-228600" algn="just" rtl="0">
              <a:lnSpc>
                <a:spcPct val="100000"/>
              </a:lnSpc>
              <a:spcBef>
                <a:spcPts val="1000"/>
              </a:spcBef>
              <a:spcAft>
                <a:spcPts val="0"/>
              </a:spcAft>
              <a:buSzPts val="2000"/>
              <a:buChar char="•"/>
            </a:pPr>
            <a:r>
              <a:rPr lang="en-ZA" sz="2000">
                <a:solidFill>
                  <a:srgbClr val="00B050"/>
                </a:solidFill>
                <a:latin typeface="Arial"/>
                <a:ea typeface="Arial"/>
                <a:cs typeface="Arial"/>
                <a:sym typeface="Arial"/>
              </a:rPr>
              <a:t>Priority 3</a:t>
            </a:r>
            <a:r>
              <a:rPr lang="en-ZA" sz="2000">
                <a:solidFill>
                  <a:srgbClr val="000000"/>
                </a:solidFill>
                <a:latin typeface="Arial"/>
                <a:ea typeface="Arial"/>
                <a:cs typeface="Arial"/>
                <a:sym typeface="Arial"/>
              </a:rPr>
              <a:t>: Investing in DRR. for Resilience stresses the necessity of </a:t>
            </a:r>
            <a:r>
              <a:rPr lang="en-ZA" sz="2000">
                <a:solidFill>
                  <a:srgbClr val="00B050"/>
                </a:solidFill>
                <a:latin typeface="Arial"/>
                <a:ea typeface="Arial"/>
                <a:cs typeface="Arial"/>
                <a:sym typeface="Arial"/>
              </a:rPr>
              <a:t>mental health and psychosocial support services</a:t>
            </a:r>
            <a:r>
              <a:rPr lang="en-ZA" sz="2000">
                <a:solidFill>
                  <a:srgbClr val="000000"/>
                </a:solidFill>
                <a:latin typeface="Arial"/>
                <a:ea typeface="Arial"/>
                <a:cs typeface="Arial"/>
                <a:sym typeface="Arial"/>
              </a:rPr>
              <a:t> (UN, 2015a, p. 23). </a:t>
            </a:r>
            <a:endParaRPr/>
          </a:p>
          <a:p>
            <a:pPr marL="228600" lvl="0" indent="-228600" algn="just" rtl="0">
              <a:lnSpc>
                <a:spcPct val="100000"/>
              </a:lnSpc>
              <a:spcBef>
                <a:spcPts val="1000"/>
              </a:spcBef>
              <a:spcAft>
                <a:spcPts val="0"/>
              </a:spcAft>
              <a:buSzPts val="2000"/>
              <a:buChar char="•"/>
            </a:pPr>
            <a:r>
              <a:rPr lang="en-ZA" sz="2000">
                <a:solidFill>
                  <a:srgbClr val="000000"/>
                </a:solidFill>
                <a:latin typeface="Arial"/>
                <a:ea typeface="Arial"/>
                <a:cs typeface="Arial"/>
                <a:sym typeface="Arial"/>
              </a:rPr>
              <a:t>The SFDRR takes a holistic approach to DRR, integrating and incorporating various environments ('</a:t>
            </a:r>
            <a:r>
              <a:rPr lang="en-ZA" sz="2000" i="1">
                <a:solidFill>
                  <a:srgbClr val="000000"/>
                </a:solidFill>
                <a:latin typeface="Arial"/>
                <a:ea typeface="Arial"/>
                <a:cs typeface="Arial"/>
                <a:sym typeface="Arial"/>
              </a:rPr>
              <a:t>economic, structural, legal, social, health, cultural, educational, environmental, technological, political, and institutional'</a:t>
            </a:r>
            <a:r>
              <a:rPr lang="en-ZA" sz="2000">
                <a:solidFill>
                  <a:srgbClr val="000000"/>
                </a:solidFill>
                <a:latin typeface="Arial"/>
                <a:ea typeface="Arial"/>
                <a:cs typeface="Arial"/>
                <a:sym typeface="Arial"/>
              </a:rPr>
              <a:t>) to strengthen communities' </a:t>
            </a:r>
            <a:r>
              <a:rPr lang="en-ZA" sz="2000">
                <a:solidFill>
                  <a:srgbClr val="00B050"/>
                </a:solidFill>
                <a:latin typeface="Arial"/>
                <a:ea typeface="Arial"/>
                <a:cs typeface="Arial"/>
                <a:sym typeface="Arial"/>
              </a:rPr>
              <a:t>resilience</a:t>
            </a:r>
            <a:r>
              <a:rPr lang="en-ZA" sz="2000">
                <a:solidFill>
                  <a:srgbClr val="000000"/>
                </a:solidFill>
                <a:latin typeface="Arial"/>
                <a:ea typeface="Arial"/>
                <a:cs typeface="Arial"/>
                <a:sym typeface="Arial"/>
              </a:rPr>
              <a:t> and </a:t>
            </a:r>
            <a:r>
              <a:rPr lang="en-ZA" sz="2000">
                <a:solidFill>
                  <a:srgbClr val="00B050"/>
                </a:solidFill>
                <a:latin typeface="Arial"/>
                <a:ea typeface="Arial"/>
                <a:cs typeface="Arial"/>
                <a:sym typeface="Arial"/>
              </a:rPr>
              <a:t>reduce vulnerabilities </a:t>
            </a:r>
            <a:r>
              <a:rPr lang="en-ZA" sz="2000">
                <a:solidFill>
                  <a:srgbClr val="000000"/>
                </a:solidFill>
                <a:latin typeface="Arial"/>
                <a:ea typeface="Arial"/>
                <a:cs typeface="Arial"/>
                <a:sym typeface="Arial"/>
              </a:rPr>
              <a:t>(UN, 2015a, p. 13). </a:t>
            </a:r>
            <a:endParaRPr/>
          </a:p>
          <a:p>
            <a:pPr marL="228600" lvl="0" indent="-228600" algn="just" rtl="0">
              <a:lnSpc>
                <a:spcPct val="100000"/>
              </a:lnSpc>
              <a:spcBef>
                <a:spcPts val="1000"/>
              </a:spcBef>
              <a:spcAft>
                <a:spcPts val="0"/>
              </a:spcAft>
              <a:buSzPts val="2000"/>
              <a:buChar char="•"/>
            </a:pPr>
            <a:r>
              <a:rPr lang="en-ZA" sz="2000">
                <a:solidFill>
                  <a:srgbClr val="000000"/>
                </a:solidFill>
                <a:latin typeface="Arial"/>
                <a:ea typeface="Arial"/>
                <a:cs typeface="Arial"/>
                <a:sym typeface="Arial"/>
              </a:rPr>
              <a:t>This framework can guide social workers on holistically rendering resilient disaster mental health and psychosocial interventions at the various system levels (UN, 2015a)</a:t>
            </a:r>
            <a:endParaRPr sz="2000"/>
          </a:p>
        </p:txBody>
      </p:sp>
      <p:sp>
        <p:nvSpPr>
          <p:cNvPr id="299" name="Google Shape;299;p2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5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5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500"/>
                                        <p:tgtEl>
                                          <p:spTgt spid="2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a:spLocks noGrp="1"/>
          </p:cNvSpPr>
          <p:nvPr>
            <p:ph type="title"/>
          </p:nvPr>
        </p:nvSpPr>
        <p:spPr>
          <a:xfrm>
            <a:off x="1981200" y="465009"/>
            <a:ext cx="8229600" cy="91611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150000"/>
              </a:lnSpc>
              <a:spcBef>
                <a:spcPts val="0"/>
              </a:spcBef>
              <a:spcAft>
                <a:spcPts val="0"/>
              </a:spcAft>
              <a:buClr>
                <a:srgbClr val="00B050"/>
              </a:buClr>
              <a:buSzPct val="100000"/>
              <a:buFont typeface="Arial"/>
              <a:buNone/>
            </a:pPr>
            <a:r>
              <a:rPr lang="en-ZA" sz="2000" b="1">
                <a:solidFill>
                  <a:srgbClr val="00B050"/>
                </a:solidFill>
                <a:latin typeface="Arial"/>
                <a:ea typeface="Arial"/>
                <a:cs typeface="Arial"/>
                <a:sym typeface="Arial"/>
              </a:rPr>
              <a:t>SPHERE PROJECT: HUMANITARIAN CHARTER AND MINIMUM STANDARDS IN HUMANITARIAN RESPONSE</a:t>
            </a:r>
            <a:endParaRPr b="1">
              <a:solidFill>
                <a:srgbClr val="00B050"/>
              </a:solidFill>
            </a:endParaRPr>
          </a:p>
        </p:txBody>
      </p:sp>
      <p:sp>
        <p:nvSpPr>
          <p:cNvPr id="305" name="Google Shape;305;p23"/>
          <p:cNvSpPr txBox="1">
            <a:spLocks noGrp="1"/>
          </p:cNvSpPr>
          <p:nvPr>
            <p:ph type="body" idx="1"/>
          </p:nvPr>
        </p:nvSpPr>
        <p:spPr>
          <a:xfrm>
            <a:off x="1743075" y="2590419"/>
            <a:ext cx="8122539" cy="3101983"/>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SzPts val="2000"/>
              <a:buNone/>
            </a:pPr>
            <a:r>
              <a:rPr lang="en-ZA" sz="2000">
                <a:solidFill>
                  <a:schemeClr val="dk1"/>
                </a:solidFill>
                <a:latin typeface="Arial"/>
                <a:ea typeface="Arial"/>
                <a:cs typeface="Arial"/>
                <a:sym typeface="Arial"/>
              </a:rPr>
              <a:t>The Inter-Agency Standing Committee (IASC, 2007, p. 1) and the Sphere Handbook (Sphere Association, 2018) </a:t>
            </a:r>
            <a:endParaRPr/>
          </a:p>
          <a:p>
            <a:pPr marL="0" lvl="0" indent="0" algn="just" rtl="0">
              <a:lnSpc>
                <a:spcPct val="150000"/>
              </a:lnSpc>
              <a:spcBef>
                <a:spcPts val="1000"/>
              </a:spcBef>
              <a:spcAft>
                <a:spcPts val="0"/>
              </a:spcAft>
              <a:buSzPts val="2000"/>
              <a:buNone/>
            </a:pPr>
            <a:r>
              <a:rPr lang="en-ZA" sz="2000">
                <a:solidFill>
                  <a:schemeClr val="dk1"/>
                </a:solidFill>
                <a:latin typeface="Arial"/>
                <a:ea typeface="Arial"/>
                <a:cs typeface="Arial"/>
                <a:sym typeface="Arial"/>
              </a:rPr>
              <a:t>provide </a:t>
            </a:r>
            <a:r>
              <a:rPr lang="en-ZA" sz="2000">
                <a:solidFill>
                  <a:srgbClr val="00B050"/>
                </a:solidFill>
                <a:latin typeface="Arial"/>
                <a:ea typeface="Arial"/>
                <a:cs typeface="Arial"/>
                <a:sym typeface="Arial"/>
              </a:rPr>
              <a:t>guidelines</a:t>
            </a:r>
            <a:r>
              <a:rPr lang="en-ZA" sz="2000">
                <a:solidFill>
                  <a:schemeClr val="dk1"/>
                </a:solidFill>
                <a:latin typeface="Arial"/>
                <a:ea typeface="Arial"/>
                <a:cs typeface="Arial"/>
                <a:sym typeface="Arial"/>
              </a:rPr>
              <a:t> for humanitarian service providers and communities to design, set up and arrange a </a:t>
            </a:r>
            <a:r>
              <a:rPr lang="en-ZA" sz="2000">
                <a:solidFill>
                  <a:srgbClr val="C00000"/>
                </a:solidFill>
                <a:latin typeface="Arial"/>
                <a:ea typeface="Arial"/>
                <a:cs typeface="Arial"/>
                <a:sym typeface="Arial"/>
              </a:rPr>
              <a:t>set of minimum multidisciplinary reactions </a:t>
            </a:r>
            <a:r>
              <a:rPr lang="en-ZA" sz="2000">
                <a:solidFill>
                  <a:schemeClr val="dk1"/>
                </a:solidFill>
                <a:latin typeface="Arial"/>
                <a:ea typeface="Arial"/>
                <a:cs typeface="Arial"/>
                <a:sym typeface="Arial"/>
              </a:rPr>
              <a:t>to secure and improve the individual's </a:t>
            </a:r>
            <a:r>
              <a:rPr lang="en-ZA" sz="2000" b="1">
                <a:solidFill>
                  <a:srgbClr val="00B050"/>
                </a:solidFill>
                <a:latin typeface="Arial"/>
                <a:ea typeface="Arial"/>
                <a:cs typeface="Arial"/>
                <a:sym typeface="Arial"/>
              </a:rPr>
              <a:t>mental health and psychosocial well-being</a:t>
            </a:r>
            <a:r>
              <a:rPr lang="en-ZA" sz="2000">
                <a:solidFill>
                  <a:schemeClr val="dk1"/>
                </a:solidFill>
                <a:latin typeface="Arial"/>
                <a:ea typeface="Arial"/>
                <a:cs typeface="Arial"/>
                <a:sym typeface="Arial"/>
              </a:rPr>
              <a:t> in the midst of a crisis or disaster.</a:t>
            </a:r>
            <a:endParaRPr sz="2000">
              <a:solidFill>
                <a:schemeClr val="dk1"/>
              </a:solidFill>
              <a:latin typeface="Arial"/>
              <a:ea typeface="Arial"/>
              <a:cs typeface="Arial"/>
              <a:sym typeface="Arial"/>
            </a:endParaRPr>
          </a:p>
          <a:p>
            <a:pPr marL="228600" lvl="0" indent="-114300" algn="l" rtl="0">
              <a:lnSpc>
                <a:spcPct val="100000"/>
              </a:lnSpc>
              <a:spcBef>
                <a:spcPts val="1000"/>
              </a:spcBef>
              <a:spcAft>
                <a:spcPts val="0"/>
              </a:spcAft>
              <a:buSzPts val="1800"/>
              <a:buNone/>
            </a:pPr>
            <a:endParaRPr/>
          </a:p>
        </p:txBody>
      </p:sp>
      <p:sp>
        <p:nvSpPr>
          <p:cNvPr id="306" name="Google Shape;306;p2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500"/>
                                        <p:tgtEl>
                                          <p:spTgt spid="3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xEl>
                                              <p:pRg st="1" end="1"/>
                                            </p:txEl>
                                          </p:spTgt>
                                        </p:tgtEl>
                                        <p:attrNameLst>
                                          <p:attrName>style.visibility</p:attrName>
                                        </p:attrNameLst>
                                      </p:cBhvr>
                                      <p:to>
                                        <p:strVal val="visible"/>
                                      </p:to>
                                    </p:set>
                                    <p:animEffect transition="in" filter="fade">
                                      <p:cBhvr>
                                        <p:cTn id="12" dur="500"/>
                                        <p:tgtEl>
                                          <p:spTgt spid="3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Effect transition="in" filter="fade">
                                      <p:cBhvr>
                                        <p:cTn id="17" dur="500"/>
                                        <p:tgtEl>
                                          <p:spTgt spid="3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2231136" y="964692"/>
            <a:ext cx="7729728" cy="79743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AGENDA 2063</a:t>
            </a:r>
            <a:endParaRPr b="1">
              <a:solidFill>
                <a:srgbClr val="00B050"/>
              </a:solidFill>
            </a:endParaRPr>
          </a:p>
        </p:txBody>
      </p:sp>
      <p:sp>
        <p:nvSpPr>
          <p:cNvPr id="312" name="Google Shape;312;p24"/>
          <p:cNvSpPr txBox="1">
            <a:spLocks noGrp="1"/>
          </p:cNvSpPr>
          <p:nvPr>
            <p:ph type="body" idx="1"/>
          </p:nvPr>
        </p:nvSpPr>
        <p:spPr>
          <a:xfrm>
            <a:off x="1981200" y="2225876"/>
            <a:ext cx="8229600" cy="366743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ZA">
                <a:solidFill>
                  <a:srgbClr val="000000"/>
                </a:solidFill>
                <a:latin typeface="Arial"/>
                <a:ea typeface="Arial"/>
                <a:cs typeface="Arial"/>
                <a:sym typeface="Arial"/>
              </a:rPr>
              <a:t>is a framework with </a:t>
            </a:r>
            <a:r>
              <a:rPr lang="en-ZA">
                <a:solidFill>
                  <a:srgbClr val="00B050"/>
                </a:solidFill>
                <a:latin typeface="Arial"/>
                <a:ea typeface="Arial"/>
                <a:cs typeface="Arial"/>
                <a:sym typeface="Arial"/>
              </a:rPr>
              <a:t>20 goals </a:t>
            </a:r>
            <a:r>
              <a:rPr lang="en-ZA">
                <a:solidFill>
                  <a:srgbClr val="000000"/>
                </a:solidFill>
                <a:latin typeface="Arial"/>
                <a:ea typeface="Arial"/>
                <a:cs typeface="Arial"/>
                <a:sym typeface="Arial"/>
              </a:rPr>
              <a:t>designed to direct Africa's growth for the next 50 years.</a:t>
            </a:r>
            <a:endParaRPr/>
          </a:p>
          <a:p>
            <a:pPr marL="228600" lvl="0" indent="-228600" algn="l" rtl="0">
              <a:lnSpc>
                <a:spcPct val="100000"/>
              </a:lnSpc>
              <a:spcBef>
                <a:spcPts val="1000"/>
              </a:spcBef>
              <a:spcAft>
                <a:spcPts val="0"/>
              </a:spcAft>
              <a:buSzPts val="1800"/>
              <a:buChar char="•"/>
            </a:pPr>
            <a:r>
              <a:rPr lang="en-ZA">
                <a:solidFill>
                  <a:srgbClr val="000000"/>
                </a:solidFill>
                <a:latin typeface="Arial"/>
                <a:ea typeface="Arial"/>
                <a:cs typeface="Arial"/>
                <a:sym typeface="Arial"/>
              </a:rPr>
              <a:t>The twenty goals of Agenda 2063 contain the </a:t>
            </a:r>
            <a:r>
              <a:rPr lang="en-ZA">
                <a:solidFill>
                  <a:srgbClr val="00B050"/>
                </a:solidFill>
                <a:latin typeface="Arial"/>
                <a:ea typeface="Arial"/>
                <a:cs typeface="Arial"/>
                <a:sym typeface="Arial"/>
              </a:rPr>
              <a:t>17 SDGs</a:t>
            </a:r>
            <a:r>
              <a:rPr lang="en-ZA">
                <a:solidFill>
                  <a:srgbClr val="000000"/>
                </a:solidFill>
                <a:latin typeface="Arial"/>
                <a:ea typeface="Arial"/>
                <a:cs typeface="Arial"/>
                <a:sym typeface="Arial"/>
              </a:rPr>
              <a:t>. </a:t>
            </a:r>
            <a:endParaRPr/>
          </a:p>
          <a:p>
            <a:pPr marL="228600" lvl="0" indent="-228600" algn="l" rtl="0">
              <a:lnSpc>
                <a:spcPct val="100000"/>
              </a:lnSpc>
              <a:spcBef>
                <a:spcPts val="1000"/>
              </a:spcBef>
              <a:spcAft>
                <a:spcPts val="0"/>
              </a:spcAft>
              <a:buSzPts val="1800"/>
              <a:buChar char="•"/>
            </a:pPr>
            <a:r>
              <a:rPr lang="en-ZA">
                <a:solidFill>
                  <a:srgbClr val="000000"/>
                </a:solidFill>
                <a:latin typeface="Arial"/>
                <a:ea typeface="Arial"/>
                <a:cs typeface="Arial"/>
                <a:sym typeface="Arial"/>
              </a:rPr>
              <a:t>The social, economic, and environmental components are the only ones covered by the SDGs. </a:t>
            </a:r>
            <a:endParaRPr/>
          </a:p>
          <a:p>
            <a:pPr marL="228600" lvl="0" indent="-228600" algn="l" rtl="0">
              <a:lnSpc>
                <a:spcPct val="100000"/>
              </a:lnSpc>
              <a:spcBef>
                <a:spcPts val="1000"/>
              </a:spcBef>
              <a:spcAft>
                <a:spcPts val="0"/>
              </a:spcAft>
              <a:buSzPts val="1800"/>
              <a:buChar char="•"/>
            </a:pPr>
            <a:r>
              <a:rPr lang="en-ZA">
                <a:solidFill>
                  <a:srgbClr val="000000"/>
                </a:solidFill>
                <a:latin typeface="Arial"/>
                <a:ea typeface="Arial"/>
                <a:cs typeface="Arial"/>
                <a:sym typeface="Arial"/>
              </a:rPr>
              <a:t>The </a:t>
            </a:r>
            <a:r>
              <a:rPr lang="en-ZA">
                <a:solidFill>
                  <a:srgbClr val="971220"/>
                </a:solidFill>
                <a:latin typeface="Arial"/>
                <a:ea typeface="Arial"/>
                <a:cs typeface="Arial"/>
                <a:sym typeface="Arial"/>
              </a:rPr>
              <a:t>scope</a:t>
            </a:r>
            <a:r>
              <a:rPr lang="en-ZA">
                <a:solidFill>
                  <a:srgbClr val="000000"/>
                </a:solidFill>
                <a:latin typeface="Arial"/>
                <a:ea typeface="Arial"/>
                <a:cs typeface="Arial"/>
                <a:sym typeface="Arial"/>
              </a:rPr>
              <a:t> of Agenda 2063 is </a:t>
            </a:r>
            <a:r>
              <a:rPr lang="en-ZA">
                <a:solidFill>
                  <a:srgbClr val="00B050"/>
                </a:solidFill>
                <a:latin typeface="Arial"/>
                <a:ea typeface="Arial"/>
                <a:cs typeface="Arial"/>
                <a:sym typeface="Arial"/>
              </a:rPr>
              <a:t>broader</a:t>
            </a:r>
            <a:r>
              <a:rPr lang="en-ZA">
                <a:solidFill>
                  <a:srgbClr val="000000"/>
                </a:solidFill>
                <a:latin typeface="Arial"/>
                <a:ea typeface="Arial"/>
                <a:cs typeface="Arial"/>
                <a:sym typeface="Arial"/>
              </a:rPr>
              <a:t>, embracing political, cultural, and other African concerns and general social, economic, and sustainability factors.</a:t>
            </a:r>
            <a:endParaRPr/>
          </a:p>
          <a:p>
            <a:pPr marL="228600" lvl="0" indent="-228600" algn="l" rtl="0">
              <a:lnSpc>
                <a:spcPct val="100000"/>
              </a:lnSpc>
              <a:spcBef>
                <a:spcPts val="1000"/>
              </a:spcBef>
              <a:spcAft>
                <a:spcPts val="0"/>
              </a:spcAft>
              <a:buSzPts val="1800"/>
              <a:buChar char="•"/>
            </a:pPr>
            <a:r>
              <a:rPr lang="en-ZA">
                <a:solidFill>
                  <a:srgbClr val="000000"/>
                </a:solidFill>
                <a:latin typeface="Arial"/>
                <a:ea typeface="Arial"/>
                <a:cs typeface="Arial"/>
                <a:sym typeface="Arial"/>
              </a:rPr>
              <a:t>To achieve the goals of the Global Agenda, Agenda 2063, and the SDGs, it is necessary to </a:t>
            </a:r>
            <a:r>
              <a:rPr lang="en-ZA">
                <a:solidFill>
                  <a:srgbClr val="00B050"/>
                </a:solidFill>
                <a:latin typeface="Arial"/>
                <a:ea typeface="Arial"/>
                <a:cs typeface="Arial"/>
                <a:sym typeface="Arial"/>
              </a:rPr>
              <a:t>focus on disaster risk reduction</a:t>
            </a:r>
            <a:r>
              <a:rPr lang="en-ZA">
                <a:solidFill>
                  <a:srgbClr val="000000"/>
                </a:solidFill>
                <a:latin typeface="Arial"/>
                <a:ea typeface="Arial"/>
                <a:cs typeface="Arial"/>
                <a:sym typeface="Arial"/>
              </a:rPr>
              <a:t> and </a:t>
            </a:r>
            <a:r>
              <a:rPr lang="en-ZA">
                <a:solidFill>
                  <a:srgbClr val="00B050"/>
                </a:solidFill>
                <a:latin typeface="Arial"/>
                <a:ea typeface="Arial"/>
                <a:cs typeface="Arial"/>
                <a:sym typeface="Arial"/>
              </a:rPr>
              <a:t>strengthen communities' resilience and their environments.</a:t>
            </a:r>
            <a:endParaRPr>
              <a:solidFill>
                <a:srgbClr val="00B050"/>
              </a:solidFill>
            </a:endParaRPr>
          </a:p>
        </p:txBody>
      </p:sp>
      <p:sp>
        <p:nvSpPr>
          <p:cNvPr id="313" name="Google Shape;313;p2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 calcmode="lin" valueType="num">
                                      <p:cBhvr additive="base">
                                        <p:cTn id="7" dur="500"/>
                                        <p:tgtEl>
                                          <p:spTgt spid="3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2">
                                            <p:txEl>
                                              <p:pRg st="1" end="1"/>
                                            </p:txEl>
                                          </p:spTgt>
                                        </p:tgtEl>
                                        <p:attrNameLst>
                                          <p:attrName>style.visibility</p:attrName>
                                        </p:attrNameLst>
                                      </p:cBhvr>
                                      <p:to>
                                        <p:strVal val="visible"/>
                                      </p:to>
                                    </p:set>
                                    <p:anim calcmode="lin" valueType="num">
                                      <p:cBhvr additive="base">
                                        <p:cTn id="12" dur="500"/>
                                        <p:tgtEl>
                                          <p:spTgt spid="3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2">
                                            <p:txEl>
                                              <p:pRg st="2" end="2"/>
                                            </p:txEl>
                                          </p:spTgt>
                                        </p:tgtEl>
                                        <p:attrNameLst>
                                          <p:attrName>style.visibility</p:attrName>
                                        </p:attrNameLst>
                                      </p:cBhvr>
                                      <p:to>
                                        <p:strVal val="visible"/>
                                      </p:to>
                                    </p:set>
                                    <p:anim calcmode="lin" valueType="num">
                                      <p:cBhvr additive="base">
                                        <p:cTn id="17" dur="500"/>
                                        <p:tgtEl>
                                          <p:spTgt spid="3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2">
                                            <p:txEl>
                                              <p:pRg st="3" end="3"/>
                                            </p:txEl>
                                          </p:spTgt>
                                        </p:tgtEl>
                                        <p:attrNameLst>
                                          <p:attrName>style.visibility</p:attrName>
                                        </p:attrNameLst>
                                      </p:cBhvr>
                                      <p:to>
                                        <p:strVal val="visible"/>
                                      </p:to>
                                    </p:set>
                                    <p:anim calcmode="lin" valueType="num">
                                      <p:cBhvr additive="base">
                                        <p:cTn id="22" dur="500"/>
                                        <p:tgtEl>
                                          <p:spTgt spid="3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2">
                                            <p:txEl>
                                              <p:pRg st="4" end="4"/>
                                            </p:txEl>
                                          </p:spTgt>
                                        </p:tgtEl>
                                        <p:attrNameLst>
                                          <p:attrName>style.visibility</p:attrName>
                                        </p:attrNameLst>
                                      </p:cBhvr>
                                      <p:to>
                                        <p:strVal val="visible"/>
                                      </p:to>
                                    </p:set>
                                    <p:anim calcmode="lin" valueType="num">
                                      <p:cBhvr additive="base">
                                        <p:cTn id="27" dur="500"/>
                                        <p:tgtEl>
                                          <p:spTgt spid="3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SOUTHERN AFRICAN DEVELOPMENT COMMUNITY PROTOCOLS</a:t>
            </a:r>
            <a:endParaRPr b="1">
              <a:solidFill>
                <a:srgbClr val="00B050"/>
              </a:solidFill>
            </a:endParaRPr>
          </a:p>
        </p:txBody>
      </p:sp>
      <p:sp>
        <p:nvSpPr>
          <p:cNvPr id="319" name="Google Shape;319;p25"/>
          <p:cNvSpPr txBox="1">
            <a:spLocks noGrp="1"/>
          </p:cNvSpPr>
          <p:nvPr>
            <p:ph type="body" idx="1"/>
          </p:nvPr>
        </p:nvSpPr>
        <p:spPr>
          <a:xfrm>
            <a:off x="1981200" y="2800043"/>
            <a:ext cx="8229600" cy="2448126"/>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SzPts val="1800"/>
              <a:buFont typeface="Arial"/>
              <a:buChar char="-"/>
            </a:pPr>
            <a:r>
              <a:rPr lang="en-ZA">
                <a:solidFill>
                  <a:srgbClr val="000000"/>
                </a:solidFill>
                <a:latin typeface="Arial"/>
                <a:ea typeface="Arial"/>
                <a:cs typeface="Arial"/>
                <a:sym typeface="Arial"/>
              </a:rPr>
              <a:t>Southern African Development Community (</a:t>
            </a:r>
            <a:r>
              <a:rPr lang="en-ZA">
                <a:latin typeface="Arial"/>
                <a:ea typeface="Arial"/>
                <a:cs typeface="Arial"/>
                <a:sym typeface="Arial"/>
              </a:rPr>
              <a:t>SADC) protocols (SADC, 2012) </a:t>
            </a:r>
            <a:endParaRPr>
              <a:latin typeface="Calibri"/>
              <a:ea typeface="Calibri"/>
              <a:cs typeface="Calibri"/>
              <a:sym typeface="Calibri"/>
            </a:endParaRPr>
          </a:p>
          <a:p>
            <a:pPr marL="228600" lvl="0" indent="-228600" algn="just" rtl="0">
              <a:lnSpc>
                <a:spcPct val="150000"/>
              </a:lnSpc>
              <a:spcBef>
                <a:spcPts val="1800"/>
              </a:spcBef>
              <a:spcAft>
                <a:spcPts val="0"/>
              </a:spcAft>
              <a:buSzPts val="1800"/>
              <a:buChar char="•"/>
            </a:pPr>
            <a:r>
              <a:rPr lang="en-ZA">
                <a:latin typeface="Arial"/>
                <a:ea typeface="Arial"/>
                <a:cs typeface="Arial"/>
                <a:sym typeface="Arial"/>
              </a:rPr>
              <a:t>motivates </a:t>
            </a:r>
            <a:r>
              <a:rPr lang="en-ZA">
                <a:solidFill>
                  <a:srgbClr val="6B8890"/>
                </a:solidFill>
                <a:latin typeface="Arial"/>
                <a:ea typeface="Arial"/>
                <a:cs typeface="Arial"/>
                <a:sym typeface="Arial"/>
              </a:rPr>
              <a:t>community-based</a:t>
            </a:r>
            <a:r>
              <a:rPr lang="en-ZA">
                <a:latin typeface="Arial"/>
                <a:ea typeface="Arial"/>
                <a:cs typeface="Arial"/>
                <a:sym typeface="Arial"/>
              </a:rPr>
              <a:t> </a:t>
            </a:r>
            <a:r>
              <a:rPr lang="en-ZA">
                <a:solidFill>
                  <a:srgbClr val="00B050"/>
                </a:solidFill>
                <a:latin typeface="Arial"/>
                <a:ea typeface="Arial"/>
                <a:cs typeface="Arial"/>
                <a:sym typeface="Arial"/>
              </a:rPr>
              <a:t>non-discriminatory</a:t>
            </a:r>
            <a:r>
              <a:rPr lang="en-ZA">
                <a:latin typeface="Arial"/>
                <a:ea typeface="Arial"/>
                <a:cs typeface="Arial"/>
                <a:sym typeface="Arial"/>
              </a:rPr>
              <a:t> and </a:t>
            </a:r>
            <a:r>
              <a:rPr lang="en-ZA">
                <a:solidFill>
                  <a:srgbClr val="C00000"/>
                </a:solidFill>
                <a:latin typeface="Arial"/>
                <a:ea typeface="Arial"/>
                <a:cs typeface="Arial"/>
                <a:sym typeface="Arial"/>
              </a:rPr>
              <a:t>unifying</a:t>
            </a:r>
            <a:r>
              <a:rPr lang="en-ZA">
                <a:latin typeface="Arial"/>
                <a:ea typeface="Arial"/>
                <a:cs typeface="Arial"/>
                <a:sym typeface="Arial"/>
              </a:rPr>
              <a:t> practices to prevent and mitigate the effects of </a:t>
            </a:r>
            <a:r>
              <a:rPr lang="en-ZA">
                <a:solidFill>
                  <a:srgbClr val="C00000"/>
                </a:solidFill>
                <a:latin typeface="Arial"/>
                <a:ea typeface="Arial"/>
                <a:cs typeface="Arial"/>
                <a:sym typeface="Arial"/>
              </a:rPr>
              <a:t>social determinants </a:t>
            </a:r>
            <a:r>
              <a:rPr lang="en-ZA">
                <a:latin typeface="Arial"/>
                <a:ea typeface="Arial"/>
                <a:cs typeface="Arial"/>
                <a:sym typeface="Arial"/>
              </a:rPr>
              <a:t>and </a:t>
            </a:r>
            <a:r>
              <a:rPr lang="en-ZA">
                <a:solidFill>
                  <a:srgbClr val="00B050"/>
                </a:solidFill>
                <a:latin typeface="Arial"/>
                <a:ea typeface="Arial"/>
                <a:cs typeface="Arial"/>
                <a:sym typeface="Arial"/>
              </a:rPr>
              <a:t>build resilience</a:t>
            </a:r>
            <a:r>
              <a:rPr lang="en-ZA">
                <a:latin typeface="Arial"/>
                <a:ea typeface="Arial"/>
                <a:cs typeface="Arial"/>
                <a:sym typeface="Arial"/>
              </a:rPr>
              <a:t>. </a:t>
            </a:r>
            <a:endParaRPr>
              <a:latin typeface="Calibri"/>
              <a:ea typeface="Calibri"/>
              <a:cs typeface="Calibri"/>
              <a:sym typeface="Calibri"/>
            </a:endParaRPr>
          </a:p>
          <a:p>
            <a:pPr marL="228600" lvl="0" indent="-114300" algn="l" rtl="0">
              <a:lnSpc>
                <a:spcPct val="100000"/>
              </a:lnSpc>
              <a:spcBef>
                <a:spcPts val="1800"/>
              </a:spcBef>
              <a:spcAft>
                <a:spcPts val="0"/>
              </a:spcAft>
              <a:buSzPts val="1800"/>
              <a:buNone/>
            </a:pPr>
            <a:endParaRPr/>
          </a:p>
        </p:txBody>
      </p:sp>
      <p:sp>
        <p:nvSpPr>
          <p:cNvPr id="320" name="Google Shape;320;p2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10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1000"/>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Effect transition="in" filter="fade">
                                      <p:cBhvr>
                                        <p:cTn id="17" dur="1000"/>
                                        <p:tgtEl>
                                          <p:spTgt spid="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2231136" y="386863"/>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THE SPHERE PROJECT</a:t>
            </a:r>
            <a:endParaRPr b="1">
              <a:solidFill>
                <a:srgbClr val="00B050"/>
              </a:solidFill>
              <a:latin typeface="Arial"/>
              <a:ea typeface="Arial"/>
              <a:cs typeface="Arial"/>
              <a:sym typeface="Arial"/>
            </a:endParaRPr>
          </a:p>
        </p:txBody>
      </p:sp>
      <p:grpSp>
        <p:nvGrpSpPr>
          <p:cNvPr id="326" name="Google Shape;326;p26"/>
          <p:cNvGrpSpPr/>
          <p:nvPr/>
        </p:nvGrpSpPr>
        <p:grpSpPr>
          <a:xfrm>
            <a:off x="1511380" y="2153412"/>
            <a:ext cx="9396000" cy="4122369"/>
            <a:chOff x="834046" y="0"/>
            <a:chExt cx="9396000" cy="4122369"/>
          </a:xfrm>
        </p:grpSpPr>
        <p:sp>
          <p:nvSpPr>
            <p:cNvPr id="327" name="Google Shape;327;p26"/>
            <p:cNvSpPr/>
            <p:nvPr/>
          </p:nvSpPr>
          <p:spPr>
            <a:xfrm>
              <a:off x="2042146" y="0"/>
              <a:ext cx="1944000" cy="1944000"/>
            </a:xfrm>
            <a:prstGeom prst="rect">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834046" y="1914932"/>
              <a:ext cx="4320000" cy="2174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txBox="1"/>
            <p:nvPr/>
          </p:nvSpPr>
          <p:spPr>
            <a:xfrm>
              <a:off x="834046" y="1914932"/>
              <a:ext cx="4320000" cy="21747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Gill Sans"/>
                <a:buNone/>
              </a:pPr>
              <a:r>
                <a:rPr lang="en-ZA" sz="1700">
                  <a:solidFill>
                    <a:schemeClr val="dk1"/>
                  </a:solidFill>
                  <a:latin typeface="Gill Sans"/>
                  <a:ea typeface="Gill Sans"/>
                  <a:cs typeface="Gill Sans"/>
                  <a:sym typeface="Gill Sans"/>
                </a:rPr>
                <a:t>The Sphere handbook provides </a:t>
              </a:r>
              <a:r>
                <a:rPr lang="en-ZA" sz="1700">
                  <a:solidFill>
                    <a:srgbClr val="00B050"/>
                  </a:solidFill>
                  <a:latin typeface="Gill Sans"/>
                  <a:ea typeface="Gill Sans"/>
                  <a:cs typeface="Gill Sans"/>
                  <a:sym typeface="Gill Sans"/>
                </a:rPr>
                <a:t>humanitarians</a:t>
              </a:r>
              <a:r>
                <a:rPr lang="en-ZA" sz="1700">
                  <a:solidFill>
                    <a:schemeClr val="dk1"/>
                  </a:solidFill>
                  <a:latin typeface="Gill Sans"/>
                  <a:ea typeface="Gill Sans"/>
                  <a:cs typeface="Gill Sans"/>
                  <a:sym typeface="Gill Sans"/>
                </a:rPr>
                <a:t> with </a:t>
              </a:r>
              <a:r>
                <a:rPr lang="en-ZA" sz="1700">
                  <a:solidFill>
                    <a:srgbClr val="00B050"/>
                  </a:solidFill>
                  <a:latin typeface="Gill Sans"/>
                  <a:ea typeface="Gill Sans"/>
                  <a:cs typeface="Gill Sans"/>
                  <a:sym typeface="Gill Sans"/>
                </a:rPr>
                <a:t>guidelines</a:t>
              </a:r>
              <a:r>
                <a:rPr lang="en-ZA" sz="1700">
                  <a:solidFill>
                    <a:schemeClr val="dk1"/>
                  </a:solidFill>
                  <a:latin typeface="Gill Sans"/>
                  <a:ea typeface="Gill Sans"/>
                  <a:cs typeface="Gill Sans"/>
                  <a:sym typeface="Gill Sans"/>
                </a:rPr>
                <a:t>, </a:t>
              </a:r>
              <a:r>
                <a:rPr lang="en-ZA" sz="1700">
                  <a:solidFill>
                    <a:srgbClr val="00B050"/>
                  </a:solidFill>
                  <a:latin typeface="Gill Sans"/>
                  <a:ea typeface="Gill Sans"/>
                  <a:cs typeface="Gill Sans"/>
                  <a:sym typeface="Gill Sans"/>
                </a:rPr>
                <a:t>protection principles </a:t>
              </a:r>
              <a:r>
                <a:rPr lang="en-ZA" sz="1700">
                  <a:solidFill>
                    <a:schemeClr val="dk1"/>
                  </a:solidFill>
                  <a:latin typeface="Gill Sans"/>
                  <a:ea typeface="Gill Sans"/>
                  <a:cs typeface="Gill Sans"/>
                  <a:sym typeface="Gill Sans"/>
                </a:rPr>
                <a:t>and </a:t>
              </a:r>
              <a:r>
                <a:rPr lang="en-ZA" sz="1700">
                  <a:solidFill>
                    <a:srgbClr val="00B050"/>
                  </a:solidFill>
                  <a:latin typeface="Gill Sans"/>
                  <a:ea typeface="Gill Sans"/>
                  <a:cs typeface="Gill Sans"/>
                  <a:sym typeface="Gill Sans"/>
                </a:rPr>
                <a:t>duties</a:t>
              </a:r>
              <a:r>
                <a:rPr lang="en-ZA" sz="1700">
                  <a:solidFill>
                    <a:schemeClr val="dk1"/>
                  </a:solidFill>
                  <a:latin typeface="Gill Sans"/>
                  <a:ea typeface="Gill Sans"/>
                  <a:cs typeface="Gill Sans"/>
                  <a:sym typeface="Gill Sans"/>
                </a:rPr>
                <a:t> that assist with service delivery during disasters to adhere to the minimum standards in humanitarian response. </a:t>
              </a:r>
              <a:endParaRPr sz="1700">
                <a:solidFill>
                  <a:schemeClr val="dk1"/>
                </a:solidFill>
                <a:latin typeface="Gill Sans"/>
                <a:ea typeface="Gill Sans"/>
                <a:cs typeface="Gill Sans"/>
                <a:sym typeface="Gill Sans"/>
              </a:endParaRPr>
            </a:p>
          </p:txBody>
        </p:sp>
        <p:sp>
          <p:nvSpPr>
            <p:cNvPr id="330" name="Google Shape;330;p26"/>
            <p:cNvSpPr/>
            <p:nvPr/>
          </p:nvSpPr>
          <p:spPr>
            <a:xfrm>
              <a:off x="7135370" y="0"/>
              <a:ext cx="1944000" cy="1944000"/>
            </a:xfrm>
            <a:prstGeom prst="rect">
              <a:avLst/>
            </a:prstGeom>
            <a:blipFill rotWithShape="1">
              <a:blip r:embed="rId4">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5910046" y="1816965"/>
              <a:ext cx="4320000" cy="23054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txBox="1"/>
            <p:nvPr/>
          </p:nvSpPr>
          <p:spPr>
            <a:xfrm>
              <a:off x="5910046" y="1816965"/>
              <a:ext cx="4320000" cy="230540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Gill Sans"/>
                <a:buNone/>
              </a:pPr>
              <a:r>
                <a:rPr lang="en-ZA" sz="1600">
                  <a:solidFill>
                    <a:schemeClr val="dk1"/>
                  </a:solidFill>
                  <a:latin typeface="Gill Sans"/>
                  <a:ea typeface="Gill Sans"/>
                  <a:cs typeface="Gill Sans"/>
                  <a:sym typeface="Gill Sans"/>
                </a:rPr>
                <a:t>The fundamental importance of </a:t>
              </a:r>
              <a:r>
                <a:rPr lang="en-ZA" sz="1600">
                  <a:solidFill>
                    <a:srgbClr val="00B050"/>
                  </a:solidFill>
                  <a:latin typeface="Gill Sans"/>
                  <a:ea typeface="Gill Sans"/>
                  <a:cs typeface="Gill Sans"/>
                  <a:sym typeface="Gill Sans"/>
                </a:rPr>
                <a:t>human dignity </a:t>
              </a:r>
              <a:r>
                <a:rPr lang="en-ZA" sz="1600">
                  <a:solidFill>
                    <a:schemeClr val="dk1"/>
                  </a:solidFill>
                  <a:latin typeface="Gill Sans"/>
                  <a:ea typeface="Gill Sans"/>
                  <a:cs typeface="Gill Sans"/>
                  <a:sym typeface="Gill Sans"/>
                </a:rPr>
                <a:t>and the </a:t>
              </a:r>
              <a:r>
                <a:rPr lang="en-ZA" sz="1600">
                  <a:solidFill>
                    <a:srgbClr val="00B050"/>
                  </a:solidFill>
                  <a:latin typeface="Gill Sans"/>
                  <a:ea typeface="Gill Sans"/>
                  <a:cs typeface="Gill Sans"/>
                  <a:sym typeface="Gill Sans"/>
                </a:rPr>
                <a:t>right to participate </a:t>
              </a:r>
              <a:r>
                <a:rPr lang="en-ZA" sz="1600">
                  <a:solidFill>
                    <a:schemeClr val="dk1"/>
                  </a:solidFill>
                  <a:latin typeface="Gill Sans"/>
                  <a:ea typeface="Gill Sans"/>
                  <a:cs typeface="Gill Sans"/>
                  <a:sym typeface="Gill Sans"/>
                </a:rPr>
                <a:t>in decisions of affect community members are the core of the Sphere (Sphere Association, 2018, p. V).</a:t>
              </a:r>
              <a:endParaRPr sz="1600">
                <a:solidFill>
                  <a:schemeClr val="dk1"/>
                </a:solidFill>
                <a:latin typeface="Gill Sans"/>
                <a:ea typeface="Gill Sans"/>
                <a:cs typeface="Gill Sans"/>
                <a:sym typeface="Gill Sans"/>
              </a:endParaRPr>
            </a:p>
          </p:txBody>
        </p:sp>
      </p:grpSp>
      <p:grpSp>
        <p:nvGrpSpPr>
          <p:cNvPr id="333" name="Google Shape;333;p26"/>
          <p:cNvGrpSpPr/>
          <p:nvPr/>
        </p:nvGrpSpPr>
        <p:grpSpPr>
          <a:xfrm rot="-5400000">
            <a:off x="-2574796" y="3157368"/>
            <a:ext cx="6014751" cy="576313"/>
            <a:chOff x="1446671" y="1944"/>
            <a:chExt cx="7165056" cy="576313"/>
          </a:xfrm>
        </p:grpSpPr>
        <p:sp>
          <p:nvSpPr>
            <p:cNvPr id="334" name="Google Shape;334;p26"/>
            <p:cNvSpPr/>
            <p:nvPr/>
          </p:nvSpPr>
          <p:spPr>
            <a:xfrm>
              <a:off x="1446671" y="1944"/>
              <a:ext cx="7165056" cy="576313"/>
            </a:xfrm>
            <a:prstGeom prst="roundRect">
              <a:avLst>
                <a:gd name="adj" fmla="val 10000"/>
              </a:avLst>
            </a:prstGeom>
            <a:solidFill>
              <a:srgbClr val="6433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335" name="Google Shape;335;p26"/>
            <p:cNvSpPr txBox="1"/>
            <p:nvPr/>
          </p:nvSpPr>
          <p:spPr>
            <a:xfrm>
              <a:off x="1463551" y="18824"/>
              <a:ext cx="7131296" cy="542553"/>
            </a:xfrm>
            <a:prstGeom prst="rect">
              <a:avLst/>
            </a:prstGeom>
            <a:solidFill>
              <a:srgbClr val="643318"/>
            </a:solid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Gill Sans"/>
                <a:buNone/>
              </a:pPr>
              <a:r>
                <a:rPr lang="en-ZA" sz="1300" b="1">
                  <a:solidFill>
                    <a:schemeClr val="lt1"/>
                  </a:solidFill>
                  <a:latin typeface="Gill Sans"/>
                  <a:ea typeface="Gill Sans"/>
                  <a:cs typeface="Gill Sans"/>
                  <a:sym typeface="Gill Sans"/>
                </a:rPr>
                <a:t>MENTAL HEALTH AND DISASTER MENTAL HEALTH (DMH)</a:t>
              </a:r>
              <a:endParaRPr/>
            </a:p>
          </p:txBody>
        </p:sp>
      </p:grpSp>
      <p:sp>
        <p:nvSpPr>
          <p:cNvPr id="336" name="Google Shape;336;p2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CORE STANDARDS TO HUMANITARIAN SERVICES</a:t>
            </a:r>
            <a:endParaRPr/>
          </a:p>
        </p:txBody>
      </p:sp>
      <p:sp>
        <p:nvSpPr>
          <p:cNvPr id="342" name="Google Shape;342;p27"/>
          <p:cNvSpPr txBox="1">
            <a:spLocks noGrp="1"/>
          </p:cNvSpPr>
          <p:nvPr>
            <p:ph type="body" idx="1"/>
          </p:nvPr>
        </p:nvSpPr>
        <p:spPr>
          <a:xfrm>
            <a:off x="1581151" y="2638044"/>
            <a:ext cx="9667874" cy="372465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just" rtl="0">
              <a:lnSpc>
                <a:spcPct val="170000"/>
              </a:lnSpc>
              <a:spcBef>
                <a:spcPts val="0"/>
              </a:spcBef>
              <a:spcAft>
                <a:spcPts val="0"/>
              </a:spcAft>
              <a:buSzPct val="100000"/>
              <a:buChar char="•"/>
            </a:pPr>
            <a:r>
              <a:rPr lang="en-ZA" sz="2400">
                <a:latin typeface="Arial"/>
                <a:ea typeface="Arial"/>
                <a:cs typeface="Arial"/>
                <a:sym typeface="Arial"/>
              </a:rPr>
              <a:t>The Core Humanitarian Standard Alliance developed notes and indicators on how to implement the </a:t>
            </a:r>
            <a:r>
              <a:rPr lang="en-ZA" sz="2400">
                <a:solidFill>
                  <a:srgbClr val="00B050"/>
                </a:solidFill>
                <a:latin typeface="Arial"/>
                <a:ea typeface="Arial"/>
                <a:cs typeface="Arial"/>
                <a:sym typeface="Arial"/>
              </a:rPr>
              <a:t>nine commitments </a:t>
            </a:r>
            <a:r>
              <a:rPr lang="en-ZA" sz="2400">
                <a:latin typeface="Arial"/>
                <a:ea typeface="Arial"/>
                <a:cs typeface="Arial"/>
                <a:sym typeface="Arial"/>
              </a:rPr>
              <a:t>of the Core Humanitarian Standard (CHS) (Core Humanitarian Standard Alliance, 2015). </a:t>
            </a:r>
            <a:endParaRPr/>
          </a:p>
          <a:p>
            <a:pPr marL="228600" lvl="0" indent="-228600" algn="just" rtl="0">
              <a:lnSpc>
                <a:spcPct val="170000"/>
              </a:lnSpc>
              <a:spcBef>
                <a:spcPts val="0"/>
              </a:spcBef>
              <a:spcAft>
                <a:spcPts val="0"/>
              </a:spcAft>
              <a:buSzPct val="100000"/>
              <a:buChar char="•"/>
            </a:pPr>
            <a:r>
              <a:rPr lang="en-ZA" sz="2400">
                <a:latin typeface="Arial"/>
                <a:ea typeface="Arial"/>
                <a:cs typeface="Arial"/>
                <a:sym typeface="Arial"/>
              </a:rPr>
              <a:t>Commitment 3</a:t>
            </a:r>
            <a:r>
              <a:rPr lang="en-ZA" sz="2400" b="1">
                <a:latin typeface="Arial"/>
                <a:ea typeface="Arial"/>
                <a:cs typeface="Arial"/>
                <a:sym typeface="Arial"/>
              </a:rPr>
              <a:t>. Communities and people affected by crisis are not negatively affected and are more prepared, resilient and less at-risk as a result of humanitarian action. </a:t>
            </a:r>
            <a:r>
              <a:rPr lang="en-ZA" sz="2400">
                <a:latin typeface="Arial"/>
                <a:ea typeface="Arial"/>
                <a:cs typeface="Arial"/>
                <a:sym typeface="Arial"/>
              </a:rPr>
              <a:t>Humanitarian response strengthens local capacities and avoids negative effects. </a:t>
            </a:r>
            <a:endParaRPr/>
          </a:p>
          <a:p>
            <a:pPr marL="228600" lvl="0" indent="-228600" algn="just" rtl="0">
              <a:lnSpc>
                <a:spcPct val="170000"/>
              </a:lnSpc>
              <a:spcBef>
                <a:spcPts val="0"/>
              </a:spcBef>
              <a:spcAft>
                <a:spcPts val="0"/>
              </a:spcAft>
              <a:buSzPct val="100000"/>
              <a:buChar char="•"/>
            </a:pPr>
            <a:r>
              <a:rPr lang="en-ZA" sz="2400">
                <a:latin typeface="Arial"/>
                <a:ea typeface="Arial"/>
                <a:cs typeface="Arial"/>
                <a:sym typeface="Arial"/>
              </a:rPr>
              <a:t>Commitment 4.</a:t>
            </a:r>
            <a:r>
              <a:rPr lang="en-ZA" sz="2400" b="1">
                <a:latin typeface="Arial"/>
                <a:ea typeface="Arial"/>
                <a:cs typeface="Arial"/>
                <a:sym typeface="Arial"/>
              </a:rPr>
              <a:t> Communities and people affected by crisis know their rights and entitlements, have access to information and participate in decisions that affect them. </a:t>
            </a:r>
            <a:r>
              <a:rPr lang="en-ZA" sz="2400">
                <a:latin typeface="Arial"/>
                <a:ea typeface="Arial"/>
                <a:cs typeface="Arial"/>
                <a:sym typeface="Arial"/>
              </a:rPr>
              <a:t>Humanitarian response is based on communication, participation and feedback. </a:t>
            </a:r>
            <a:endParaRPr/>
          </a:p>
          <a:p>
            <a:pPr marL="228600" lvl="0" indent="-148590" algn="just" rtl="0">
              <a:lnSpc>
                <a:spcPct val="100000"/>
              </a:lnSpc>
              <a:spcBef>
                <a:spcPts val="1000"/>
              </a:spcBef>
              <a:spcAft>
                <a:spcPts val="0"/>
              </a:spcAft>
              <a:buSzPct val="100000"/>
              <a:buNone/>
            </a:pPr>
            <a:endParaRPr/>
          </a:p>
        </p:txBody>
      </p:sp>
      <p:sp>
        <p:nvSpPr>
          <p:cNvPr id="343" name="Google Shape;343;p2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5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500"/>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500"/>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500"/>
                                        <p:tgtEl>
                                          <p:spTgt spid="3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title"/>
          </p:nvPr>
        </p:nvSpPr>
        <p:spPr>
          <a:xfrm>
            <a:off x="2231136" y="328510"/>
            <a:ext cx="7729728" cy="78946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Arial"/>
              <a:buNone/>
            </a:pPr>
            <a:r>
              <a:rPr lang="en-ZA" b="1">
                <a:solidFill>
                  <a:srgbClr val="00B050"/>
                </a:solidFill>
                <a:latin typeface="Arial"/>
                <a:ea typeface="Arial"/>
                <a:cs typeface="Arial"/>
                <a:sym typeface="Arial"/>
              </a:rPr>
              <a:t>ECO-SOCIAL MODEL</a:t>
            </a:r>
            <a:br>
              <a:rPr lang="en-ZA">
                <a:solidFill>
                  <a:srgbClr val="000000"/>
                </a:solidFill>
                <a:latin typeface="Arial"/>
                <a:ea typeface="Arial"/>
                <a:cs typeface="Arial"/>
                <a:sym typeface="Arial"/>
              </a:rPr>
            </a:br>
            <a:endParaRPr/>
          </a:p>
        </p:txBody>
      </p:sp>
      <p:sp>
        <p:nvSpPr>
          <p:cNvPr id="349" name="Google Shape;349;p28"/>
          <p:cNvSpPr txBox="1">
            <a:spLocks noGrp="1"/>
          </p:cNvSpPr>
          <p:nvPr>
            <p:ph type="body" idx="1"/>
          </p:nvPr>
        </p:nvSpPr>
        <p:spPr>
          <a:xfrm>
            <a:off x="2231136" y="1352940"/>
            <a:ext cx="7729728" cy="438708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SzPts val="1800"/>
              <a:buChar char="•"/>
            </a:pPr>
            <a:r>
              <a:rPr lang="en-ZA" sz="1800">
                <a:solidFill>
                  <a:srgbClr val="000000"/>
                </a:solidFill>
                <a:latin typeface="Arial"/>
                <a:ea typeface="Arial"/>
                <a:cs typeface="Arial"/>
                <a:sym typeface="Arial"/>
              </a:rPr>
              <a:t>The Eco-Social Model is rooted in the </a:t>
            </a:r>
            <a:r>
              <a:rPr lang="en-ZA" sz="1800">
                <a:solidFill>
                  <a:srgbClr val="00B050"/>
                </a:solidFill>
                <a:latin typeface="Arial"/>
                <a:ea typeface="Arial"/>
                <a:cs typeface="Arial"/>
                <a:sym typeface="Arial"/>
              </a:rPr>
              <a:t>Ecological Systems Theory</a:t>
            </a:r>
            <a:r>
              <a:rPr lang="en-ZA" sz="1800">
                <a:solidFill>
                  <a:srgbClr val="000000"/>
                </a:solidFill>
                <a:latin typeface="Arial"/>
                <a:ea typeface="Arial"/>
                <a:cs typeface="Arial"/>
                <a:sym typeface="Arial"/>
              </a:rPr>
              <a:t>.</a:t>
            </a:r>
            <a:endParaRPr/>
          </a:p>
          <a:p>
            <a:pPr marL="228600" lvl="0" indent="-228600" algn="just" rtl="0">
              <a:lnSpc>
                <a:spcPct val="150000"/>
              </a:lnSpc>
              <a:spcBef>
                <a:spcPts val="1000"/>
              </a:spcBef>
              <a:spcAft>
                <a:spcPts val="0"/>
              </a:spcAft>
              <a:buSzPts val="1800"/>
              <a:buChar char="•"/>
            </a:pPr>
            <a:r>
              <a:rPr lang="en-ZA" sz="1800">
                <a:solidFill>
                  <a:srgbClr val="000000"/>
                </a:solidFill>
                <a:latin typeface="Arial"/>
                <a:ea typeface="Arial"/>
                <a:cs typeface="Arial"/>
                <a:sym typeface="Arial"/>
              </a:rPr>
              <a:t>Pioneered by </a:t>
            </a:r>
            <a:r>
              <a:rPr lang="en-ZA" sz="1800">
                <a:solidFill>
                  <a:srgbClr val="00B050"/>
                </a:solidFill>
                <a:latin typeface="Arial"/>
                <a:ea typeface="Arial"/>
                <a:cs typeface="Arial"/>
                <a:sym typeface="Arial"/>
              </a:rPr>
              <a:t>Bronfenbrenner</a:t>
            </a:r>
            <a:r>
              <a:rPr lang="en-ZA" sz="1800">
                <a:solidFill>
                  <a:srgbClr val="000000"/>
                </a:solidFill>
                <a:latin typeface="Arial"/>
                <a:ea typeface="Arial"/>
                <a:cs typeface="Arial"/>
                <a:sym typeface="Arial"/>
              </a:rPr>
              <a:t> (1979), this theory explains the complex interplay between individuals and their environments, ranging from the microsystem to the macrosystem.</a:t>
            </a:r>
            <a:endParaRPr sz="1800">
              <a:solidFill>
                <a:srgbClr val="000000"/>
              </a:solidFill>
              <a:latin typeface="Arial"/>
              <a:ea typeface="Arial"/>
              <a:cs typeface="Arial"/>
              <a:sym typeface="Arial"/>
            </a:endParaRPr>
          </a:p>
          <a:p>
            <a:pPr marL="228600" lvl="0" indent="-228600" algn="just" rtl="0">
              <a:lnSpc>
                <a:spcPct val="150000"/>
              </a:lnSpc>
              <a:spcBef>
                <a:spcPts val="1000"/>
              </a:spcBef>
              <a:spcAft>
                <a:spcPts val="0"/>
              </a:spcAft>
              <a:buSzPts val="1800"/>
              <a:buChar char="•"/>
            </a:pPr>
            <a:r>
              <a:rPr lang="en-ZA" sz="1800">
                <a:solidFill>
                  <a:srgbClr val="00B050"/>
                </a:solidFill>
                <a:latin typeface="Arial"/>
                <a:ea typeface="Arial"/>
                <a:cs typeface="Arial"/>
                <a:sym typeface="Arial"/>
              </a:rPr>
              <a:t>Boetto</a:t>
            </a:r>
            <a:r>
              <a:rPr lang="en-ZA" sz="1800">
                <a:solidFill>
                  <a:srgbClr val="000000"/>
                </a:solidFill>
                <a:latin typeface="Arial"/>
                <a:ea typeface="Arial"/>
                <a:cs typeface="Arial"/>
                <a:sym typeface="Arial"/>
              </a:rPr>
              <a:t> (2017) considered the actions, interventions, and strategies used by social workers in everyday interactions with individuals, families, and communities to develop the dimensions of eco-social work.</a:t>
            </a:r>
            <a:endParaRPr sz="1800">
              <a:solidFill>
                <a:srgbClr val="000000"/>
              </a:solidFill>
              <a:latin typeface="Arial"/>
              <a:ea typeface="Arial"/>
              <a:cs typeface="Arial"/>
              <a:sym typeface="Arial"/>
            </a:endParaRPr>
          </a:p>
          <a:p>
            <a:pPr marL="228600" lvl="0" indent="-114300" algn="l" rtl="0">
              <a:lnSpc>
                <a:spcPct val="100000"/>
              </a:lnSpc>
              <a:spcBef>
                <a:spcPts val="1000"/>
              </a:spcBef>
              <a:spcAft>
                <a:spcPts val="0"/>
              </a:spcAft>
              <a:buSzPts val="1800"/>
              <a:buNone/>
            </a:pPr>
            <a:endParaRPr/>
          </a:p>
        </p:txBody>
      </p:sp>
      <p:sp>
        <p:nvSpPr>
          <p:cNvPr id="350" name="Google Shape;350;p2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2145411" y="45034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Play"/>
              <a:buNone/>
            </a:pPr>
            <a:r>
              <a:rPr lang="en-ZA" b="1">
                <a:solidFill>
                  <a:srgbClr val="00B050"/>
                </a:solidFill>
                <a:latin typeface="Play"/>
                <a:ea typeface="Play"/>
                <a:cs typeface="Play"/>
                <a:sym typeface="Play"/>
              </a:rPr>
              <a:t>THE INTEGRATED DISASTER RISK REDUCTION SOCIAL WORK (IDRRSW) FRAMEWORK</a:t>
            </a:r>
            <a:endParaRPr>
              <a:solidFill>
                <a:srgbClr val="00B050"/>
              </a:solidFill>
            </a:endParaRPr>
          </a:p>
        </p:txBody>
      </p:sp>
      <p:sp>
        <p:nvSpPr>
          <p:cNvPr id="356" name="Google Shape;356;p29"/>
          <p:cNvSpPr txBox="1"/>
          <p:nvPr/>
        </p:nvSpPr>
        <p:spPr>
          <a:xfrm>
            <a:off x="604646" y="1857375"/>
            <a:ext cx="10672953" cy="372864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en-ZA" sz="2000">
                <a:solidFill>
                  <a:srgbClr val="000000"/>
                </a:solidFill>
                <a:latin typeface="Arial"/>
                <a:ea typeface="Arial"/>
                <a:cs typeface="Arial"/>
                <a:sym typeface="Arial"/>
              </a:rPr>
              <a:t>Humans cannot live in isolation and constantly interact with their environments on various levels (micro, meso, exo and macro). </a:t>
            </a:r>
            <a:endParaRPr sz="2000">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2000"/>
              <a:buFont typeface="Arial"/>
              <a:buChar char="•"/>
            </a:pPr>
            <a:r>
              <a:rPr lang="en-ZA" sz="2000">
                <a:solidFill>
                  <a:srgbClr val="000000"/>
                </a:solidFill>
                <a:latin typeface="Arial"/>
                <a:ea typeface="Arial"/>
                <a:cs typeface="Arial"/>
                <a:sym typeface="Arial"/>
              </a:rPr>
              <a:t>The IDRRSW Framework has four distinct levels: Micro Resilience, Relational Resilience, </a:t>
            </a:r>
            <a:r>
              <a:rPr lang="en-ZA" sz="2000" i="1">
                <a:solidFill>
                  <a:srgbClr val="000000"/>
                </a:solidFill>
                <a:latin typeface="Arial"/>
                <a:ea typeface="Arial"/>
                <a:cs typeface="Arial"/>
                <a:sym typeface="Arial"/>
              </a:rPr>
              <a:t>Ubuntu</a:t>
            </a:r>
            <a:r>
              <a:rPr lang="en-ZA" sz="2000">
                <a:solidFill>
                  <a:srgbClr val="000000"/>
                </a:solidFill>
                <a:latin typeface="Arial"/>
                <a:ea typeface="Arial"/>
                <a:cs typeface="Arial"/>
                <a:sym typeface="Arial"/>
              </a:rPr>
              <a:t> Resilience and ‘Rainbow Nation’ Resilience. </a:t>
            </a:r>
            <a:endParaRPr sz="2000">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2000"/>
              <a:buFont typeface="Arial"/>
              <a:buChar char="•"/>
            </a:pPr>
            <a:r>
              <a:rPr lang="en-ZA" sz="2000">
                <a:solidFill>
                  <a:srgbClr val="000000"/>
                </a:solidFill>
                <a:latin typeface="Arial"/>
                <a:ea typeface="Arial"/>
                <a:cs typeface="Arial"/>
                <a:sym typeface="Arial"/>
              </a:rPr>
              <a:t>However, these levels constantly interact, and changes in one level will affect the other (Boetto, 2017; Bronfenbrenner, 1979).  </a:t>
            </a:r>
            <a:endParaRPr/>
          </a:p>
          <a:p>
            <a:pPr marL="285750" marR="0" lvl="0" indent="-285750" algn="just" rtl="0">
              <a:lnSpc>
                <a:spcPct val="150000"/>
              </a:lnSpc>
              <a:spcBef>
                <a:spcPts val="0"/>
              </a:spcBef>
              <a:spcAft>
                <a:spcPts val="0"/>
              </a:spcAft>
              <a:buClr>
                <a:srgbClr val="000000"/>
              </a:buClr>
              <a:buSzPts val="2000"/>
              <a:buFont typeface="Arial"/>
              <a:buChar char="•"/>
            </a:pPr>
            <a:r>
              <a:rPr lang="en-ZA" sz="2000">
                <a:solidFill>
                  <a:srgbClr val="000000"/>
                </a:solidFill>
                <a:latin typeface="Arial"/>
                <a:ea typeface="Arial"/>
                <a:cs typeface="Arial"/>
                <a:sym typeface="Arial"/>
              </a:rPr>
              <a:t>During each Disaster Management Helix phase, social workers have to render their </a:t>
            </a:r>
            <a:r>
              <a:rPr lang="en-ZA" sz="2000">
                <a:solidFill>
                  <a:srgbClr val="00B050"/>
                </a:solidFill>
                <a:latin typeface="Arial"/>
                <a:ea typeface="Arial"/>
                <a:cs typeface="Arial"/>
                <a:sym typeface="Arial"/>
              </a:rPr>
              <a:t>MHPSS interventions </a:t>
            </a:r>
            <a:r>
              <a:rPr lang="en-ZA" sz="2000">
                <a:solidFill>
                  <a:srgbClr val="000000"/>
                </a:solidFill>
                <a:latin typeface="Arial"/>
                <a:ea typeface="Arial"/>
                <a:cs typeface="Arial"/>
                <a:sym typeface="Arial"/>
              </a:rPr>
              <a:t>on all of these levels to ensure a </a:t>
            </a:r>
            <a:r>
              <a:rPr lang="en-ZA" sz="2000">
                <a:solidFill>
                  <a:srgbClr val="00B050"/>
                </a:solidFill>
                <a:latin typeface="Arial"/>
                <a:ea typeface="Arial"/>
                <a:cs typeface="Arial"/>
                <a:sym typeface="Arial"/>
              </a:rPr>
              <a:t>holistic</a:t>
            </a:r>
            <a:r>
              <a:rPr lang="en-ZA" sz="2000">
                <a:solidFill>
                  <a:srgbClr val="000000"/>
                </a:solidFill>
                <a:latin typeface="Arial"/>
                <a:ea typeface="Arial"/>
                <a:cs typeface="Arial"/>
                <a:sym typeface="Arial"/>
              </a:rPr>
              <a:t> IDRRSW response.</a:t>
            </a:r>
            <a:endParaRPr/>
          </a:p>
        </p:txBody>
      </p:sp>
      <p:sp>
        <p:nvSpPr>
          <p:cNvPr id="357" name="Google Shape;357;p2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 calcmode="lin" valueType="num">
                                      <p:cBhvr additive="base">
                                        <p:cTn id="7" dur="500"/>
                                        <p:tgtEl>
                                          <p:spTgt spid="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6">
                                            <p:txEl>
                                              <p:pRg st="1" end="1"/>
                                            </p:txEl>
                                          </p:spTgt>
                                        </p:tgtEl>
                                        <p:attrNameLst>
                                          <p:attrName>style.visibility</p:attrName>
                                        </p:attrNameLst>
                                      </p:cBhvr>
                                      <p:to>
                                        <p:strVal val="visible"/>
                                      </p:to>
                                    </p:set>
                                    <p:anim calcmode="lin" valueType="num">
                                      <p:cBhvr additive="base">
                                        <p:cTn id="12" dur="500"/>
                                        <p:tgtEl>
                                          <p:spTgt spid="3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6">
                                            <p:txEl>
                                              <p:pRg st="2" end="2"/>
                                            </p:txEl>
                                          </p:spTgt>
                                        </p:tgtEl>
                                        <p:attrNameLst>
                                          <p:attrName>style.visibility</p:attrName>
                                        </p:attrNameLst>
                                      </p:cBhvr>
                                      <p:to>
                                        <p:strVal val="visible"/>
                                      </p:to>
                                    </p:set>
                                    <p:anim calcmode="lin" valueType="num">
                                      <p:cBhvr additive="base">
                                        <p:cTn id="17" dur="500"/>
                                        <p:tgtEl>
                                          <p:spTgt spid="3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6">
                                            <p:txEl>
                                              <p:pRg st="3" end="3"/>
                                            </p:txEl>
                                          </p:spTgt>
                                        </p:tgtEl>
                                        <p:attrNameLst>
                                          <p:attrName>style.visibility</p:attrName>
                                        </p:attrNameLst>
                                      </p:cBhvr>
                                      <p:to>
                                        <p:strVal val="visible"/>
                                      </p:to>
                                    </p:set>
                                    <p:anim calcmode="lin" valueType="num">
                                      <p:cBhvr additive="base">
                                        <p:cTn id="22" dur="500"/>
                                        <p:tgtEl>
                                          <p:spTgt spid="35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63" name="Google Shape;363;p30"/>
          <p:cNvSpPr/>
          <p:nvPr/>
        </p:nvSpPr>
        <p:spPr>
          <a:xfrm>
            <a:off x="7063273" y="1189389"/>
            <a:ext cx="12548702"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364" name="Google Shape;364;p30"/>
          <p:cNvPicPr preferRelativeResize="0"/>
          <p:nvPr/>
        </p:nvPicPr>
        <p:blipFill rotWithShape="1">
          <a:blip r:embed="rId3">
            <a:alphaModFix/>
          </a:blip>
          <a:srcRect/>
          <a:stretch/>
        </p:blipFill>
        <p:spPr>
          <a:xfrm>
            <a:off x="1409700" y="895461"/>
            <a:ext cx="5257800" cy="5800836"/>
          </a:xfrm>
          <a:prstGeom prst="rect">
            <a:avLst/>
          </a:prstGeom>
          <a:noFill/>
          <a:ln>
            <a:noFill/>
          </a:ln>
        </p:spPr>
      </p:pic>
      <p:sp>
        <p:nvSpPr>
          <p:cNvPr id="365" name="Google Shape;365;p30"/>
          <p:cNvSpPr txBox="1"/>
          <p:nvPr/>
        </p:nvSpPr>
        <p:spPr>
          <a:xfrm>
            <a:off x="7063273" y="2064029"/>
            <a:ext cx="4690577" cy="87203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ZA" sz="1800">
                <a:solidFill>
                  <a:srgbClr val="000000"/>
                </a:solidFill>
                <a:latin typeface="Arial"/>
                <a:ea typeface="Arial"/>
                <a:cs typeface="Arial"/>
                <a:sym typeface="Arial"/>
              </a:rPr>
              <a:t>Source: Compiled from Boetto (2017) and Bronfenbrenner (1979) </a:t>
            </a:r>
            <a:endParaRPr/>
          </a:p>
        </p:txBody>
      </p:sp>
      <p:sp>
        <p:nvSpPr>
          <p:cNvPr id="366" name="Google Shape;366;p30"/>
          <p:cNvSpPr txBox="1">
            <a:spLocks noGrp="1"/>
          </p:cNvSpPr>
          <p:nvPr>
            <p:ph type="title"/>
          </p:nvPr>
        </p:nvSpPr>
        <p:spPr>
          <a:xfrm>
            <a:off x="1121251" y="238126"/>
            <a:ext cx="10058402" cy="95126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150000"/>
              </a:lnSpc>
              <a:spcBef>
                <a:spcPts val="0"/>
              </a:spcBef>
              <a:spcAft>
                <a:spcPts val="0"/>
              </a:spcAft>
              <a:buClr>
                <a:srgbClr val="262626"/>
              </a:buClr>
              <a:buSzPts val="1800"/>
              <a:buFont typeface="Arial"/>
              <a:buNone/>
            </a:pPr>
            <a:br>
              <a:rPr lang="en-ZA" sz="1800" b="1">
                <a:latin typeface="Arial"/>
                <a:ea typeface="Arial"/>
                <a:cs typeface="Arial"/>
                <a:sym typeface="Arial"/>
              </a:rPr>
            </a:br>
            <a:r>
              <a:rPr lang="en-ZA" sz="1800" b="1">
                <a:solidFill>
                  <a:srgbClr val="00B050"/>
                </a:solidFill>
                <a:latin typeface="Arial"/>
                <a:ea typeface="Arial"/>
                <a:cs typeface="Arial"/>
                <a:sym typeface="Arial"/>
              </a:rPr>
              <a:t>DIMENSIONS OF THE ECOLOGICAL SYSTEMS THEORY AND ECO-SOCIAL MODEL </a:t>
            </a:r>
            <a:br>
              <a:rPr lang="en-ZA" sz="1800" b="1">
                <a:latin typeface="Arial"/>
                <a:ea typeface="Arial"/>
                <a:cs typeface="Arial"/>
                <a:sym typeface="Arial"/>
              </a:rPr>
            </a:br>
            <a:endParaRPr sz="1800" b="1">
              <a:latin typeface="Arial"/>
              <a:ea typeface="Arial"/>
              <a:cs typeface="Arial"/>
              <a:sym typeface="Arial"/>
            </a:endParaRPr>
          </a:p>
        </p:txBody>
      </p:sp>
      <p:sp>
        <p:nvSpPr>
          <p:cNvPr id="367" name="Google Shape;367;p3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1"/>
          <p:cNvSpPr txBox="1">
            <a:spLocks noGrp="1"/>
          </p:cNvSpPr>
          <p:nvPr>
            <p:ph type="body" idx="1"/>
          </p:nvPr>
        </p:nvSpPr>
        <p:spPr>
          <a:xfrm>
            <a:off x="1400711" y="849086"/>
            <a:ext cx="8560153" cy="489094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B050"/>
              </a:buClr>
              <a:buSzPts val="2000"/>
              <a:buChar char="•"/>
            </a:pPr>
            <a:r>
              <a:rPr lang="en-ZA" sz="2000" b="1">
                <a:solidFill>
                  <a:srgbClr val="00B050"/>
                </a:solidFill>
              </a:rPr>
              <a:t>Micro-system </a:t>
            </a:r>
            <a:endParaRPr/>
          </a:p>
          <a:p>
            <a:pPr marL="0" lvl="0" indent="0" algn="just" rtl="0">
              <a:lnSpc>
                <a:spcPct val="100000"/>
              </a:lnSpc>
              <a:spcBef>
                <a:spcPts val="0"/>
              </a:spcBef>
              <a:spcAft>
                <a:spcPts val="0"/>
              </a:spcAft>
              <a:buClr>
                <a:srgbClr val="262626"/>
              </a:buClr>
              <a:buSzPts val="1800"/>
              <a:buNone/>
            </a:pPr>
            <a:r>
              <a:rPr lang="en-ZA"/>
              <a:t>MHPSS intervention services to individual clients are at the smallest system level, known as the </a:t>
            </a:r>
            <a:r>
              <a:rPr lang="en-ZA" b="1">
                <a:solidFill>
                  <a:srgbClr val="00B050"/>
                </a:solidFill>
              </a:rPr>
              <a:t>Micro Resilience</a:t>
            </a:r>
            <a:r>
              <a:rPr lang="en-ZA">
                <a:solidFill>
                  <a:srgbClr val="00B050"/>
                </a:solidFill>
              </a:rPr>
              <a:t> </a:t>
            </a:r>
            <a:r>
              <a:rPr lang="en-ZA"/>
              <a:t>level. Focus on client’s personal growth, inner strengths, and abilities while enhancing actions towards sustainability to develop resilient individuals (Van Breda, 2018; Boetto, 2017). Interventions are age-appropriate and culturally sensitive.</a:t>
            </a:r>
            <a:endParaRPr/>
          </a:p>
          <a:p>
            <a:pPr marL="0" lvl="0" indent="0" algn="just" rtl="0">
              <a:lnSpc>
                <a:spcPct val="100000"/>
              </a:lnSpc>
              <a:spcBef>
                <a:spcPts val="0"/>
              </a:spcBef>
              <a:spcAft>
                <a:spcPts val="0"/>
              </a:spcAft>
              <a:buClr>
                <a:srgbClr val="262626"/>
              </a:buClr>
              <a:buSzPts val="1800"/>
              <a:buNone/>
            </a:pPr>
            <a:endParaRPr/>
          </a:p>
          <a:p>
            <a:pPr marL="0" lvl="0" indent="0" algn="just" rtl="0">
              <a:lnSpc>
                <a:spcPct val="100000"/>
              </a:lnSpc>
              <a:spcBef>
                <a:spcPts val="0"/>
              </a:spcBef>
              <a:spcAft>
                <a:spcPts val="0"/>
              </a:spcAft>
              <a:buClr>
                <a:srgbClr val="262626"/>
              </a:buClr>
              <a:buSzPts val="1800"/>
              <a:buNone/>
            </a:pPr>
            <a:endParaRPr/>
          </a:p>
          <a:p>
            <a:pPr marL="0" lvl="0" indent="0" algn="just" rtl="0">
              <a:lnSpc>
                <a:spcPct val="100000"/>
              </a:lnSpc>
              <a:spcBef>
                <a:spcPts val="0"/>
              </a:spcBef>
              <a:spcAft>
                <a:spcPts val="0"/>
              </a:spcAft>
              <a:buClr>
                <a:srgbClr val="262626"/>
              </a:buClr>
              <a:buSzPts val="1800"/>
              <a:buNone/>
            </a:pPr>
            <a:r>
              <a:rPr lang="en-ZA"/>
              <a:t>While assisting clients to build and improve their relationships, you will be working on </a:t>
            </a:r>
            <a:r>
              <a:rPr lang="en-ZA" b="1">
                <a:solidFill>
                  <a:srgbClr val="00B050"/>
                </a:solidFill>
              </a:rPr>
              <a:t>Relational Resilience</a:t>
            </a:r>
            <a:r>
              <a:rPr lang="en-ZA">
                <a:solidFill>
                  <a:srgbClr val="00B050"/>
                </a:solidFill>
              </a:rPr>
              <a:t> </a:t>
            </a:r>
            <a:r>
              <a:rPr lang="en-ZA"/>
              <a:t>level also known as the </a:t>
            </a:r>
            <a:endParaRPr sz="2000">
              <a:solidFill>
                <a:schemeClr val="dk1"/>
              </a:solidFill>
            </a:endParaRPr>
          </a:p>
          <a:p>
            <a:pPr marL="228600" lvl="0" indent="-228600" algn="just" rtl="0">
              <a:lnSpc>
                <a:spcPct val="100000"/>
              </a:lnSpc>
              <a:spcBef>
                <a:spcPts val="0"/>
              </a:spcBef>
              <a:spcAft>
                <a:spcPts val="0"/>
              </a:spcAft>
              <a:buClr>
                <a:srgbClr val="00B050"/>
              </a:buClr>
              <a:buSzPts val="2000"/>
              <a:buChar char="•"/>
            </a:pPr>
            <a:r>
              <a:rPr lang="en-ZA" sz="2000" b="1">
                <a:solidFill>
                  <a:srgbClr val="00B050"/>
                </a:solidFill>
              </a:rPr>
              <a:t>Meso-system</a:t>
            </a:r>
            <a:r>
              <a:rPr lang="en-ZA" sz="2000" b="1">
                <a:solidFill>
                  <a:schemeClr val="dk1"/>
                </a:solidFill>
              </a:rPr>
              <a:t> </a:t>
            </a:r>
            <a:endParaRPr/>
          </a:p>
          <a:p>
            <a:pPr marL="0" lvl="0" indent="0" algn="l" rtl="0">
              <a:lnSpc>
                <a:spcPct val="100000"/>
              </a:lnSpc>
              <a:spcBef>
                <a:spcPts val="0"/>
              </a:spcBef>
              <a:spcAft>
                <a:spcPts val="0"/>
              </a:spcAft>
              <a:buClr>
                <a:srgbClr val="262626"/>
              </a:buClr>
              <a:buSzPts val="2000"/>
              <a:buNone/>
            </a:pPr>
            <a:endParaRPr sz="2000" b="1">
              <a:solidFill>
                <a:schemeClr val="dk1"/>
              </a:solidFill>
            </a:endParaRPr>
          </a:p>
          <a:p>
            <a:pPr marL="228600" lvl="0" indent="-114300" algn="l" rtl="0">
              <a:lnSpc>
                <a:spcPct val="100000"/>
              </a:lnSpc>
              <a:spcBef>
                <a:spcPts val="1000"/>
              </a:spcBef>
              <a:spcAft>
                <a:spcPts val="0"/>
              </a:spcAft>
              <a:buSzPts val="1800"/>
              <a:buNone/>
            </a:pPr>
            <a:endParaRPr/>
          </a:p>
        </p:txBody>
      </p:sp>
      <p:pic>
        <p:nvPicPr>
          <p:cNvPr id="373" name="Google Shape;373;p31"/>
          <p:cNvPicPr preferRelativeResize="0"/>
          <p:nvPr/>
        </p:nvPicPr>
        <p:blipFill rotWithShape="1">
          <a:blip r:embed="rId3">
            <a:alphaModFix/>
          </a:blip>
          <a:srcRect l="29164" t="50840" r="26688" b="11050"/>
          <a:stretch/>
        </p:blipFill>
        <p:spPr>
          <a:xfrm>
            <a:off x="8139164" y="3798277"/>
            <a:ext cx="2321169" cy="2210637"/>
          </a:xfrm>
          <a:prstGeom prst="rect">
            <a:avLst/>
          </a:prstGeom>
          <a:noFill/>
          <a:ln>
            <a:noFill/>
          </a:ln>
        </p:spPr>
      </p:pic>
      <p:sp>
        <p:nvSpPr>
          <p:cNvPr id="374" name="Google Shape;374;p3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 calcmode="lin" valueType="num">
                                      <p:cBhvr additive="base">
                                        <p:cTn id="7" dur="500"/>
                                        <p:tgtEl>
                                          <p:spTgt spid="3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2">
                                            <p:txEl>
                                              <p:pRg st="1" end="1"/>
                                            </p:txEl>
                                          </p:spTgt>
                                        </p:tgtEl>
                                        <p:attrNameLst>
                                          <p:attrName>style.visibility</p:attrName>
                                        </p:attrNameLst>
                                      </p:cBhvr>
                                      <p:to>
                                        <p:strVal val="visible"/>
                                      </p:to>
                                    </p:set>
                                    <p:anim calcmode="lin" valueType="num">
                                      <p:cBhvr additive="base">
                                        <p:cTn id="12" dur="500"/>
                                        <p:tgtEl>
                                          <p:spTgt spid="3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2">
                                            <p:txEl>
                                              <p:pRg st="2" end="2"/>
                                            </p:txEl>
                                          </p:spTgt>
                                        </p:tgtEl>
                                        <p:attrNameLst>
                                          <p:attrName>style.visibility</p:attrName>
                                        </p:attrNameLst>
                                      </p:cBhvr>
                                      <p:to>
                                        <p:strVal val="visible"/>
                                      </p:to>
                                    </p:set>
                                    <p:anim calcmode="lin" valueType="num">
                                      <p:cBhvr additive="base">
                                        <p:cTn id="17" dur="500"/>
                                        <p:tgtEl>
                                          <p:spTgt spid="3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2">
                                            <p:txEl>
                                              <p:pRg st="3" end="3"/>
                                            </p:txEl>
                                          </p:spTgt>
                                        </p:tgtEl>
                                        <p:attrNameLst>
                                          <p:attrName>style.visibility</p:attrName>
                                        </p:attrNameLst>
                                      </p:cBhvr>
                                      <p:to>
                                        <p:strVal val="visible"/>
                                      </p:to>
                                    </p:set>
                                    <p:anim calcmode="lin" valueType="num">
                                      <p:cBhvr additive="base">
                                        <p:cTn id="22" dur="500"/>
                                        <p:tgtEl>
                                          <p:spTgt spid="3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2">
                                            <p:txEl>
                                              <p:pRg st="4" end="4"/>
                                            </p:txEl>
                                          </p:spTgt>
                                        </p:tgtEl>
                                        <p:attrNameLst>
                                          <p:attrName>style.visibility</p:attrName>
                                        </p:attrNameLst>
                                      </p:cBhvr>
                                      <p:to>
                                        <p:strVal val="visible"/>
                                      </p:to>
                                    </p:set>
                                    <p:anim calcmode="lin" valueType="num">
                                      <p:cBhvr additive="base">
                                        <p:cTn id="27" dur="500"/>
                                        <p:tgtEl>
                                          <p:spTgt spid="3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2">
                                            <p:txEl>
                                              <p:pRg st="5" end="5"/>
                                            </p:txEl>
                                          </p:spTgt>
                                        </p:tgtEl>
                                        <p:attrNameLst>
                                          <p:attrName>style.visibility</p:attrName>
                                        </p:attrNameLst>
                                      </p:cBhvr>
                                      <p:to>
                                        <p:strVal val="visible"/>
                                      </p:to>
                                    </p:set>
                                    <p:anim calcmode="lin" valueType="num">
                                      <p:cBhvr additive="base">
                                        <p:cTn id="32" dur="500"/>
                                        <p:tgtEl>
                                          <p:spTgt spid="3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2">
                                            <p:txEl>
                                              <p:pRg st="6" end="6"/>
                                            </p:txEl>
                                          </p:spTgt>
                                        </p:tgtEl>
                                        <p:attrNameLst>
                                          <p:attrName>style.visibility</p:attrName>
                                        </p:attrNameLst>
                                      </p:cBhvr>
                                      <p:to>
                                        <p:strVal val="visible"/>
                                      </p:to>
                                    </p:set>
                                    <p:anim calcmode="lin" valueType="num">
                                      <p:cBhvr additive="base">
                                        <p:cTn id="37" dur="500"/>
                                        <p:tgtEl>
                                          <p:spTgt spid="3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72">
                                            <p:txEl>
                                              <p:pRg st="7" end="7"/>
                                            </p:txEl>
                                          </p:spTgt>
                                        </p:tgtEl>
                                        <p:attrNameLst>
                                          <p:attrName>style.visibility</p:attrName>
                                        </p:attrNameLst>
                                      </p:cBhvr>
                                      <p:to>
                                        <p:strVal val="visible"/>
                                      </p:to>
                                    </p:set>
                                    <p:anim calcmode="lin" valueType="num">
                                      <p:cBhvr additive="base">
                                        <p:cTn id="42" dur="500"/>
                                        <p:tgtEl>
                                          <p:spTgt spid="37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29AF-1A75-C0F2-B842-BA804EEB6B41}"/>
              </a:ext>
            </a:extLst>
          </p:cNvPr>
          <p:cNvSpPr>
            <a:spLocks noGrp="1"/>
          </p:cNvSpPr>
          <p:nvPr>
            <p:ph type="ctrTitle"/>
          </p:nvPr>
        </p:nvSpPr>
        <p:spPr>
          <a:xfrm>
            <a:off x="1236406" y="442602"/>
            <a:ext cx="8991600" cy="943746"/>
          </a:xfrm>
        </p:spPr>
        <p:txBody>
          <a:bodyPr/>
          <a:lstStyle/>
          <a:p>
            <a:r>
              <a:rPr lang="en-GB" dirty="0">
                <a:solidFill>
                  <a:srgbClr val="00B050"/>
                </a:solidFill>
              </a:rPr>
              <a:t>Introduction</a:t>
            </a:r>
            <a:endParaRPr lang="en-ZA" dirty="0">
              <a:solidFill>
                <a:srgbClr val="00B050"/>
              </a:solidFill>
            </a:endParaRPr>
          </a:p>
        </p:txBody>
      </p:sp>
      <p:sp>
        <p:nvSpPr>
          <p:cNvPr id="6" name="Subtitle 5">
            <a:extLst>
              <a:ext uri="{FF2B5EF4-FFF2-40B4-BE49-F238E27FC236}">
                <a16:creationId xmlns:a16="http://schemas.microsoft.com/office/drawing/2014/main" id="{C51EF0E6-C5A9-D557-C4D8-C09125F046EA}"/>
              </a:ext>
            </a:extLst>
          </p:cNvPr>
          <p:cNvSpPr txBox="1">
            <a:spLocks noGrp="1"/>
          </p:cNvSpPr>
          <p:nvPr>
            <p:ph type="subTitle" idx="1"/>
          </p:nvPr>
        </p:nvSpPr>
        <p:spPr>
          <a:xfrm>
            <a:off x="825908" y="1934190"/>
            <a:ext cx="10304207" cy="3554779"/>
          </a:xfrm>
          <a:prstGeom prst="rect">
            <a:avLst/>
          </a:prstGeom>
          <a:noFill/>
        </p:spPr>
        <p:txBody>
          <a:bodyPr wrap="square">
            <a:spAutoFit/>
          </a:bodyPr>
          <a:lstStyle/>
          <a:p>
            <a:pPr algn="just">
              <a:buFont typeface="Arial" panose="020B0604020202020204" pitchFamily="34" charset="0"/>
              <a:buChar char="•"/>
            </a:pPr>
            <a:r>
              <a:rPr lang="en-GB" b="0" i="0" dirty="0">
                <a:solidFill>
                  <a:srgbClr val="000000"/>
                </a:solidFill>
                <a:effectLst/>
                <a:latin typeface="Times New Roman" panose="02020603050405020304" pitchFamily="18" charset="0"/>
              </a:rPr>
              <a:t>Despite international and national agreements, guidelines, laws, and policies designed to ensure effective disaster management and social work services, vulnerable communities and multidisciplinary frontline responders often face significant challenges in accessing essential mental health and psychosocial services (MHPSS) during disasters. </a:t>
            </a:r>
          </a:p>
          <a:p>
            <a:pPr algn="just">
              <a:buFont typeface="Arial" panose="020B0604020202020204" pitchFamily="34" charset="0"/>
              <a:buChar char="•"/>
            </a:pPr>
            <a:r>
              <a:rPr lang="en-GB" b="0" i="0" dirty="0">
                <a:solidFill>
                  <a:srgbClr val="000000"/>
                </a:solidFill>
                <a:effectLst/>
                <a:latin typeface="Times New Roman" panose="02020603050405020304" pitchFamily="18" charset="0"/>
              </a:rPr>
              <a:t>The novel Coronavirus Disease of 2019 (COVID-19) outbreak further exacerbated these challenges in South Africa, revealing critical policy-practice gaps.</a:t>
            </a:r>
          </a:p>
          <a:p>
            <a:pPr algn="just">
              <a:buFont typeface="Arial" panose="020B0604020202020204" pitchFamily="34" charset="0"/>
              <a:buChar char="•"/>
            </a:pPr>
            <a:r>
              <a:rPr lang="en-GB" b="0" i="0" dirty="0">
                <a:solidFill>
                  <a:srgbClr val="000000"/>
                </a:solidFill>
                <a:effectLst/>
                <a:latin typeface="Times New Roman" panose="02020603050405020304" pitchFamily="18" charset="0"/>
              </a:rPr>
              <a:t>This study aimed to address these gaps by integrating the Disaster Risk Management Helix, the Eco-Social Model, and the Resilience Theory into a newly conceptualised theoretical and practical framework, viz., the proposed Integrated Disaster Risk Reduction Social Work (IDRRSW) Framework. </a:t>
            </a:r>
          </a:p>
        </p:txBody>
      </p:sp>
    </p:spTree>
    <p:extLst>
      <p:ext uri="{BB962C8B-B14F-4D97-AF65-F5344CB8AC3E}">
        <p14:creationId xmlns:p14="http://schemas.microsoft.com/office/powerpoint/2010/main" val="31947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p:cNvSpPr txBox="1">
            <a:spLocks noGrp="1"/>
          </p:cNvSpPr>
          <p:nvPr>
            <p:ph type="body" idx="1"/>
          </p:nvPr>
        </p:nvSpPr>
        <p:spPr>
          <a:xfrm>
            <a:off x="569167" y="905069"/>
            <a:ext cx="9391697" cy="483495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B050"/>
              </a:buClr>
              <a:buSzPts val="2400"/>
              <a:buChar char="•"/>
            </a:pPr>
            <a:r>
              <a:rPr lang="en-ZA" sz="2400" b="1">
                <a:solidFill>
                  <a:srgbClr val="00B050"/>
                </a:solidFill>
              </a:rPr>
              <a:t>Eco-system</a:t>
            </a:r>
            <a:r>
              <a:rPr lang="en-ZA" sz="2400" b="1">
                <a:solidFill>
                  <a:schemeClr val="dk1"/>
                </a:solidFill>
              </a:rPr>
              <a:t> </a:t>
            </a:r>
            <a:endParaRPr/>
          </a:p>
          <a:p>
            <a:pPr marL="228600" lvl="0" indent="-228600" algn="just" rtl="0">
              <a:lnSpc>
                <a:spcPct val="100000"/>
              </a:lnSpc>
              <a:spcBef>
                <a:spcPts val="0"/>
              </a:spcBef>
              <a:spcAft>
                <a:spcPts val="0"/>
              </a:spcAft>
              <a:buClr>
                <a:schemeClr val="dk1"/>
              </a:buClr>
              <a:buSzPts val="2400"/>
              <a:buChar char="•"/>
            </a:pPr>
            <a:r>
              <a:rPr lang="en-ZA" sz="2400">
                <a:solidFill>
                  <a:schemeClr val="dk1"/>
                </a:solidFill>
              </a:rPr>
              <a:t>Interventions include community practices and organisational changes (Boetto, 2017), on the </a:t>
            </a:r>
            <a:r>
              <a:rPr lang="en-ZA" sz="2400" b="1">
                <a:solidFill>
                  <a:srgbClr val="00B050"/>
                </a:solidFill>
              </a:rPr>
              <a:t>Ubuntu Resilience </a:t>
            </a:r>
            <a:r>
              <a:rPr lang="en-ZA" sz="2400">
                <a:solidFill>
                  <a:schemeClr val="dk1"/>
                </a:solidFill>
              </a:rPr>
              <a:t>level. The indirect environment - the individual is not directly involved but is still influenced by the environment (Bronfenbrenner, 1979). </a:t>
            </a:r>
            <a:endParaRPr/>
          </a:p>
          <a:p>
            <a:pPr marL="228600" lvl="0" indent="-76200" algn="just" rtl="0">
              <a:lnSpc>
                <a:spcPct val="100000"/>
              </a:lnSpc>
              <a:spcBef>
                <a:spcPts val="0"/>
              </a:spcBef>
              <a:spcAft>
                <a:spcPts val="0"/>
              </a:spcAft>
              <a:buClr>
                <a:srgbClr val="262626"/>
              </a:buClr>
              <a:buSzPts val="2400"/>
              <a:buNone/>
            </a:pPr>
            <a:endParaRPr sz="2400">
              <a:solidFill>
                <a:schemeClr val="dk1"/>
              </a:solidFill>
            </a:endParaRPr>
          </a:p>
          <a:p>
            <a:pPr marL="228600" lvl="0" indent="-228600" algn="just" rtl="0">
              <a:lnSpc>
                <a:spcPct val="100000"/>
              </a:lnSpc>
              <a:spcBef>
                <a:spcPts val="0"/>
              </a:spcBef>
              <a:spcAft>
                <a:spcPts val="0"/>
              </a:spcAft>
              <a:buClr>
                <a:schemeClr val="dk1"/>
              </a:buClr>
              <a:buSzPts val="2400"/>
              <a:buChar char="•"/>
            </a:pPr>
            <a:r>
              <a:rPr lang="en-ZA" sz="2400">
                <a:solidFill>
                  <a:schemeClr val="dk1"/>
                </a:solidFill>
              </a:rPr>
              <a:t>The Ubuntu philosophy emphasises the interconnectedness of individuals within a community, highlighting the collective nature of existence and well-being</a:t>
            </a:r>
            <a:endParaRPr sz="2400">
              <a:solidFill>
                <a:schemeClr val="dk1"/>
              </a:solidFill>
            </a:endParaRPr>
          </a:p>
          <a:p>
            <a:pPr marL="0" lvl="0" indent="0" algn="just" rtl="0">
              <a:lnSpc>
                <a:spcPct val="100000"/>
              </a:lnSpc>
              <a:spcBef>
                <a:spcPts val="0"/>
              </a:spcBef>
              <a:spcAft>
                <a:spcPts val="0"/>
              </a:spcAft>
              <a:buClr>
                <a:srgbClr val="262626"/>
              </a:buClr>
              <a:buSzPts val="2400"/>
              <a:buNone/>
            </a:pPr>
            <a:endParaRPr sz="2400"/>
          </a:p>
          <a:p>
            <a:pPr marL="0" lvl="0" indent="0" algn="just" rtl="0">
              <a:lnSpc>
                <a:spcPct val="100000"/>
              </a:lnSpc>
              <a:spcBef>
                <a:spcPts val="0"/>
              </a:spcBef>
              <a:spcAft>
                <a:spcPts val="0"/>
              </a:spcAft>
              <a:buClr>
                <a:srgbClr val="262626"/>
              </a:buClr>
              <a:buSzPts val="2400"/>
              <a:buNone/>
            </a:pPr>
            <a:endParaRPr sz="2400">
              <a:solidFill>
                <a:schemeClr val="dk1"/>
              </a:solidFill>
            </a:endParaRPr>
          </a:p>
          <a:p>
            <a:pPr marL="228600" lvl="0" indent="-114300" algn="l" rtl="0">
              <a:lnSpc>
                <a:spcPct val="100000"/>
              </a:lnSpc>
              <a:spcBef>
                <a:spcPts val="1000"/>
              </a:spcBef>
              <a:spcAft>
                <a:spcPts val="0"/>
              </a:spcAft>
              <a:buSzPts val="1800"/>
              <a:buNone/>
            </a:pPr>
            <a:endParaRPr/>
          </a:p>
        </p:txBody>
      </p:sp>
      <p:pic>
        <p:nvPicPr>
          <p:cNvPr id="380" name="Google Shape;380;p32"/>
          <p:cNvPicPr preferRelativeResize="0"/>
          <p:nvPr/>
        </p:nvPicPr>
        <p:blipFill rotWithShape="1">
          <a:blip r:embed="rId3">
            <a:alphaModFix/>
          </a:blip>
          <a:srcRect l="24025" t="38782" r="19980" b="6480"/>
          <a:stretch/>
        </p:blipFill>
        <p:spPr>
          <a:xfrm>
            <a:off x="8390374" y="3959050"/>
            <a:ext cx="2632713" cy="2839377"/>
          </a:xfrm>
          <a:prstGeom prst="rect">
            <a:avLst/>
          </a:prstGeom>
          <a:noFill/>
          <a:ln>
            <a:noFill/>
          </a:ln>
        </p:spPr>
      </p:pic>
      <p:sp>
        <p:nvSpPr>
          <p:cNvPr id="381" name="Google Shape;381;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 calcmode="lin" valueType="num">
                                      <p:cBhvr additive="base">
                                        <p:cTn id="7" dur="500"/>
                                        <p:tgtEl>
                                          <p:spTgt spid="3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 calcmode="lin" valueType="num">
                                      <p:cBhvr additive="base">
                                        <p:cTn id="12" dur="500"/>
                                        <p:tgtEl>
                                          <p:spTgt spid="3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 calcmode="lin" valueType="num">
                                      <p:cBhvr additive="base">
                                        <p:cTn id="17" dur="500"/>
                                        <p:tgtEl>
                                          <p:spTgt spid="3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 calcmode="lin" valueType="num">
                                      <p:cBhvr additive="base">
                                        <p:cTn id="22" dur="500"/>
                                        <p:tgtEl>
                                          <p:spTgt spid="3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 calcmode="lin" valueType="num">
                                      <p:cBhvr additive="base">
                                        <p:cTn id="27" dur="500"/>
                                        <p:tgtEl>
                                          <p:spTgt spid="3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 calcmode="lin" valueType="num">
                                      <p:cBhvr additive="base">
                                        <p:cTn id="32" dur="500"/>
                                        <p:tgtEl>
                                          <p:spTgt spid="3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 calcmode="lin" valueType="num">
                                      <p:cBhvr additive="base">
                                        <p:cTn id="37" dur="500"/>
                                        <p:tgtEl>
                                          <p:spTgt spid="3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33"/>
          <p:cNvPicPr preferRelativeResize="0"/>
          <p:nvPr/>
        </p:nvPicPr>
        <p:blipFill rotWithShape="1">
          <a:blip r:embed="rId3">
            <a:alphaModFix/>
          </a:blip>
          <a:srcRect l="7098" r="3248"/>
          <a:stretch/>
        </p:blipFill>
        <p:spPr>
          <a:xfrm>
            <a:off x="20" y="10"/>
            <a:ext cx="4657325" cy="6857990"/>
          </a:xfrm>
          <a:prstGeom prst="rect">
            <a:avLst/>
          </a:prstGeom>
          <a:noFill/>
          <a:ln>
            <a:noFill/>
          </a:ln>
        </p:spPr>
      </p:pic>
      <p:sp>
        <p:nvSpPr>
          <p:cNvPr id="387" name="Google Shape;387;p33"/>
          <p:cNvSpPr txBox="1">
            <a:spLocks noGrp="1"/>
          </p:cNvSpPr>
          <p:nvPr>
            <p:ph type="body" idx="1"/>
          </p:nvPr>
        </p:nvSpPr>
        <p:spPr>
          <a:xfrm>
            <a:off x="5445496" y="743578"/>
            <a:ext cx="5925310" cy="515236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62626"/>
              </a:buClr>
              <a:buSzPts val="2000"/>
              <a:buNone/>
            </a:pPr>
            <a:r>
              <a:rPr lang="en-ZA" sz="2000"/>
              <a:t>The largest system level, named the </a:t>
            </a:r>
            <a:r>
              <a:rPr lang="en-ZA" sz="2000" b="1">
                <a:solidFill>
                  <a:srgbClr val="00B050"/>
                </a:solidFill>
              </a:rPr>
              <a:t>‘Rainbow Nation’ Resilience</a:t>
            </a:r>
            <a:r>
              <a:rPr lang="en-ZA" sz="2000">
                <a:solidFill>
                  <a:srgbClr val="00B050"/>
                </a:solidFill>
              </a:rPr>
              <a:t> </a:t>
            </a:r>
            <a:r>
              <a:rPr lang="en-ZA" sz="2000"/>
              <a:t>level, has two dimensions. The (a) </a:t>
            </a:r>
            <a:r>
              <a:rPr lang="en-ZA" sz="2000">
                <a:solidFill>
                  <a:srgbClr val="00B050"/>
                </a:solidFill>
              </a:rPr>
              <a:t>socio-political</a:t>
            </a:r>
            <a:r>
              <a:rPr lang="en-ZA" sz="2000"/>
              <a:t> systems level - MHPSS interventions will focus on social action that promotes economic and political change related to epidemiological disasters. </a:t>
            </a:r>
            <a:endParaRPr/>
          </a:p>
          <a:p>
            <a:pPr marL="0" lvl="0" indent="0" algn="just" rtl="0">
              <a:lnSpc>
                <a:spcPct val="90000"/>
              </a:lnSpc>
              <a:spcBef>
                <a:spcPts val="600"/>
              </a:spcBef>
              <a:spcAft>
                <a:spcPts val="0"/>
              </a:spcAft>
              <a:buClr>
                <a:srgbClr val="262626"/>
              </a:buClr>
              <a:buSzPts val="2000"/>
              <a:buNone/>
            </a:pPr>
            <a:endParaRPr sz="2000"/>
          </a:p>
          <a:p>
            <a:pPr marL="0" lvl="0" indent="0" algn="just" rtl="0">
              <a:lnSpc>
                <a:spcPct val="90000"/>
              </a:lnSpc>
              <a:spcBef>
                <a:spcPts val="600"/>
              </a:spcBef>
              <a:spcAft>
                <a:spcPts val="0"/>
              </a:spcAft>
              <a:buClr>
                <a:srgbClr val="262626"/>
              </a:buClr>
              <a:buSzPts val="2000"/>
              <a:buNone/>
            </a:pPr>
            <a:r>
              <a:rPr lang="en-ZA" sz="2000"/>
              <a:t>Rendering MHPSS interventions on (b) the </a:t>
            </a:r>
            <a:r>
              <a:rPr lang="en-ZA" sz="2000">
                <a:solidFill>
                  <a:srgbClr val="00B050"/>
                </a:solidFill>
              </a:rPr>
              <a:t>cultural-legal</a:t>
            </a:r>
            <a:r>
              <a:rPr lang="en-ZA" sz="2000"/>
              <a:t> system’s level - focus is directed towards the dynamic effect of the unique cultures, values, and legislative frameworks that interact across the various levels (Boetto, 2017). </a:t>
            </a:r>
            <a:endParaRPr/>
          </a:p>
          <a:p>
            <a:pPr marL="0" lvl="0" indent="0" algn="just" rtl="0">
              <a:lnSpc>
                <a:spcPct val="90000"/>
              </a:lnSpc>
              <a:spcBef>
                <a:spcPts val="600"/>
              </a:spcBef>
              <a:spcAft>
                <a:spcPts val="0"/>
              </a:spcAft>
              <a:buClr>
                <a:srgbClr val="262626"/>
              </a:buClr>
              <a:buSzPts val="2000"/>
              <a:buNone/>
            </a:pPr>
            <a:endParaRPr sz="2000"/>
          </a:p>
          <a:p>
            <a:pPr marL="0" lvl="0" indent="0" algn="just" rtl="0">
              <a:lnSpc>
                <a:spcPct val="90000"/>
              </a:lnSpc>
              <a:spcBef>
                <a:spcPts val="600"/>
              </a:spcBef>
              <a:spcAft>
                <a:spcPts val="0"/>
              </a:spcAft>
              <a:buClr>
                <a:srgbClr val="262626"/>
              </a:buClr>
              <a:buSzPts val="2000"/>
              <a:buNone/>
            </a:pPr>
            <a:endParaRPr sz="2000"/>
          </a:p>
          <a:p>
            <a:pPr marL="0" lvl="0" indent="0" algn="just" rtl="0">
              <a:lnSpc>
                <a:spcPct val="90000"/>
              </a:lnSpc>
              <a:spcBef>
                <a:spcPts val="600"/>
              </a:spcBef>
              <a:spcAft>
                <a:spcPts val="0"/>
              </a:spcAft>
              <a:buClr>
                <a:srgbClr val="262626"/>
              </a:buClr>
              <a:buSzPts val="2000"/>
              <a:buNone/>
            </a:pPr>
            <a:r>
              <a:rPr lang="en-ZA" sz="2000"/>
              <a:t>These system levels are dynamic and some of the disaster MHPSS interventions can be done on any or all of the levels.</a:t>
            </a:r>
            <a:endParaRPr/>
          </a:p>
        </p:txBody>
      </p:sp>
      <p:sp>
        <p:nvSpPr>
          <p:cNvPr id="388" name="Google Shape;388;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 calcmode="lin" valueType="num">
                                      <p:cBhvr additive="base">
                                        <p:cTn id="7" dur="500"/>
                                        <p:tgtEl>
                                          <p:spTgt spid="38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8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87">
                                            <p:txEl>
                                              <p:pRg st="1" end="1"/>
                                            </p:txEl>
                                          </p:spTgt>
                                        </p:tgtEl>
                                        <p:attrNameLst>
                                          <p:attrName>style.visibility</p:attrName>
                                        </p:attrNameLst>
                                      </p:cBhvr>
                                      <p:to>
                                        <p:strVal val="visible"/>
                                      </p:to>
                                    </p:set>
                                    <p:anim calcmode="lin" valueType="num">
                                      <p:cBhvr additive="base">
                                        <p:cTn id="13" dur="500"/>
                                        <p:tgtEl>
                                          <p:spTgt spid="387">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387">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87">
                                            <p:txEl>
                                              <p:pRg st="2" end="2"/>
                                            </p:txEl>
                                          </p:spTgt>
                                        </p:tgtEl>
                                        <p:attrNameLst>
                                          <p:attrName>style.visibility</p:attrName>
                                        </p:attrNameLst>
                                      </p:cBhvr>
                                      <p:to>
                                        <p:strVal val="visible"/>
                                      </p:to>
                                    </p:set>
                                    <p:anim calcmode="lin" valueType="num">
                                      <p:cBhvr additive="base">
                                        <p:cTn id="19" dur="500"/>
                                        <p:tgtEl>
                                          <p:spTgt spid="387">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387">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87">
                                            <p:txEl>
                                              <p:pRg st="3" end="3"/>
                                            </p:txEl>
                                          </p:spTgt>
                                        </p:tgtEl>
                                        <p:attrNameLst>
                                          <p:attrName>style.visibility</p:attrName>
                                        </p:attrNameLst>
                                      </p:cBhvr>
                                      <p:to>
                                        <p:strVal val="visible"/>
                                      </p:to>
                                    </p:set>
                                    <p:anim calcmode="lin" valueType="num">
                                      <p:cBhvr additive="base">
                                        <p:cTn id="25" dur="500"/>
                                        <p:tgtEl>
                                          <p:spTgt spid="387">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387">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87">
                                            <p:txEl>
                                              <p:pRg st="4" end="4"/>
                                            </p:txEl>
                                          </p:spTgt>
                                        </p:tgtEl>
                                        <p:attrNameLst>
                                          <p:attrName>style.visibility</p:attrName>
                                        </p:attrNameLst>
                                      </p:cBhvr>
                                      <p:to>
                                        <p:strVal val="visible"/>
                                      </p:to>
                                    </p:set>
                                    <p:anim calcmode="lin" valueType="num">
                                      <p:cBhvr additive="base">
                                        <p:cTn id="31" dur="500"/>
                                        <p:tgtEl>
                                          <p:spTgt spid="387">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387">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87">
                                            <p:txEl>
                                              <p:pRg st="5" end="5"/>
                                            </p:txEl>
                                          </p:spTgt>
                                        </p:tgtEl>
                                        <p:attrNameLst>
                                          <p:attrName>style.visibility</p:attrName>
                                        </p:attrNameLst>
                                      </p:cBhvr>
                                      <p:to>
                                        <p:strVal val="visible"/>
                                      </p:to>
                                    </p:set>
                                    <p:anim calcmode="lin" valueType="num">
                                      <p:cBhvr additive="base">
                                        <p:cTn id="37" dur="500"/>
                                        <p:tgtEl>
                                          <p:spTgt spid="387">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38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ompany&#10;&#10;Description automatically generated with medium confidence">
            <a:extLst>
              <a:ext uri="{FF2B5EF4-FFF2-40B4-BE49-F238E27FC236}">
                <a16:creationId xmlns:a16="http://schemas.microsoft.com/office/drawing/2014/main" id="{FDADCC2B-A489-0ECC-63A6-46DB8BE1F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779" b="1"/>
          <a:stretch/>
        </p:blipFill>
        <p:spPr>
          <a:xfrm>
            <a:off x="20" y="10"/>
            <a:ext cx="12191980" cy="6857990"/>
          </a:xfrm>
          <a:prstGeom prst="rect">
            <a:avLst/>
          </a:prstGeom>
        </p:spPr>
      </p:pic>
    </p:spTree>
    <p:extLst>
      <p:ext uri="{BB962C8B-B14F-4D97-AF65-F5344CB8AC3E}">
        <p14:creationId xmlns:p14="http://schemas.microsoft.com/office/powerpoint/2010/main" val="37052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736" y="2102612"/>
            <a:ext cx="7729728" cy="1188720"/>
          </a:xfrm>
        </p:spPr>
        <p:txBody>
          <a:bodyPr>
            <a:normAutofit fontScale="90000"/>
          </a:bodyPr>
          <a:lstStyle/>
          <a:p>
            <a:pPr lvl="0"/>
            <a:r>
              <a:rPr lang="en-US" b="1" dirty="0">
                <a:solidFill>
                  <a:srgbClr val="00B050"/>
                </a:solidFill>
                <a:latin typeface="Arial" panose="020B0604020202020204" pitchFamily="34" charset="0"/>
                <a:ea typeface="Calibri" pitchFamily="34" charset="0"/>
                <a:cs typeface="Arial" panose="020B0604020202020204" pitchFamily="34" charset="0"/>
              </a:rPr>
              <a:t>Table 2: Summary of agreements, guidelines, laws, and policies on the various system levels</a:t>
            </a:r>
            <a:br>
              <a:rPr lang="en-US" dirty="0">
                <a:solidFill>
                  <a:schemeClr val="tx1"/>
                </a:solidFill>
                <a:latin typeface="Calibri" pitchFamily="34" charset="0"/>
                <a:ea typeface="Calibri" pitchFamily="34" charset="0"/>
                <a:cs typeface="Times New Roman" pitchFamily="18" charset="0"/>
              </a:rPr>
            </a:br>
            <a:endParaRPr lang="en-ZA" dirty="0"/>
          </a:p>
        </p:txBody>
      </p:sp>
      <p:pic>
        <p:nvPicPr>
          <p:cNvPr id="3074" name="Picture 2" descr="Laws Rules Stock Illustrations – 1,598 ...">
            <a:extLst>
              <a:ext uri="{FF2B5EF4-FFF2-40B4-BE49-F238E27FC236}">
                <a16:creationId xmlns:a16="http://schemas.microsoft.com/office/drawing/2014/main" id="{9CAF97C3-A845-B8D6-C947-D20564D0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3" y="242788"/>
            <a:ext cx="3001105" cy="647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4"/>
          <p:cNvPicPr preferRelativeResize="0"/>
          <p:nvPr/>
        </p:nvPicPr>
        <p:blipFill rotWithShape="1">
          <a:blip r:embed="rId3">
            <a:alphaModFix/>
          </a:blip>
          <a:srcRect l="18461" t="21099" r="14039" b="8717"/>
          <a:stretch/>
        </p:blipFill>
        <p:spPr>
          <a:xfrm>
            <a:off x="653143" y="512540"/>
            <a:ext cx="10701494" cy="6258872"/>
          </a:xfrm>
          <a:prstGeom prst="rect">
            <a:avLst/>
          </a:prstGeom>
          <a:noFill/>
          <a:ln>
            <a:noFill/>
          </a:ln>
        </p:spPr>
      </p:pic>
      <p:sp>
        <p:nvSpPr>
          <p:cNvPr id="394" name="Google Shape;394;p3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endParaRPr/>
          </a:p>
        </p:txBody>
      </p:sp>
      <p:pic>
        <p:nvPicPr>
          <p:cNvPr id="400" name="Google Shape;400;p35"/>
          <p:cNvPicPr preferRelativeResize="0">
            <a:picLocks noGrp="1"/>
          </p:cNvPicPr>
          <p:nvPr>
            <p:ph type="body" idx="1"/>
          </p:nvPr>
        </p:nvPicPr>
        <p:blipFill rotWithShape="1">
          <a:blip r:embed="rId3">
            <a:alphaModFix/>
          </a:blip>
          <a:srcRect l="18278" t="22385" r="14994" b="9477"/>
          <a:stretch/>
        </p:blipFill>
        <p:spPr>
          <a:xfrm>
            <a:off x="532563" y="327741"/>
            <a:ext cx="11264201" cy="6015282"/>
          </a:xfrm>
          <a:prstGeom prst="rect">
            <a:avLst/>
          </a:prstGeom>
          <a:noFill/>
          <a:ln>
            <a:noFill/>
          </a:ln>
        </p:spPr>
      </p:pic>
      <p:sp>
        <p:nvSpPr>
          <p:cNvPr id="401" name="Google Shape;401;p3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endParaRPr/>
          </a:p>
        </p:txBody>
      </p:sp>
      <p:pic>
        <p:nvPicPr>
          <p:cNvPr id="407" name="Google Shape;407;p36"/>
          <p:cNvPicPr preferRelativeResize="0">
            <a:picLocks noGrp="1"/>
          </p:cNvPicPr>
          <p:nvPr>
            <p:ph type="body" idx="1"/>
          </p:nvPr>
        </p:nvPicPr>
        <p:blipFill rotWithShape="1">
          <a:blip r:embed="rId3">
            <a:alphaModFix/>
          </a:blip>
          <a:srcRect l="18056" t="20263" r="15070" b="7964"/>
          <a:stretch/>
        </p:blipFill>
        <p:spPr>
          <a:xfrm>
            <a:off x="211015" y="120581"/>
            <a:ext cx="11525460" cy="6401626"/>
          </a:xfrm>
          <a:prstGeom prst="rect">
            <a:avLst/>
          </a:prstGeom>
          <a:noFill/>
          <a:ln>
            <a:noFill/>
          </a:ln>
        </p:spPr>
      </p:pic>
      <p:sp>
        <p:nvSpPr>
          <p:cNvPr id="408" name="Google Shape;408;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endParaRPr/>
          </a:p>
        </p:txBody>
      </p:sp>
      <p:pic>
        <p:nvPicPr>
          <p:cNvPr id="414" name="Google Shape;414;p37"/>
          <p:cNvPicPr preferRelativeResize="0">
            <a:picLocks noGrp="1"/>
          </p:cNvPicPr>
          <p:nvPr>
            <p:ph type="body" idx="1"/>
          </p:nvPr>
        </p:nvPicPr>
        <p:blipFill rotWithShape="1">
          <a:blip r:embed="rId3">
            <a:alphaModFix/>
          </a:blip>
          <a:srcRect l="18019" t="22662" r="14185" b="9390"/>
          <a:stretch/>
        </p:blipFill>
        <p:spPr>
          <a:xfrm>
            <a:off x="331596" y="215984"/>
            <a:ext cx="11645175" cy="6203478"/>
          </a:xfrm>
          <a:prstGeom prst="rect">
            <a:avLst/>
          </a:prstGeom>
          <a:noFill/>
          <a:ln>
            <a:noFill/>
          </a:ln>
        </p:spPr>
      </p:pic>
      <p:sp>
        <p:nvSpPr>
          <p:cNvPr id="415" name="Google Shape;415;p37"/>
          <p:cNvSpPr txBox="1">
            <a:spLocks noGrp="1"/>
          </p:cNvSpPr>
          <p:nvPr>
            <p:ph type="ftr" idx="11"/>
          </p:nvPr>
        </p:nvSpPr>
        <p:spPr>
          <a:xfrm>
            <a:off x="1833465" y="6321976"/>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F76F-D539-5E0D-8A06-AEC5438BF1B2}"/>
              </a:ext>
            </a:extLst>
          </p:cNvPr>
          <p:cNvSpPr>
            <a:spLocks noGrp="1"/>
          </p:cNvSpPr>
          <p:nvPr>
            <p:ph type="title"/>
          </p:nvPr>
        </p:nvSpPr>
        <p:spPr>
          <a:xfrm>
            <a:off x="2865120" y="219813"/>
            <a:ext cx="6262624" cy="623467"/>
          </a:xfrm>
        </p:spPr>
        <p:txBody>
          <a:bodyPr>
            <a:normAutofit fontScale="90000"/>
          </a:bodyPr>
          <a:lstStyle/>
          <a:p>
            <a:r>
              <a:rPr lang="en-US" sz="2400" b="1" dirty="0">
                <a:solidFill>
                  <a:srgbClr val="00B050"/>
                </a:solidFill>
                <a:ea typeface="Calibri" pitchFamily="34" charset="0"/>
                <a:cs typeface="Arial" panose="020B0604020202020204" pitchFamily="34" charset="0"/>
              </a:rPr>
              <a:t>Table 1</a:t>
            </a:r>
            <a:endParaRPr lang="en-ZA" dirty="0">
              <a:solidFill>
                <a:srgbClr val="00B050"/>
              </a:solidFill>
            </a:endParaRPr>
          </a:p>
        </p:txBody>
      </p:sp>
      <p:sp>
        <p:nvSpPr>
          <p:cNvPr id="3" name="Text Placeholder 2">
            <a:extLst>
              <a:ext uri="{FF2B5EF4-FFF2-40B4-BE49-F238E27FC236}">
                <a16:creationId xmlns:a16="http://schemas.microsoft.com/office/drawing/2014/main" id="{EDF03692-49C1-1048-B280-11519B53E43D}"/>
              </a:ext>
            </a:extLst>
          </p:cNvPr>
          <p:cNvSpPr>
            <a:spLocks noGrp="1"/>
          </p:cNvSpPr>
          <p:nvPr>
            <p:ph type="body" idx="1"/>
          </p:nvPr>
        </p:nvSpPr>
        <p:spPr>
          <a:xfrm>
            <a:off x="406400" y="843280"/>
            <a:ext cx="10972800" cy="4930914"/>
          </a:xfrm>
        </p:spPr>
        <p:txBody>
          <a:bodyPr>
            <a:normAutofit fontScale="92500"/>
          </a:bodyPr>
          <a:lstStyle/>
          <a:p>
            <a:r>
              <a:rPr lang="en-GB" sz="2400" dirty="0">
                <a:solidFill>
                  <a:srgbClr val="000000"/>
                </a:solidFill>
              </a:rPr>
              <a:t>The guidelines are designed for flexible applications across various disaster scenarios, allowing adaptability to different levels of disaster impact and community needs.</a:t>
            </a:r>
          </a:p>
          <a:p>
            <a:r>
              <a:rPr lang="en-GB" sz="2400" dirty="0">
                <a:solidFill>
                  <a:srgbClr val="000000"/>
                </a:solidFill>
              </a:rPr>
              <a:t>A user-friendly Excel sheet featuring colour-coded dropdown options, the tool is divided into two sections. </a:t>
            </a:r>
          </a:p>
          <a:p>
            <a:r>
              <a:rPr lang="en-GB" sz="2400" b="1" dirty="0">
                <a:solidFill>
                  <a:srgbClr val="00B050"/>
                </a:solidFill>
              </a:rPr>
              <a:t>1</a:t>
            </a:r>
            <a:r>
              <a:rPr lang="en-GB" sz="2400" b="1" baseline="30000" dirty="0">
                <a:solidFill>
                  <a:srgbClr val="00B050"/>
                </a:solidFill>
              </a:rPr>
              <a:t>st</a:t>
            </a:r>
            <a:r>
              <a:rPr lang="en-GB" sz="2400" dirty="0">
                <a:solidFill>
                  <a:srgbClr val="000000"/>
                </a:solidFill>
              </a:rPr>
              <a:t> </a:t>
            </a:r>
            <a:r>
              <a:rPr lang="en-GB" sz="2400" b="1" dirty="0">
                <a:solidFill>
                  <a:srgbClr val="00B050"/>
                </a:solidFill>
              </a:rPr>
              <a:t>section </a:t>
            </a:r>
            <a:r>
              <a:rPr lang="en-GB" sz="2400" dirty="0">
                <a:solidFill>
                  <a:srgbClr val="000000"/>
                </a:solidFill>
              </a:rPr>
              <a:t>offers guidelines to assess and monitor social workers’ knowledge, support and resources. </a:t>
            </a:r>
          </a:p>
          <a:p>
            <a:r>
              <a:rPr lang="en-GB" sz="2400" b="1" dirty="0">
                <a:solidFill>
                  <a:srgbClr val="00B050"/>
                </a:solidFill>
              </a:rPr>
              <a:t>2</a:t>
            </a:r>
            <a:r>
              <a:rPr lang="en-GB" sz="2400" b="1" baseline="30000" dirty="0">
                <a:solidFill>
                  <a:srgbClr val="00B050"/>
                </a:solidFill>
              </a:rPr>
              <a:t>nd</a:t>
            </a:r>
            <a:r>
              <a:rPr lang="en-GB" sz="2400" b="1" dirty="0">
                <a:solidFill>
                  <a:srgbClr val="00B050"/>
                </a:solidFill>
              </a:rPr>
              <a:t> section </a:t>
            </a:r>
            <a:r>
              <a:rPr lang="en-GB" sz="2400" dirty="0">
                <a:solidFill>
                  <a:srgbClr val="000000"/>
                </a:solidFill>
              </a:rPr>
              <a:t>provides guidelines across the system levels, ensuring a whole-systems approach to rendering MHPSS interventions to disaster-stricken community members and frontline responders that remain responsive, contextually appropriate, and effective.</a:t>
            </a:r>
          </a:p>
          <a:p>
            <a:r>
              <a:rPr lang="en-GB" sz="2400" dirty="0">
                <a:solidFill>
                  <a:schemeClr val="tx1"/>
                </a:solidFill>
              </a:rPr>
              <a:t>Please refer to the separate Excel document for more details about interventions on the various levels</a:t>
            </a:r>
            <a:endParaRPr lang="en-ZA" dirty="0">
              <a:solidFill>
                <a:schemeClr val="tx1"/>
              </a:solidFill>
            </a:endParaRPr>
          </a:p>
        </p:txBody>
      </p:sp>
      <p:pic>
        <p:nvPicPr>
          <p:cNvPr id="4100" name="Picture 4" descr="Home - MHPSS MSP">
            <a:extLst>
              <a:ext uri="{FF2B5EF4-FFF2-40B4-BE49-F238E27FC236}">
                <a16:creationId xmlns:a16="http://schemas.microsoft.com/office/drawing/2014/main" id="{7CCFD325-ED24-A9CB-33B4-1DC9F8EA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522" y="4933237"/>
            <a:ext cx="2865120" cy="16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5"/>
          <p:cNvSpPr txBox="1">
            <a:spLocks noGrp="1"/>
          </p:cNvSpPr>
          <p:nvPr>
            <p:ph type="title"/>
          </p:nvPr>
        </p:nvSpPr>
        <p:spPr>
          <a:xfrm>
            <a:off x="5458969" y="2386744"/>
            <a:ext cx="5928358" cy="16459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3800"/>
              <a:buFont typeface="Gill Sans"/>
              <a:buNone/>
            </a:pPr>
            <a:r>
              <a:rPr lang="en-ZA" sz="3800"/>
              <a:t>QUESTIONS?</a:t>
            </a:r>
            <a:endParaRPr/>
          </a:p>
        </p:txBody>
      </p:sp>
      <p:pic>
        <p:nvPicPr>
          <p:cNvPr id="477" name="Google Shape;477;p45" descr="Question marks in a line and one question mark is lit"/>
          <p:cNvPicPr preferRelativeResize="0"/>
          <p:nvPr/>
        </p:nvPicPr>
        <p:blipFill rotWithShape="1">
          <a:blip r:embed="rId3">
            <a:alphaModFix/>
          </a:blip>
          <a:srcRect l="4892" r="49807" b="-1"/>
          <a:stretch/>
        </p:blipFill>
        <p:spPr>
          <a:xfrm>
            <a:off x="20" y="10"/>
            <a:ext cx="4654277" cy="6857990"/>
          </a:xfrm>
          <a:prstGeom prst="rect">
            <a:avLst/>
          </a:prstGeom>
          <a:noFill/>
          <a:ln>
            <a:noFill/>
          </a:ln>
        </p:spPr>
      </p:pic>
      <p:sp>
        <p:nvSpPr>
          <p:cNvPr id="478" name="Google Shape;478;p4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1E3A2B-322C-19AF-5494-39514ACE332D}"/>
              </a:ext>
            </a:extLst>
          </p:cNvPr>
          <p:cNvSpPr>
            <a:spLocks noGrp="1"/>
          </p:cNvSpPr>
          <p:nvPr>
            <p:ph type="body" idx="1"/>
          </p:nvPr>
        </p:nvSpPr>
        <p:spPr>
          <a:xfrm>
            <a:off x="629266" y="825910"/>
            <a:ext cx="5224418" cy="4914116"/>
          </a:xfrm>
        </p:spPr>
        <p:txBody>
          <a:bodyPr>
            <a:normAutofit/>
          </a:bodyPr>
          <a:lstStyle/>
          <a:p>
            <a:pPr algn="just"/>
            <a:r>
              <a:rPr lang="en-GB" dirty="0">
                <a:solidFill>
                  <a:srgbClr val="000000"/>
                </a:solidFill>
                <a:latin typeface="Times New Roman" panose="02020603050405020304" pitchFamily="18" charset="0"/>
              </a:rPr>
              <a:t>A cross-sectional convergent sequential mixed-method approach was followed.</a:t>
            </a:r>
          </a:p>
          <a:p>
            <a:pPr algn="just"/>
            <a:r>
              <a:rPr lang="en-GB" dirty="0">
                <a:solidFill>
                  <a:srgbClr val="000000"/>
                </a:solidFill>
                <a:latin typeface="Times New Roman" panose="02020603050405020304" pitchFamily="18" charset="0"/>
              </a:rPr>
              <a:t>Online questionnaires and semi-structured interviews</a:t>
            </a:r>
          </a:p>
          <a:p>
            <a:pPr algn="just"/>
            <a:r>
              <a:rPr lang="en-GB" dirty="0">
                <a:solidFill>
                  <a:srgbClr val="000000"/>
                </a:solidFill>
                <a:latin typeface="Times New Roman" panose="02020603050405020304" pitchFamily="18" charset="0"/>
              </a:rPr>
              <a:t>Population: Mangaung Metro social workers. </a:t>
            </a:r>
          </a:p>
          <a:p>
            <a:pPr algn="just"/>
            <a:r>
              <a:rPr lang="en-GB" dirty="0">
                <a:solidFill>
                  <a:srgbClr val="000000"/>
                </a:solidFill>
                <a:latin typeface="Times New Roman" panose="02020603050405020304" pitchFamily="18" charset="0"/>
              </a:rPr>
              <a:t>The emerging qualitative themes were triangulated with the quantitative data, determining similarities and differences in the social workers’ responses during the different lockdown levels. </a:t>
            </a:r>
          </a:p>
          <a:p>
            <a:pPr algn="just"/>
            <a:r>
              <a:rPr lang="en-GB" dirty="0">
                <a:solidFill>
                  <a:srgbClr val="000000"/>
                </a:solidFill>
                <a:latin typeface="Times New Roman" panose="02020603050405020304" pitchFamily="18" charset="0"/>
              </a:rPr>
              <a:t>The study resulted in the proposed IDRRSW Framework incorporating key lessons learnt from the COVID-19 pandemic. </a:t>
            </a:r>
          </a:p>
        </p:txBody>
      </p:sp>
      <p:sp>
        <p:nvSpPr>
          <p:cNvPr id="6" name="Text Placeholder 5">
            <a:extLst>
              <a:ext uri="{FF2B5EF4-FFF2-40B4-BE49-F238E27FC236}">
                <a16:creationId xmlns:a16="http://schemas.microsoft.com/office/drawing/2014/main" id="{E08E66A1-12B6-5591-AE74-114D3FDE299D}"/>
              </a:ext>
            </a:extLst>
          </p:cNvPr>
          <p:cNvSpPr>
            <a:spLocks noGrp="1"/>
          </p:cNvSpPr>
          <p:nvPr>
            <p:ph type="body" idx="2"/>
          </p:nvPr>
        </p:nvSpPr>
        <p:spPr>
          <a:xfrm>
            <a:off x="6096000" y="757084"/>
            <a:ext cx="5647208" cy="4982942"/>
          </a:xfrm>
        </p:spPr>
        <p:txBody>
          <a:bodyPr>
            <a:normAutofit/>
          </a:bodyPr>
          <a:lstStyle/>
          <a:p>
            <a:pPr algn="just"/>
            <a:r>
              <a:rPr lang="en-GB" dirty="0">
                <a:solidFill>
                  <a:srgbClr val="000000"/>
                </a:solidFill>
                <a:latin typeface="Times New Roman" panose="02020603050405020304" pitchFamily="18" charset="0"/>
              </a:rPr>
              <a:t>The framework outlines key definitions and the theoretical foundations underpinning its design. </a:t>
            </a:r>
            <a:endParaRPr lang="en-ZA" dirty="0"/>
          </a:p>
          <a:p>
            <a:pPr algn="just"/>
            <a:r>
              <a:rPr lang="en-GB" dirty="0">
                <a:solidFill>
                  <a:srgbClr val="000000"/>
                </a:solidFill>
                <a:latin typeface="Times New Roman" panose="02020603050405020304" pitchFamily="18" charset="0"/>
              </a:rPr>
              <a:t>It includes a quick reference legislative summary (Table 2) and practical guidelines (Table 1) aimed at supporting social workers' MHPSS efforts in disaster-stricken areas, tailored to the South African context. </a:t>
            </a:r>
          </a:p>
          <a:p>
            <a:pPr algn="just"/>
            <a:r>
              <a:rPr lang="en-GB" dirty="0">
                <a:solidFill>
                  <a:srgbClr val="000000"/>
                </a:solidFill>
                <a:latin typeface="Times New Roman" panose="02020603050405020304" pitchFamily="18" charset="0"/>
              </a:rPr>
              <a:t>The framework was reviewed by social work and disaster management professionals and academics, ensuring its grounding in practical expertise and theoretical knowledge.</a:t>
            </a:r>
            <a:endParaRPr lang="en-ZA" dirty="0"/>
          </a:p>
        </p:txBody>
      </p:sp>
    </p:spTree>
    <p:extLst>
      <p:ext uri="{BB962C8B-B14F-4D97-AF65-F5344CB8AC3E}">
        <p14:creationId xmlns:p14="http://schemas.microsoft.com/office/powerpoint/2010/main" val="306730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arn(inVertical)">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barn(inVertical)">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1000"/>
                                        <p:tgtEl>
                                          <p:spTgt spid="6">
                                            <p:txEl>
                                              <p:pRg st="2" end="2"/>
                                            </p:txEl>
                                          </p:spTgt>
                                        </p:tgtEl>
                                      </p:cBhvr>
                                    </p:animEffect>
                                    <p:anim calcmode="lin" valueType="num">
                                      <p:cBhvr>
                                        <p:cTn id="5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7"/>
          <p:cNvSpPr txBox="1">
            <a:spLocks noGrp="1"/>
          </p:cNvSpPr>
          <p:nvPr>
            <p:ph type="ftr" idx="11"/>
          </p:nvPr>
        </p:nvSpPr>
        <p:spPr>
          <a:xfrm>
            <a:off x="10058400" y="6279059"/>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
        <p:nvSpPr>
          <p:cNvPr id="484" name="Google Shape;484;p47"/>
          <p:cNvSpPr txBox="1"/>
          <p:nvPr/>
        </p:nvSpPr>
        <p:spPr>
          <a:xfrm>
            <a:off x="342900" y="258901"/>
            <a:ext cx="11287200" cy="629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000"/>
              <a:buFont typeface="Arial"/>
              <a:buNone/>
            </a:pPr>
            <a:r>
              <a:rPr lang="en-ZA" sz="2000" b="1" i="0" u="none" strike="noStrike" cap="none">
                <a:solidFill>
                  <a:srgbClr val="00B050"/>
                </a:solidFill>
                <a:latin typeface="Arial"/>
                <a:ea typeface="Arial"/>
                <a:cs typeface="Arial"/>
                <a:sym typeface="Arial"/>
              </a:rPr>
              <a:t>References</a:t>
            </a:r>
            <a:endParaRPr/>
          </a:p>
          <a:p>
            <a:pPr marL="0" marR="0" lvl="0" indent="0" algn="ctr" rtl="0">
              <a:lnSpc>
                <a:spcPct val="100000"/>
              </a:lnSpc>
              <a:spcBef>
                <a:spcPts val="0"/>
              </a:spcBef>
              <a:spcAft>
                <a:spcPts val="0"/>
              </a:spcAft>
              <a:buClr>
                <a:schemeClr val="dk1"/>
              </a:buClr>
              <a:buSzPts val="2000"/>
              <a:buFont typeface="Gill Sans"/>
              <a:buNone/>
            </a:pPr>
            <a:endParaRPr sz="500" b="1"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African Union (2004) </a:t>
            </a:r>
            <a:r>
              <a:rPr lang="en-ZA" sz="1400" b="0" i="1" u="none" strike="noStrike" cap="none">
                <a:solidFill>
                  <a:srgbClr val="000000"/>
                </a:solidFill>
                <a:latin typeface="Arial"/>
                <a:ea typeface="Arial"/>
                <a:cs typeface="Arial"/>
                <a:sym typeface="Arial"/>
              </a:rPr>
              <a:t>Disaster risk reduction for sustainable development in Africa. Africa Regional Strategy for Disaster Risk Reduction.</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   Available at: https://www.preventionweb.net/files/4038_africaregionalstrategy1.pdf (</a:t>
            </a:r>
            <a:r>
              <a:rPr lang="en-ZA" sz="1400" b="0" i="0" u="none" strike="noStrike" cap="none">
                <a:solidFill>
                  <a:schemeClr val="dk1"/>
                </a:solidFill>
                <a:latin typeface="Arial"/>
                <a:ea typeface="Arial"/>
                <a:cs typeface="Arial"/>
                <a:sym typeface="Arial"/>
              </a:rPr>
              <a:t>Accessed: 17 June 2024).</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African Union (2017) </a:t>
            </a:r>
            <a:r>
              <a:rPr lang="en-ZA" sz="1400" b="0" i="1" u="none" strike="noStrike" cap="none">
                <a:solidFill>
                  <a:srgbClr val="000000"/>
                </a:solidFill>
                <a:latin typeface="Arial"/>
                <a:ea typeface="Arial"/>
                <a:cs typeface="Arial"/>
                <a:sym typeface="Arial"/>
              </a:rPr>
              <a:t>Programme of Action for the Implementation of the Sendai Framework for Disaster Risk Reduction 2015-2030 in Africa.</a:t>
            </a:r>
            <a:r>
              <a:rPr lang="en-ZA"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Available at: https://www.preventionweb.net/files/67054_poaimplementationofthesendaiframewo%5B1%5D.pdf (Accessed: 17 June 2024).</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African Union Commission (2015) </a:t>
            </a:r>
            <a:r>
              <a:rPr lang="en-ZA" sz="1400" b="0" i="1" u="none" strike="noStrike" cap="none">
                <a:solidFill>
                  <a:srgbClr val="000000"/>
                </a:solidFill>
                <a:latin typeface="Arial"/>
                <a:ea typeface="Arial"/>
                <a:cs typeface="Arial"/>
                <a:sym typeface="Arial"/>
              </a:rPr>
              <a:t>Agenda 2063: The Africa We Want.</a:t>
            </a:r>
            <a:r>
              <a:rPr lang="en-ZA" sz="1400" b="0" i="0" u="none" strike="noStrike" cap="none">
                <a:solidFill>
                  <a:srgbClr val="000000"/>
                </a:solidFill>
                <a:latin typeface="Arial"/>
                <a:ea typeface="Arial"/>
                <a:cs typeface="Arial"/>
                <a:sym typeface="Arial"/>
              </a:rPr>
              <a:t> Ethiopia: African Union Commission.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Boetto, H. (2017) A transformative eco-social model: Challenging modernist assumptions in social work. </a:t>
            </a:r>
            <a:r>
              <a:rPr lang="en-ZA" sz="1400" b="0" i="1" u="none" strike="noStrike" cap="none">
                <a:solidFill>
                  <a:srgbClr val="000000"/>
                </a:solidFill>
                <a:latin typeface="Arial"/>
                <a:ea typeface="Arial"/>
                <a:cs typeface="Arial"/>
                <a:sym typeface="Arial"/>
              </a:rPr>
              <a:t>British Journal of Social Work, 47</a:t>
            </a:r>
            <a:r>
              <a:rPr lang="en-ZA"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pp.48–67.</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Bosher, L., Chmutina, K. &amp; Van Niekerk, D. (2021) Stop going around in circles: towards a reconceptualisation of disaster risk management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phases. </a:t>
            </a:r>
            <a:r>
              <a:rPr lang="en-ZA" sz="1400" b="0" i="1" u="none" strike="noStrike" cap="none">
                <a:solidFill>
                  <a:srgbClr val="000000"/>
                </a:solidFill>
                <a:latin typeface="Arial"/>
                <a:ea typeface="Arial"/>
                <a:cs typeface="Arial"/>
                <a:sym typeface="Arial"/>
              </a:rPr>
              <a:t>Disaster Prevention and Management: An International Journal, 30</a:t>
            </a:r>
            <a:r>
              <a:rPr lang="en-ZA" sz="1400" b="0" i="0" u="none" strike="noStrike" cap="none">
                <a:solidFill>
                  <a:srgbClr val="000000"/>
                </a:solidFill>
                <a:latin typeface="Arial"/>
                <a:ea typeface="Arial"/>
                <a:cs typeface="Arial"/>
                <a:sym typeface="Arial"/>
              </a:rPr>
              <a:t>(4/5), pp.525-537.</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Bronfenbrenner, U. (1979) </a:t>
            </a:r>
            <a:r>
              <a:rPr lang="en-ZA" sz="1400" b="0" i="1" u="none" strike="noStrike" cap="none">
                <a:solidFill>
                  <a:srgbClr val="000000"/>
                </a:solidFill>
                <a:latin typeface="Arial"/>
                <a:ea typeface="Arial"/>
                <a:cs typeface="Arial"/>
                <a:sym typeface="Arial"/>
              </a:rPr>
              <a:t>The Ecology of Human Development: Experiments by nature and design</a:t>
            </a:r>
            <a:r>
              <a:rPr lang="en-ZA" sz="1400" b="0" i="0" u="none" strike="noStrike" cap="none">
                <a:solidFill>
                  <a:srgbClr val="000000"/>
                </a:solidFill>
                <a:latin typeface="Arial"/>
                <a:ea typeface="Arial"/>
                <a:cs typeface="Arial"/>
                <a:sym typeface="Arial"/>
              </a:rPr>
              <a:t>. 1st ed. London: Harvard University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Press.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Brückner, S. (2001) </a:t>
            </a:r>
            <a:r>
              <a:rPr lang="en-ZA" sz="1400" b="0" i="1" u="none" strike="noStrike" cap="none">
                <a:solidFill>
                  <a:srgbClr val="000000"/>
                </a:solidFill>
                <a:latin typeface="Arial"/>
                <a:ea typeface="Arial"/>
                <a:cs typeface="Arial"/>
                <a:sym typeface="Arial"/>
              </a:rPr>
              <a:t>South Africa - a rainbow nation.</a:t>
            </a:r>
            <a:r>
              <a:rPr lang="en-ZA" sz="1400" b="0" i="0" u="none" strike="noStrike" cap="none">
                <a:solidFill>
                  <a:srgbClr val="000000"/>
                </a:solidFill>
                <a:latin typeface="Arial"/>
                <a:ea typeface="Arial"/>
                <a:cs typeface="Arial"/>
                <a:sym typeface="Arial"/>
              </a:rPr>
              <a:t> Available at: https://www.grin.com/document/100874?lang=en (Accessed: 3 August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2023).</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Buqa, W. (2015) Storying </a:t>
            </a:r>
            <a:r>
              <a:rPr lang="en-ZA" sz="1400" b="0" i="1" u="none" strike="noStrike" cap="none">
                <a:solidFill>
                  <a:srgbClr val="000000"/>
                </a:solidFill>
                <a:latin typeface="Arial"/>
                <a:ea typeface="Arial"/>
                <a:cs typeface="Arial"/>
                <a:sym typeface="Arial"/>
              </a:rPr>
              <a:t>Ubuntu</a:t>
            </a:r>
            <a:r>
              <a:rPr lang="en-ZA" sz="1400" b="0" i="0" u="none" strike="noStrike" cap="none">
                <a:solidFill>
                  <a:srgbClr val="000000"/>
                </a:solidFill>
                <a:latin typeface="Arial"/>
                <a:ea typeface="Arial"/>
                <a:cs typeface="Arial"/>
                <a:sym typeface="Arial"/>
              </a:rPr>
              <a:t> as a rainbow nation. </a:t>
            </a:r>
            <a:r>
              <a:rPr lang="en-ZA" sz="1400" b="0" i="1" u="none" strike="noStrike" cap="none">
                <a:solidFill>
                  <a:srgbClr val="000000"/>
                </a:solidFill>
                <a:latin typeface="Arial"/>
                <a:ea typeface="Arial"/>
                <a:cs typeface="Arial"/>
                <a:sym typeface="Arial"/>
              </a:rPr>
              <a:t>Verbum et Ecclesia, 36</a:t>
            </a:r>
            <a:r>
              <a:rPr lang="en-ZA" sz="1400" b="0" i="0" u="none" strike="noStrike" cap="none">
                <a:solidFill>
                  <a:srgbClr val="000000"/>
                </a:solidFill>
                <a:latin typeface="Arial"/>
                <a:ea typeface="Arial"/>
                <a:cs typeface="Arial"/>
                <a:sym typeface="Arial"/>
              </a:rPr>
              <a:t>(2), pp.1-8.</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CDC (Centers for Disease Control and Prevention) (2024) </a:t>
            </a:r>
            <a:r>
              <a:rPr lang="en-ZA" sz="1400" b="0" i="1" u="none" strike="noStrike" cap="none">
                <a:solidFill>
                  <a:srgbClr val="000000"/>
                </a:solidFill>
                <a:latin typeface="Arial"/>
                <a:ea typeface="Arial"/>
                <a:cs typeface="Arial"/>
                <a:sym typeface="Arial"/>
              </a:rPr>
              <a:t>About Disaster Epidemiology</a:t>
            </a:r>
            <a:r>
              <a:rPr lang="en-ZA" sz="1400" b="0" i="0" u="none" strike="noStrike" cap="none">
                <a:solidFill>
                  <a:srgbClr val="000000"/>
                </a:solidFill>
                <a:latin typeface="Arial"/>
                <a:ea typeface="Arial"/>
                <a:cs typeface="Arial"/>
                <a:sym typeface="Arial"/>
              </a:rPr>
              <a:t>. Available at: </a:t>
            </a:r>
            <a:r>
              <a:rPr lang="en-ZA" sz="1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https://www.cdc.gov/disaster-</a:t>
            </a:r>
            <a:endParaRPr sz="1400" b="0" i="0"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epidemiology-and-response/php/disaster/?CDC_AAref_Val=https://www.cdc.gov/nceh/hsb/disaster/epidemiology.htm (Accessed: 20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October 2024).</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CHS (Core Humanitarian Standard Alliance) (2015) </a:t>
            </a:r>
            <a:r>
              <a:rPr lang="en-ZA" sz="1400" b="0" i="1" u="none" strike="noStrike" cap="none">
                <a:solidFill>
                  <a:srgbClr val="000000"/>
                </a:solidFill>
                <a:latin typeface="Arial"/>
                <a:ea typeface="Arial"/>
                <a:cs typeface="Arial"/>
                <a:sym typeface="Arial"/>
              </a:rPr>
              <a:t>CHS guidance notes and indicators. </a:t>
            </a:r>
            <a:r>
              <a:rPr lang="en-ZA" sz="1400" b="0" i="0" u="none" strike="noStrike" cap="none">
                <a:solidFill>
                  <a:srgbClr val="000000"/>
                </a:solidFill>
                <a:latin typeface="Arial"/>
                <a:ea typeface="Arial"/>
                <a:cs typeface="Arial"/>
                <a:sym typeface="Arial"/>
              </a:rPr>
              <a:t>1st ed. Switzerland: CHS Alliance.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Djalante, R., Shaw, R. &amp; De Wit, A. (2020) Building resilience against biological hazards and pandemics: COVID-19 and its implications for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the Sendai Framework. </a:t>
            </a:r>
            <a:r>
              <a:rPr lang="en-ZA" sz="1400" b="0" i="1" u="none" strike="noStrike" cap="none">
                <a:solidFill>
                  <a:srgbClr val="000000"/>
                </a:solidFill>
                <a:latin typeface="Arial"/>
                <a:ea typeface="Arial"/>
                <a:cs typeface="Arial"/>
                <a:sym typeface="Arial"/>
              </a:rPr>
              <a:t>Progress in Disaster Science, 6</a:t>
            </a:r>
            <a:r>
              <a:rPr lang="en-ZA" sz="1400" b="0" i="0" u="none" strike="noStrike" cap="none">
                <a:solidFill>
                  <a:srgbClr val="000000"/>
                </a:solidFill>
                <a:latin typeface="Arial"/>
                <a:ea typeface="Arial"/>
                <a:cs typeface="Arial"/>
                <a:sym typeface="Arial"/>
              </a:rPr>
              <a:t>, pp.2-7.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a:t>Elliot, D. (2010). A social development model for infusing disaster planning management and response in the social work curriculum. In D.  </a:t>
            </a:r>
            <a:endParaRPr/>
          </a:p>
          <a:p>
            <a:pPr marL="0" marR="0" lvl="0" indent="0" algn="l" rtl="0">
              <a:lnSpc>
                <a:spcPct val="100000"/>
              </a:lnSpc>
              <a:spcBef>
                <a:spcPts val="0"/>
              </a:spcBef>
              <a:spcAft>
                <a:spcPts val="0"/>
              </a:spcAft>
              <a:buClr>
                <a:srgbClr val="000000"/>
              </a:buClr>
              <a:buSzPts val="1400"/>
              <a:buFont typeface="Arial"/>
              <a:buNone/>
            </a:pPr>
            <a:r>
              <a:rPr lang="en-ZA"/>
              <a:t>   Gillespie and K. Danso (Eds.), Disasters and concepts and issues. A guide to social work education and practice (pp. 89- 110). Alexandria, </a:t>
            </a:r>
            <a:endParaRPr/>
          </a:p>
          <a:p>
            <a:pPr marL="0" marR="0" lvl="0" indent="0" algn="l" rtl="0">
              <a:lnSpc>
                <a:spcPct val="100000"/>
              </a:lnSpc>
              <a:spcBef>
                <a:spcPts val="0"/>
              </a:spcBef>
              <a:spcAft>
                <a:spcPts val="0"/>
              </a:spcAft>
              <a:buClr>
                <a:srgbClr val="000000"/>
              </a:buClr>
              <a:buSzPts val="1400"/>
              <a:buFont typeface="Arial"/>
              <a:buNone/>
            </a:pPr>
            <a:r>
              <a:rPr lang="en-ZA"/>
              <a:t>   Virginia: CSWE-Press.</a:t>
            </a:r>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Herberg, M. &amp; Torgersen, G. (2021) Resilience competence face framework for the unforeseen: Relations, emotions and cognition. A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qualitative study. </a:t>
            </a:r>
            <a:r>
              <a:rPr lang="en-ZA" sz="1400" b="0" i="1" u="none" strike="noStrike" cap="none">
                <a:solidFill>
                  <a:srgbClr val="000000"/>
                </a:solidFill>
                <a:latin typeface="Arial"/>
                <a:ea typeface="Arial"/>
                <a:cs typeface="Arial"/>
                <a:sym typeface="Arial"/>
              </a:rPr>
              <a:t>Frontiers in Psychology, 12</a:t>
            </a:r>
            <a:r>
              <a:rPr lang="en-ZA" sz="1400" b="0" i="0" u="none" strike="noStrike" cap="none">
                <a:solidFill>
                  <a:srgbClr val="000000"/>
                </a:solidFill>
                <a:latin typeface="Arial"/>
                <a:ea typeface="Arial"/>
                <a:cs typeface="Arial"/>
                <a:sym typeface="Arial"/>
              </a:rPr>
              <a:t>, 669904.</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000000"/>
                </a:solidFill>
                <a:latin typeface="Arial"/>
                <a:ea typeface="Arial"/>
                <a:cs typeface="Arial"/>
                <a:sym typeface="Arial"/>
              </a:rPr>
              <a:t>Hokenstad, M.C. (2007) Social work education for disaster recovery and community building. Barbados: International seminar on disaster </a:t>
            </a:r>
            <a:endParaRPr/>
          </a:p>
          <a:p>
            <a:pPr marL="0" marR="0" lvl="0" indent="0" algn="l" rtl="0">
              <a:lnSpc>
                <a:spcPct val="100000"/>
              </a:lnSpc>
              <a:spcBef>
                <a:spcPts val="0"/>
              </a:spcBef>
              <a:spcAft>
                <a:spcPts val="0"/>
              </a:spcAft>
              <a:buClr>
                <a:srgbClr val="000000"/>
              </a:buClr>
              <a:buSzPts val="1400"/>
              <a:buFont typeface="Arial"/>
              <a:buNone/>
            </a:pPr>
            <a:r>
              <a:rPr lang="en-ZA" sz="1400">
                <a:solidFill>
                  <a:srgbClr val="000000"/>
                </a:solidFill>
                <a:latin typeface="Arial"/>
                <a:ea typeface="Arial"/>
                <a:cs typeface="Arial"/>
                <a:sym typeface="Arial"/>
              </a:rPr>
              <a:t>   </a:t>
            </a:r>
            <a:r>
              <a:rPr lang="en-ZA" sz="1400" b="0" i="0" u="none" strike="noStrike" cap="none">
                <a:solidFill>
                  <a:srgbClr val="000000"/>
                </a:solidFill>
                <a:latin typeface="Arial"/>
                <a:ea typeface="Arial"/>
                <a:cs typeface="Arial"/>
                <a:sym typeface="Arial"/>
              </a:rPr>
              <a:t>planning management and relief. New responsibilities for social work education.</a:t>
            </a: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8"/>
          <p:cNvSpPr txBox="1">
            <a:spLocks noGrp="1"/>
          </p:cNvSpPr>
          <p:nvPr>
            <p:ph type="ftr" idx="11"/>
          </p:nvPr>
        </p:nvSpPr>
        <p:spPr>
          <a:xfrm>
            <a:off x="992505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
        <p:nvSpPr>
          <p:cNvPr id="490" name="Google Shape;490;p48"/>
          <p:cNvSpPr txBox="1"/>
          <p:nvPr/>
        </p:nvSpPr>
        <p:spPr>
          <a:xfrm>
            <a:off x="871525" y="520500"/>
            <a:ext cx="105420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IASC (Inter-Agency Standing Committee) (2021) </a:t>
            </a:r>
            <a:r>
              <a:rPr lang="en-ZA" sz="1200" b="0" i="1" u="none" strike="noStrike" cap="none">
                <a:solidFill>
                  <a:srgbClr val="000000"/>
                </a:solidFill>
                <a:latin typeface="Arial"/>
                <a:ea typeface="Arial"/>
                <a:cs typeface="Arial"/>
                <a:sym typeface="Arial"/>
              </a:rPr>
              <a:t>Technical Note, Linking Disaster Risk Reduction (DRR) and Mental Health and Psychosocial Support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(MHPSS): Practical Tools, Approaches and Case Studies.</a:t>
            </a:r>
            <a:r>
              <a:rPr lang="en-ZA" sz="1200" b="0" i="0" u="none" strike="noStrike" cap="none">
                <a:solidFill>
                  <a:srgbClr val="000000"/>
                </a:solidFill>
                <a:latin typeface="Arial"/>
                <a:ea typeface="Arial"/>
                <a:cs typeface="Arial"/>
                <a:sym typeface="Arial"/>
              </a:rPr>
              <a:t> Geneva: IASC.</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IFSW (International Federation of Social Workers) (2020a) </a:t>
            </a:r>
            <a:r>
              <a:rPr lang="en-ZA" sz="1200" b="0" i="1" u="none" strike="noStrike" cap="none">
                <a:solidFill>
                  <a:srgbClr val="000000"/>
                </a:solidFill>
                <a:latin typeface="Arial"/>
                <a:ea typeface="Arial"/>
                <a:cs typeface="Arial"/>
                <a:sym typeface="Arial"/>
              </a:rPr>
              <a:t>2020 to 2030 Global Agenda for Social Work and Social Development Framework: ‘Co-</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building inclusive social transformation'</a:t>
            </a:r>
            <a:r>
              <a:rPr lang="en-ZA" sz="1200" b="0" i="0" u="none" strike="noStrike" cap="none">
                <a:solidFill>
                  <a:srgbClr val="000000"/>
                </a:solidFill>
                <a:latin typeface="Arial"/>
                <a:ea typeface="Arial"/>
                <a:cs typeface="Arial"/>
                <a:sym typeface="Arial"/>
              </a:rPr>
              <a:t>. Available at: </a:t>
            </a:r>
            <a:r>
              <a:rPr lang="en-ZA" sz="1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https://www.ifsw.org/2020-to-2030-global-agenda-for-social-work-and-social-development-</a:t>
            </a:r>
            <a:endParaRPr sz="1200" b="0" i="0"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framework-co-building-inclusive-social-transformation/ (Accessed: 16 June 2024).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IFSW (2020b) </a:t>
            </a:r>
            <a:r>
              <a:rPr lang="en-ZA" sz="1200" b="0" i="1" u="none" strike="noStrike" cap="none">
                <a:solidFill>
                  <a:srgbClr val="000000"/>
                </a:solidFill>
                <a:latin typeface="Arial"/>
                <a:ea typeface="Arial"/>
                <a:cs typeface="Arial"/>
                <a:sym typeface="Arial"/>
              </a:rPr>
              <a:t>Almost 20000 social workers were engaged in a webinar on the social work response to the COVID-19 crisis</a:t>
            </a:r>
            <a:r>
              <a:rPr lang="en-ZA" sz="1200" b="0" i="0" u="none" strike="noStrike" cap="none">
                <a:solidFill>
                  <a:srgbClr val="000000"/>
                </a:solidFill>
                <a:latin typeface="Arial"/>
                <a:ea typeface="Arial"/>
                <a:cs typeface="Arial"/>
                <a:sym typeface="Arial"/>
              </a:rPr>
              <a:t>. Available at: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https://www.ifsw.org/almost-20000-social-workers-were-engaged-in-a-webinar-on-the-social-work-response-to-the-covid-19-crisis/ (Accessed: 18 April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2020).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IFSW (2020c) Updated information on IFSW and COVID-19. Rheinfelden: IFSW.</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IFSW (2022) </a:t>
            </a:r>
            <a:r>
              <a:rPr lang="en-ZA" sz="1200" b="0" i="1" u="none" strike="noStrike" cap="none">
                <a:solidFill>
                  <a:srgbClr val="000000"/>
                </a:solidFill>
                <a:latin typeface="Arial"/>
                <a:ea typeface="Arial"/>
                <a:cs typeface="Arial"/>
                <a:sym typeface="Arial"/>
              </a:rPr>
              <a:t>The role of social workers in advancing a new Eco-Social world</a:t>
            </a:r>
            <a:r>
              <a:rPr lang="en-ZA" sz="1200" b="0" i="0" u="none" strike="noStrike" cap="none">
                <a:solidFill>
                  <a:srgbClr val="000000"/>
                </a:solidFill>
                <a:latin typeface="Arial"/>
                <a:ea typeface="Arial"/>
                <a:cs typeface="Arial"/>
                <a:sym typeface="Arial"/>
              </a:rPr>
              <a:t>. Available at: </a:t>
            </a:r>
            <a:r>
              <a:rPr lang="en-ZA" sz="12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https://www.ifsw.org/the-role-of-social-workers-in-advancing-</a:t>
            </a:r>
            <a:endParaRPr sz="1200" b="0" i="0"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a-new-eco-social-world/#:~:text=IFSW%20views%20an%20eco%2Dsocial,spirit%20of%20strengthened%20global%20solidarity%E2%80%9D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(Accessed: 13 July 2022).</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Matlakala, F., Nyahunda, L. &amp; Makhubele, J. (2021) Challenges faced by social workers dealing with victims and survivors of natural disasters. </a:t>
            </a:r>
            <a:r>
              <a:rPr lang="en-ZA" sz="1200" b="0" i="1" u="none" strike="noStrike" cap="none">
                <a:solidFill>
                  <a:srgbClr val="000000"/>
                </a:solidFill>
                <a:latin typeface="Arial"/>
                <a:ea typeface="Arial"/>
                <a:cs typeface="Arial"/>
                <a:sym typeface="Arial"/>
              </a:rPr>
              <a:t>Eurasian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Journal of Social Sciences, 9</a:t>
            </a:r>
            <a:r>
              <a:rPr lang="en-ZA" sz="1200" b="0" i="0" u="none" strike="noStrike" cap="none">
                <a:solidFill>
                  <a:srgbClr val="000000"/>
                </a:solidFill>
                <a:latin typeface="Arial"/>
                <a:ea typeface="Arial"/>
                <a:cs typeface="Arial"/>
                <a:sym typeface="Arial"/>
              </a:rPr>
              <a:t>(3), pp.189-197.</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Mayaka, B., Van Breda, A.D., Uwihangana, C. &amp; Mugumbate, R. (2023) The </a:t>
            </a:r>
            <a:r>
              <a:rPr lang="en-ZA" sz="1200" b="0" i="1" u="none" strike="noStrike" cap="none">
                <a:solidFill>
                  <a:srgbClr val="000000"/>
                </a:solidFill>
                <a:latin typeface="Arial"/>
                <a:ea typeface="Arial"/>
                <a:cs typeface="Arial"/>
                <a:sym typeface="Arial"/>
              </a:rPr>
              <a:t>Ubuntu</a:t>
            </a:r>
            <a:r>
              <a:rPr lang="en-ZA" sz="1200" b="0" i="0" u="none" strike="noStrike" cap="none">
                <a:solidFill>
                  <a:srgbClr val="000000"/>
                </a:solidFill>
                <a:latin typeface="Arial"/>
                <a:ea typeface="Arial"/>
                <a:cs typeface="Arial"/>
                <a:sym typeface="Arial"/>
              </a:rPr>
              <a:t> Practitioner in Historical and Contemporary Contexts. In Mayaka,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B., Uwihangana, C. &amp; Van Breda, A.D. (Eds.) </a:t>
            </a:r>
            <a:r>
              <a:rPr lang="en-ZA" sz="1200" b="0" i="1" u="none" strike="noStrike" cap="none">
                <a:solidFill>
                  <a:srgbClr val="000000"/>
                </a:solidFill>
                <a:latin typeface="Arial"/>
                <a:ea typeface="Arial"/>
                <a:cs typeface="Arial"/>
                <a:sym typeface="Arial"/>
              </a:rPr>
              <a:t>The Ubuntu Practitioner: Social Work Perspectives.</a:t>
            </a:r>
            <a:r>
              <a:rPr lang="en-ZA" sz="1200" b="0" i="0" u="none" strike="noStrike" cap="none">
                <a:solidFill>
                  <a:srgbClr val="000000"/>
                </a:solidFill>
                <a:latin typeface="Arial"/>
                <a:ea typeface="Arial"/>
                <a:cs typeface="Arial"/>
                <a:sym typeface="Arial"/>
              </a:rPr>
              <a:t> Rheinfelden: IFSW, pp. 4-30.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Mentges, A., Halekotte, L., Schneider, M., Demmer, T. &amp; Lichte, D. (2023) A resilience glossary shaped by context: Reviewing resilience-related terms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a:t>   </a:t>
            </a:r>
            <a:r>
              <a:rPr lang="en-ZA" sz="1200" b="0" i="0" u="none" strike="noStrike" cap="none">
                <a:solidFill>
                  <a:srgbClr val="000000"/>
                </a:solidFill>
                <a:latin typeface="Arial"/>
                <a:ea typeface="Arial"/>
                <a:cs typeface="Arial"/>
                <a:sym typeface="Arial"/>
              </a:rPr>
              <a:t>for critical infrastructures. </a:t>
            </a:r>
            <a:r>
              <a:rPr lang="en-ZA" sz="1200" b="0" i="1" u="none" strike="noStrike" cap="none">
                <a:solidFill>
                  <a:srgbClr val="000000"/>
                </a:solidFill>
                <a:latin typeface="Arial"/>
                <a:ea typeface="Arial"/>
                <a:cs typeface="Arial"/>
                <a:sym typeface="Arial"/>
              </a:rPr>
              <a:t>International Journal of Disaster Risk Reduction, 96</a:t>
            </a:r>
            <a:r>
              <a:rPr lang="en-ZA" sz="1200" b="0" i="0" u="none" strike="noStrike" cap="none">
                <a:solidFill>
                  <a:srgbClr val="000000"/>
                </a:solidFill>
                <a:latin typeface="Arial"/>
                <a:ea typeface="Arial"/>
                <a:cs typeface="Arial"/>
                <a:sym typeface="Arial"/>
              </a:rPr>
              <a:t>, 103893.</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Onwuegbuzie, A.J., Collins, K.M. &amp; Frels, R.K. (2013) Foreword: Using Bronfenbrenner's ecological systems theory to frame quantitative, qualitative,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and mixed research. </a:t>
            </a:r>
            <a:r>
              <a:rPr lang="en-ZA" sz="1200" b="0" i="1" u="none" strike="noStrike" cap="none">
                <a:solidFill>
                  <a:srgbClr val="000000"/>
                </a:solidFill>
                <a:latin typeface="Arial"/>
                <a:ea typeface="Arial"/>
                <a:cs typeface="Arial"/>
                <a:sym typeface="Arial"/>
              </a:rPr>
              <a:t>International Journal of Multiple Research Approaches, 7</a:t>
            </a:r>
            <a:r>
              <a:rPr lang="en-ZA" sz="1200" b="0" i="0" u="none" strike="noStrike" cap="none">
                <a:solidFill>
                  <a:srgbClr val="000000"/>
                </a:solidFill>
                <a:latin typeface="Arial"/>
                <a:ea typeface="Arial"/>
                <a:cs typeface="Arial"/>
                <a:sym typeface="Arial"/>
              </a:rPr>
              <a:t>(1), pp.2-8.</a:t>
            </a:r>
            <a:endParaRPr/>
          </a:p>
          <a:p>
            <a:pPr marL="0" marR="0" lvl="0" indent="0" algn="l" rtl="0">
              <a:spcBef>
                <a:spcPts val="0"/>
              </a:spcBef>
              <a:spcAft>
                <a:spcPts val="0"/>
              </a:spcAft>
              <a:buNone/>
            </a:pPr>
            <a:r>
              <a:rPr lang="en-ZA" sz="1200">
                <a:solidFill>
                  <a:srgbClr val="000000"/>
                </a:solidFill>
                <a:latin typeface="Arial"/>
                <a:ea typeface="Arial"/>
                <a:cs typeface="Arial"/>
                <a:sym typeface="Arial"/>
              </a:rPr>
              <a:t>Rangachari, P. &amp; Woods, L. (2020) Preserving Organizational Resilience, Patient Safety, and Staff Retention during COVID-19 Requires a Holistic </a:t>
            </a:r>
            <a:endParaRPr sz="1200">
              <a:solidFill>
                <a:srgbClr val="000000"/>
              </a:solidFill>
              <a:latin typeface="Arial"/>
              <a:ea typeface="Arial"/>
              <a:cs typeface="Arial"/>
              <a:sym typeface="Arial"/>
            </a:endParaRPr>
          </a:p>
          <a:p>
            <a:pPr marL="0" marR="0" lvl="0" indent="0" algn="l" rtl="0">
              <a:spcBef>
                <a:spcPts val="0"/>
              </a:spcBef>
              <a:spcAft>
                <a:spcPts val="0"/>
              </a:spcAft>
              <a:buNone/>
            </a:pPr>
            <a:r>
              <a:rPr lang="en-ZA" sz="1200"/>
              <a:t>   </a:t>
            </a:r>
            <a:r>
              <a:rPr lang="en-ZA" sz="1200">
                <a:solidFill>
                  <a:srgbClr val="000000"/>
                </a:solidFill>
                <a:latin typeface="Arial"/>
                <a:ea typeface="Arial"/>
                <a:cs typeface="Arial"/>
                <a:sym typeface="Arial"/>
              </a:rPr>
              <a:t>Consideration of the Psychological Safety of Healthcare Workers. </a:t>
            </a:r>
            <a:r>
              <a:rPr lang="en-ZA" sz="1200" i="1">
                <a:solidFill>
                  <a:srgbClr val="000000"/>
                </a:solidFill>
                <a:latin typeface="Arial"/>
                <a:ea typeface="Arial"/>
                <a:cs typeface="Arial"/>
                <a:sym typeface="Arial"/>
              </a:rPr>
              <a:t>International Journal of Environmental Research and Public Health , 17 </a:t>
            </a:r>
            <a:r>
              <a:rPr lang="en-ZA" sz="1200">
                <a:solidFill>
                  <a:srgbClr val="000000"/>
                </a:solidFill>
                <a:latin typeface="Arial"/>
                <a:ea typeface="Arial"/>
                <a:cs typeface="Arial"/>
                <a:sym typeface="Arial"/>
              </a:rPr>
              <a:t>(12), 4267.</a:t>
            </a: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r>
              <a:rPr lang="en-ZA" sz="1200">
                <a:solidFill>
                  <a:srgbClr val="000000"/>
                </a:solidFill>
                <a:latin typeface="Arial"/>
                <a:ea typeface="Arial"/>
                <a:cs typeface="Arial"/>
                <a:sym typeface="Arial"/>
              </a:rPr>
              <a:t>Roberto, K. (2016) Abusive Relationships in Late Life. In George, L. &amp; Ferraro, K. (Eds.), </a:t>
            </a:r>
            <a:r>
              <a:rPr lang="en-ZA" sz="1200" i="1">
                <a:solidFill>
                  <a:srgbClr val="000000"/>
                </a:solidFill>
                <a:latin typeface="Arial"/>
                <a:ea typeface="Arial"/>
                <a:cs typeface="Arial"/>
                <a:sym typeface="Arial"/>
              </a:rPr>
              <a:t>Handbook of Aging and the Social Sciences</a:t>
            </a:r>
            <a:r>
              <a:rPr lang="en-ZA" sz="1200">
                <a:solidFill>
                  <a:srgbClr val="000000"/>
                </a:solidFill>
                <a:latin typeface="Arial"/>
                <a:ea typeface="Arial"/>
                <a:cs typeface="Arial"/>
                <a:sym typeface="Arial"/>
              </a:rPr>
              <a:t>. 8th ed. New York: </a:t>
            </a:r>
            <a:endParaRPr/>
          </a:p>
          <a:p>
            <a:pPr marL="0" marR="0" lvl="0" indent="0" algn="l" rtl="0">
              <a:spcBef>
                <a:spcPts val="0"/>
              </a:spcBef>
              <a:spcAft>
                <a:spcPts val="0"/>
              </a:spcAft>
              <a:buNone/>
            </a:pPr>
            <a:r>
              <a:rPr lang="en-ZA" sz="1200">
                <a:solidFill>
                  <a:srgbClr val="000000"/>
                </a:solidFill>
                <a:latin typeface="Arial"/>
                <a:ea typeface="Arial"/>
                <a:cs typeface="Arial"/>
                <a:sym typeface="Arial"/>
              </a:rPr>
              <a:t>   Academic Press, pp.337-355. </a:t>
            </a: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r>
              <a:rPr lang="en-ZA" sz="1200">
                <a:solidFill>
                  <a:srgbClr val="000000"/>
                </a:solidFill>
                <a:latin typeface="Arial"/>
                <a:ea typeface="Arial"/>
                <a:cs typeface="Arial"/>
                <a:sym typeface="Arial"/>
              </a:rPr>
              <a:t>RSA (Republic of South Africa) (2002) </a:t>
            </a:r>
            <a:r>
              <a:rPr lang="en-ZA" sz="1200" i="1">
                <a:solidFill>
                  <a:srgbClr val="000000"/>
                </a:solidFill>
                <a:latin typeface="Arial"/>
                <a:ea typeface="Arial"/>
                <a:cs typeface="Arial"/>
                <a:sym typeface="Arial"/>
              </a:rPr>
              <a:t>Disaster Management Act, 57 of 2002.</a:t>
            </a:r>
            <a:r>
              <a:rPr lang="en-ZA" sz="1200">
                <a:solidFill>
                  <a:srgbClr val="000000"/>
                </a:solidFill>
                <a:latin typeface="Arial"/>
                <a:ea typeface="Arial"/>
                <a:cs typeface="Arial"/>
                <a:sym typeface="Arial"/>
              </a:rPr>
              <a:t> Pretoria: Government Printers.</a:t>
            </a: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r>
              <a:rPr lang="en-ZA" sz="1200">
                <a:solidFill>
                  <a:srgbClr val="000000"/>
                </a:solidFill>
                <a:latin typeface="Arial"/>
                <a:ea typeface="Arial"/>
                <a:cs typeface="Arial"/>
                <a:sym typeface="Arial"/>
              </a:rPr>
              <a:t>RSA (2005) </a:t>
            </a:r>
            <a:r>
              <a:rPr lang="en-ZA" sz="1200" i="1">
                <a:solidFill>
                  <a:srgbClr val="000000"/>
                </a:solidFill>
                <a:latin typeface="Arial"/>
                <a:ea typeface="Arial"/>
                <a:cs typeface="Arial"/>
                <a:sym typeface="Arial"/>
              </a:rPr>
              <a:t>National Disaster Management Framework.</a:t>
            </a:r>
            <a:r>
              <a:rPr lang="en-ZA" sz="1200">
                <a:solidFill>
                  <a:srgbClr val="000000"/>
                </a:solidFill>
                <a:latin typeface="Arial"/>
                <a:ea typeface="Arial"/>
                <a:cs typeface="Arial"/>
                <a:sym typeface="Arial"/>
              </a:rPr>
              <a:t> Available at:  </a:t>
            </a:r>
            <a:endParaRPr sz="1200">
              <a:solidFill>
                <a:srgbClr val="000000"/>
              </a:solidFill>
              <a:latin typeface="Arial"/>
              <a:ea typeface="Arial"/>
              <a:cs typeface="Arial"/>
              <a:sym typeface="Arial"/>
            </a:endParaRPr>
          </a:p>
          <a:p>
            <a:pPr marL="0" marR="0" lvl="0" indent="0" algn="l" rtl="0">
              <a:spcBef>
                <a:spcPts val="0"/>
              </a:spcBef>
              <a:spcAft>
                <a:spcPts val="0"/>
              </a:spcAft>
              <a:buNone/>
            </a:pPr>
            <a:r>
              <a:rPr lang="en-ZA" sz="1200">
                <a:solidFill>
                  <a:srgbClr val="000000"/>
                </a:solidFill>
                <a:latin typeface="Arial"/>
                <a:ea typeface="Arial"/>
                <a:cs typeface="Arial"/>
                <a:sym typeface="Arial"/>
              </a:rPr>
              <a:t>   </a:t>
            </a:r>
            <a:r>
              <a:rPr lang="en-ZA" sz="12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https://www.westerncape.gov.za/text/2013/July/sa-national-disaster-man-framework-</a:t>
            </a:r>
            <a:r>
              <a:rPr lang="en-ZA" sz="1200">
                <a:solidFill>
                  <a:srgbClr val="000000"/>
                </a:solidFill>
                <a:latin typeface="Arial"/>
                <a:ea typeface="Arial"/>
                <a:cs typeface="Arial"/>
                <a:sym typeface="Arial"/>
              </a:rPr>
              <a:t>2005.pdf (Accessed: 25 March 2020). </a:t>
            </a: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r>
              <a:rPr lang="en-ZA" sz="1200">
                <a:solidFill>
                  <a:srgbClr val="000000"/>
                </a:solidFill>
                <a:latin typeface="Arial"/>
                <a:ea typeface="Arial"/>
                <a:cs typeface="Arial"/>
                <a:sym typeface="Arial"/>
              </a:rPr>
              <a:t>RSA (2015) </a:t>
            </a:r>
            <a:r>
              <a:rPr lang="en-ZA" sz="1200" i="1">
                <a:solidFill>
                  <a:srgbClr val="000000"/>
                </a:solidFill>
                <a:latin typeface="Arial"/>
                <a:ea typeface="Arial"/>
                <a:cs typeface="Arial"/>
                <a:sym typeface="Arial"/>
              </a:rPr>
              <a:t>Disaster Management Amendment Act, 16 of 2015. </a:t>
            </a:r>
            <a:r>
              <a:rPr lang="en-ZA" sz="1200">
                <a:solidFill>
                  <a:srgbClr val="000000"/>
                </a:solidFill>
                <a:latin typeface="Arial"/>
                <a:ea typeface="Arial"/>
                <a:cs typeface="Arial"/>
                <a:sym typeface="Arial"/>
              </a:rPr>
              <a:t>Pretoria: Government Printers.</a:t>
            </a:r>
            <a:endParaRPr sz="12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200"/>
              <a:buFont typeface="Gill Sans"/>
              <a:buNone/>
            </a:pP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9"/>
          <p:cNvSpPr txBox="1">
            <a:spLocks noGrp="1"/>
          </p:cNvSpPr>
          <p:nvPr>
            <p:ph type="ftr" idx="11"/>
          </p:nvPr>
        </p:nvSpPr>
        <p:spPr>
          <a:xfrm>
            <a:off x="10467975" y="644575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
        <p:nvSpPr>
          <p:cNvPr id="496" name="Google Shape;496;p49"/>
          <p:cNvSpPr txBox="1"/>
          <p:nvPr/>
        </p:nvSpPr>
        <p:spPr>
          <a:xfrm>
            <a:off x="1000514" y="690783"/>
            <a:ext cx="11086322" cy="58169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RSA (2020) Disaster Management Act, 2002: Amendment of regulations issued in terms of Section 27(2). Pretoria: Government Printers.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RSA (2023) </a:t>
            </a:r>
            <a:r>
              <a:rPr lang="en-ZA" sz="1200" b="0" i="1" u="none" strike="noStrike" cap="none">
                <a:solidFill>
                  <a:srgbClr val="000000"/>
                </a:solidFill>
                <a:latin typeface="Arial"/>
                <a:ea typeface="Arial"/>
                <a:cs typeface="Arial"/>
                <a:sym typeface="Arial"/>
              </a:rPr>
              <a:t>National Mental Health Policy Framework and Strategic Plan 2023 – 2030.</a:t>
            </a:r>
            <a:r>
              <a:rPr lang="en-ZA" sz="1200" b="0" i="0" u="none" strike="noStrike" cap="none">
                <a:solidFill>
                  <a:srgbClr val="000000"/>
                </a:solidFill>
                <a:latin typeface="Arial"/>
                <a:ea typeface="Arial"/>
                <a:cs typeface="Arial"/>
                <a:sym typeface="Arial"/>
              </a:rPr>
              <a:t> Pretoria: Government Printers.</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SACSSP (South African Council for Social Service Professions) (2020) </a:t>
            </a:r>
            <a:r>
              <a:rPr lang="en-ZA" sz="1200" b="0" i="1" u="none" strike="noStrike" cap="none">
                <a:solidFill>
                  <a:srgbClr val="000000"/>
                </a:solidFill>
                <a:latin typeface="Arial"/>
                <a:ea typeface="Arial"/>
                <a:cs typeface="Arial"/>
                <a:sym typeface="Arial"/>
              </a:rPr>
              <a:t>Guidance for social service professionals and their employers on sustained and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professional practice during the national state of disaster: COVID-19 pandemic.</a:t>
            </a:r>
            <a:r>
              <a:rPr lang="en-ZA" sz="1200" b="0" i="0" u="none" strike="noStrike" cap="none">
                <a:solidFill>
                  <a:srgbClr val="000000"/>
                </a:solidFill>
                <a:latin typeface="Arial"/>
                <a:ea typeface="Arial"/>
                <a:cs typeface="Arial"/>
                <a:sym typeface="Arial"/>
              </a:rPr>
              <a:t> Pretoria: SACSSP.</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Sawalha, I. (2020) A contemporary perspective on the disaster management cycle. </a:t>
            </a:r>
            <a:r>
              <a:rPr lang="en-ZA" sz="1200" b="0" i="1" u="none" strike="noStrike" cap="none">
                <a:solidFill>
                  <a:srgbClr val="000000"/>
                </a:solidFill>
                <a:latin typeface="Arial"/>
                <a:ea typeface="Arial"/>
                <a:cs typeface="Arial"/>
                <a:sym typeface="Arial"/>
              </a:rPr>
              <a:t>Foresight, 22</a:t>
            </a:r>
            <a:r>
              <a:rPr lang="en-ZA" sz="1200" b="0" i="0" u="none" strike="noStrike" cap="none">
                <a:solidFill>
                  <a:srgbClr val="000000"/>
                </a:solidFill>
                <a:latin typeface="Arial"/>
                <a:ea typeface="Arial"/>
                <a:cs typeface="Arial"/>
                <a:sym typeface="Arial"/>
              </a:rPr>
              <a:t>(4), pp.469-482.</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Schmidt, L. &amp; Peter, D. (2017) Workshop on Nature based solutions: Disaster Risk Reduction. Brussels: European Commission.</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Sim, T., He, M. &amp; Dominelli, L. (2021) Social work core competencies in disaster management practice: An integrative review. </a:t>
            </a:r>
            <a:r>
              <a:rPr lang="en-ZA" sz="1200" b="0" i="1" u="none" strike="noStrike" cap="none">
                <a:solidFill>
                  <a:srgbClr val="000000"/>
                </a:solidFill>
                <a:latin typeface="Arial"/>
                <a:ea typeface="Arial"/>
                <a:cs typeface="Arial"/>
                <a:sym typeface="Arial"/>
              </a:rPr>
              <a:t>Research on Social work practice,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32</a:t>
            </a:r>
            <a:r>
              <a:rPr lang="en-ZA" sz="1200" b="0" i="0" u="none" strike="noStrike" cap="none">
                <a:solidFill>
                  <a:srgbClr val="000000"/>
                </a:solidFill>
                <a:latin typeface="Arial"/>
                <a:ea typeface="Arial"/>
                <a:cs typeface="Arial"/>
                <a:sym typeface="Arial"/>
              </a:rPr>
              <a:t>(3), pp.310-321.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Sinkamba, R. &amp; Maripe, K. (2014) Mainstreaming disaster risk reduction in the social work curricular: The case of University of Botswana. </a:t>
            </a:r>
            <a:r>
              <a:rPr lang="en-ZA" sz="1200" b="0" i="1" u="none" strike="noStrike" cap="none">
                <a:solidFill>
                  <a:srgbClr val="000000"/>
                </a:solidFill>
                <a:latin typeface="Arial"/>
                <a:ea typeface="Arial"/>
                <a:cs typeface="Arial"/>
                <a:sym typeface="Arial"/>
              </a:rPr>
              <a:t>Global Assessment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Report on Disaster Risk Reduction 2015</a:t>
            </a:r>
            <a:r>
              <a:rPr lang="en-ZA" sz="1200" b="0" i="0" u="none" strike="noStrike" cap="none">
                <a:solidFill>
                  <a:srgbClr val="000000"/>
                </a:solidFill>
                <a:latin typeface="Arial"/>
                <a:ea typeface="Arial"/>
                <a:cs typeface="Arial"/>
                <a:sym typeface="Arial"/>
              </a:rPr>
              <a:t>, pp.1-14.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SADC (Southern African Development Community) (1999) </a:t>
            </a:r>
            <a:r>
              <a:rPr lang="en-ZA" sz="1200" b="0" i="1" u="none" strike="noStrike" cap="none">
                <a:solidFill>
                  <a:srgbClr val="000000"/>
                </a:solidFill>
                <a:latin typeface="Arial"/>
                <a:ea typeface="Arial"/>
                <a:cs typeface="Arial"/>
                <a:sym typeface="Arial"/>
              </a:rPr>
              <a:t>Protocol on Health in the Southern African Development Community.</a:t>
            </a:r>
            <a:r>
              <a:rPr lang="en-ZA" sz="1200" b="0" i="0" u="none" strike="noStrike" cap="none">
                <a:solidFill>
                  <a:srgbClr val="000000"/>
                </a:solidFill>
                <a:latin typeface="Arial"/>
                <a:ea typeface="Arial"/>
                <a:cs typeface="Arial"/>
                <a:sym typeface="Arial"/>
              </a:rPr>
              <a:t> Maputo: SADC.</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Southwick, S., Bonanno, G., Masten, A., Panter-Brick, C. &amp; Yehuda , R. (2014) Resilience deﬁnitions, theory, and challenges: interdisciplinary perspectives.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European Journal of Psychotraumatology, 5</a:t>
            </a:r>
            <a:r>
              <a:rPr lang="en-ZA" sz="1200" b="0" i="0" u="none" strike="noStrike" cap="none">
                <a:solidFill>
                  <a:srgbClr val="000000"/>
                </a:solidFill>
                <a:latin typeface="Arial"/>
                <a:ea typeface="Arial"/>
                <a:cs typeface="Arial"/>
                <a:sym typeface="Arial"/>
              </a:rPr>
              <a:t>, 25338.</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Sphere Association (2018) </a:t>
            </a:r>
            <a:r>
              <a:rPr lang="en-ZA" sz="1200" b="0" i="1" u="none" strike="noStrike" cap="none">
                <a:solidFill>
                  <a:srgbClr val="000000"/>
                </a:solidFill>
                <a:latin typeface="Arial"/>
                <a:ea typeface="Arial"/>
                <a:cs typeface="Arial"/>
                <a:sym typeface="Arial"/>
              </a:rPr>
              <a:t>The Sphere Handbook: Humanitarian Charter and Minimum Standards in Humanitarian Response</a:t>
            </a:r>
            <a:r>
              <a:rPr lang="en-ZA" sz="1200" b="0" i="0" u="none" strike="noStrike" cap="none">
                <a:solidFill>
                  <a:srgbClr val="000000"/>
                </a:solidFill>
                <a:latin typeface="Arial"/>
                <a:ea typeface="Arial"/>
                <a:cs typeface="Arial"/>
                <a:sym typeface="Arial"/>
              </a:rPr>
              <a:t> 4th ed. Geneva: Shortrun Press.</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Tunmore, J. 2017 General systems and ecological theories. In:  Deacon, L. &amp; MacDonald, S.J. (Eds.) </a:t>
            </a:r>
            <a:r>
              <a:rPr lang="en-ZA" sz="1200" b="0" i="1" u="none" strike="noStrike" cap="none">
                <a:solidFill>
                  <a:srgbClr val="000000"/>
                </a:solidFill>
                <a:latin typeface="Arial"/>
                <a:ea typeface="Arial"/>
                <a:cs typeface="Arial"/>
                <a:sym typeface="Arial"/>
              </a:rPr>
              <a:t>Social Work Theory and Practice. </a:t>
            </a:r>
            <a:r>
              <a:rPr lang="en-ZA" sz="1200" b="0" i="0" u="none" strike="noStrike" cap="none">
                <a:solidFill>
                  <a:srgbClr val="000000"/>
                </a:solidFill>
                <a:latin typeface="Arial"/>
                <a:ea typeface="Arial"/>
                <a:cs typeface="Arial"/>
                <a:sym typeface="Arial"/>
              </a:rPr>
              <a:t>Thousand Oaks (CA):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Sage, pp. 81-92.</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Turton, J., Zimba, Z., Smith, L. &amp; Perumal, N. (2020) The social worker sector speaks out: A radical response is urgently needed. </a:t>
            </a:r>
            <a:r>
              <a:rPr lang="en-ZA" sz="1200" b="0" i="1" u="none" strike="noStrike" cap="none">
                <a:solidFill>
                  <a:srgbClr val="000000"/>
                </a:solidFill>
                <a:latin typeface="Arial"/>
                <a:ea typeface="Arial"/>
                <a:cs typeface="Arial"/>
                <a:sym typeface="Arial"/>
              </a:rPr>
              <a:t>Maverick Citizen</a:t>
            </a:r>
            <a:r>
              <a:rPr lang="en-ZA" sz="1200" b="0" i="0" u="none" strike="noStrike" cap="none">
                <a:solidFill>
                  <a:srgbClr val="000000"/>
                </a:solidFill>
                <a:latin typeface="Arial"/>
                <a:ea typeface="Arial"/>
                <a:cs typeface="Arial"/>
                <a:sym typeface="Arial"/>
              </a:rPr>
              <a:t>. Available at: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https://www.dailymaverick.co.za/article/2020-06-03-the-social-work-sector-speaks-out-a-radical-response-is-urgently-needed/#gsc.tab=0 (Accessed: 27 June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2020).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UN (United Nations) (2015a) </a:t>
            </a:r>
            <a:r>
              <a:rPr lang="en-ZA" sz="1200" b="0" i="1" u="none" strike="noStrike" cap="none">
                <a:solidFill>
                  <a:srgbClr val="000000"/>
                </a:solidFill>
                <a:latin typeface="Arial"/>
                <a:ea typeface="Arial"/>
                <a:cs typeface="Arial"/>
                <a:sym typeface="Arial"/>
              </a:rPr>
              <a:t>Sendai Framework for Disaster Risk Reduction 2015-2030</a:t>
            </a:r>
            <a:r>
              <a:rPr lang="en-ZA" sz="1200" b="0" i="0" u="none" strike="noStrike" cap="none">
                <a:solidFill>
                  <a:srgbClr val="000000"/>
                </a:solidFill>
                <a:latin typeface="Arial"/>
                <a:ea typeface="Arial"/>
                <a:cs typeface="Arial"/>
                <a:sym typeface="Arial"/>
              </a:rPr>
              <a:t>. Available at: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https://www.preventionweb.net/files/43291_sendaiframeworkfordrren.pdf (Accessed: 30 September 2021).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UN (2015b) </a:t>
            </a:r>
            <a:r>
              <a:rPr lang="en-ZA" sz="1200" b="0" i="1" u="none" strike="noStrike" cap="none">
                <a:solidFill>
                  <a:srgbClr val="000000"/>
                </a:solidFill>
                <a:latin typeface="Arial"/>
                <a:ea typeface="Arial"/>
                <a:cs typeface="Arial"/>
                <a:sym typeface="Arial"/>
              </a:rPr>
              <a:t>Sustainable Development Goals</a:t>
            </a:r>
            <a:r>
              <a:rPr lang="en-ZA" sz="1200" b="0" i="0" u="none" strike="noStrike" cap="none">
                <a:solidFill>
                  <a:srgbClr val="000000"/>
                </a:solidFill>
                <a:latin typeface="Arial"/>
                <a:ea typeface="Arial"/>
                <a:cs typeface="Arial"/>
                <a:sym typeface="Arial"/>
              </a:rPr>
              <a:t>. Available at: https://sustainabledevelopment.un.org/?menu=1300 (1 March 2020).</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UNDRR (United Nations Disaster Risk Reduction) (2017) </a:t>
            </a:r>
            <a:r>
              <a:rPr lang="en-ZA" sz="1200" b="0" i="1" u="none" strike="noStrike" cap="none">
                <a:solidFill>
                  <a:srgbClr val="000000"/>
                </a:solidFill>
                <a:latin typeface="Arial"/>
                <a:ea typeface="Arial"/>
                <a:cs typeface="Arial"/>
                <a:sym typeface="Arial"/>
              </a:rPr>
              <a:t>Report of the open-ended intergovernmental expert working group on indicators and terminology relating </a:t>
            </a:r>
            <a:endParaRPr/>
          </a:p>
          <a:p>
            <a:pPr marL="0" marR="0" lvl="0" indent="0" algn="l" rtl="0">
              <a:lnSpc>
                <a:spcPct val="100000"/>
              </a:lnSpc>
              <a:spcBef>
                <a:spcPts val="0"/>
              </a:spcBef>
              <a:spcAft>
                <a:spcPts val="0"/>
              </a:spcAft>
              <a:buClr>
                <a:srgbClr val="000000"/>
              </a:buClr>
              <a:buSzPts val="1200"/>
              <a:buFont typeface="Arial"/>
              <a:buNone/>
            </a:pPr>
            <a:r>
              <a:rPr lang="en-ZA" sz="1200" i="1">
                <a:solidFill>
                  <a:srgbClr val="000000"/>
                </a:solidFill>
                <a:latin typeface="Arial"/>
                <a:ea typeface="Arial"/>
                <a:cs typeface="Arial"/>
                <a:sym typeface="Arial"/>
              </a:rPr>
              <a:t>   </a:t>
            </a:r>
            <a:r>
              <a:rPr lang="en-ZA" sz="1200" b="0" i="1" u="none" strike="noStrike" cap="none">
                <a:solidFill>
                  <a:srgbClr val="000000"/>
                </a:solidFill>
                <a:latin typeface="Arial"/>
                <a:ea typeface="Arial"/>
                <a:cs typeface="Arial"/>
                <a:sym typeface="Arial"/>
              </a:rPr>
              <a:t>to disaster risk reduction.</a:t>
            </a:r>
            <a:r>
              <a:rPr lang="en-ZA" sz="1200" b="0" i="0" u="none" strike="noStrike" cap="none">
                <a:solidFill>
                  <a:srgbClr val="000000"/>
                </a:solidFill>
                <a:latin typeface="Arial"/>
                <a:ea typeface="Arial"/>
                <a:cs typeface="Arial"/>
                <a:sym typeface="Arial"/>
              </a:rPr>
              <a:t> Geneva: UNDRR. </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UNHCR (United Nations High Commissioner for Refugees) (2023) </a:t>
            </a:r>
            <a:r>
              <a:rPr lang="en-ZA" sz="1200" b="0" i="1" u="none" strike="noStrike" cap="none">
                <a:solidFill>
                  <a:srgbClr val="000000"/>
                </a:solidFill>
                <a:latin typeface="Arial"/>
                <a:ea typeface="Arial"/>
                <a:cs typeface="Arial"/>
                <a:sym typeface="Arial"/>
              </a:rPr>
              <a:t>Mental health and psychosocial support.</a:t>
            </a:r>
            <a:r>
              <a:rPr lang="en-ZA" sz="1200" b="0" i="0" u="none" strike="noStrike" cap="none">
                <a:solidFill>
                  <a:srgbClr val="000000"/>
                </a:solidFill>
                <a:latin typeface="Arial"/>
                <a:ea typeface="Arial"/>
                <a:cs typeface="Arial"/>
                <a:sym typeface="Arial"/>
              </a:rPr>
              <a:t> Geneva: UNHCR.</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Van Breda, A.D. (2018) A critical review of resilience theory and its relevance for social work. </a:t>
            </a:r>
            <a:r>
              <a:rPr lang="en-ZA" sz="1200" b="0" i="1" u="none" strike="noStrike" cap="none">
                <a:solidFill>
                  <a:srgbClr val="000000"/>
                </a:solidFill>
                <a:latin typeface="Arial"/>
                <a:ea typeface="Arial"/>
                <a:cs typeface="Arial"/>
                <a:sym typeface="Arial"/>
              </a:rPr>
              <a:t>Social Work/Maatskaplike werk, 54</a:t>
            </a:r>
            <a:r>
              <a:rPr lang="en-ZA" sz="1200" b="0" i="0" u="none" strike="noStrike" cap="none">
                <a:solidFill>
                  <a:srgbClr val="000000"/>
                </a:solidFill>
                <a:latin typeface="Arial"/>
                <a:ea typeface="Arial"/>
                <a:cs typeface="Arial"/>
                <a:sym typeface="Arial"/>
              </a:rPr>
              <a:t>(1), pp.1-18.</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Van der Merwe, J. (2022) Saving the rainbow nation: Education as challenge to the churches in South Africa. </a:t>
            </a:r>
            <a:r>
              <a:rPr lang="en-ZA" sz="1200" b="0" i="1" u="none" strike="noStrike" cap="none">
                <a:solidFill>
                  <a:srgbClr val="000000"/>
                </a:solidFill>
                <a:latin typeface="Arial"/>
                <a:ea typeface="Arial"/>
                <a:cs typeface="Arial"/>
                <a:sym typeface="Arial"/>
              </a:rPr>
              <a:t>HTS Teologiese Studies/Theological Studies, 78</a:t>
            </a:r>
            <a:r>
              <a:rPr lang="en-ZA" sz="1200" b="0" i="0" u="none" strike="noStrike" cap="none">
                <a:solidFill>
                  <a:srgbClr val="000000"/>
                </a:solidFill>
                <a:latin typeface="Arial"/>
                <a:ea typeface="Arial"/>
                <a:cs typeface="Arial"/>
                <a:sym typeface="Arial"/>
              </a:rPr>
              <a:t>(4), </a:t>
            </a:r>
            <a:endParaRPr/>
          </a:p>
          <a:p>
            <a:pPr marL="0" marR="0" lvl="0" indent="0" algn="l" rtl="0">
              <a:lnSpc>
                <a:spcPct val="100000"/>
              </a:lnSpc>
              <a:spcBef>
                <a:spcPts val="0"/>
              </a:spcBef>
              <a:spcAft>
                <a:spcPts val="0"/>
              </a:spcAft>
              <a:buClr>
                <a:srgbClr val="000000"/>
              </a:buClr>
              <a:buSzPts val="1200"/>
              <a:buFont typeface="Arial"/>
              <a:buNone/>
            </a:pPr>
            <a:r>
              <a:rPr lang="en-ZA" sz="1200">
                <a:solidFill>
                  <a:srgbClr val="000000"/>
                </a:solidFill>
                <a:latin typeface="Arial"/>
                <a:ea typeface="Arial"/>
                <a:cs typeface="Arial"/>
                <a:sym typeface="Arial"/>
              </a:rPr>
              <a:t>   </a:t>
            </a:r>
            <a:r>
              <a:rPr lang="en-ZA" sz="1200" b="0" i="0" u="none" strike="noStrike" cap="none">
                <a:solidFill>
                  <a:srgbClr val="000000"/>
                </a:solidFill>
                <a:latin typeface="Arial"/>
                <a:ea typeface="Arial"/>
                <a:cs typeface="Arial"/>
                <a:sym typeface="Arial"/>
              </a:rPr>
              <a:t>pp.1-6.</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Webb, J., Stone, J. &amp; Shrestha, B. (2015) </a:t>
            </a:r>
            <a:r>
              <a:rPr lang="en-ZA" sz="1200" b="0" i="1" u="none" strike="noStrike" cap="none">
                <a:solidFill>
                  <a:srgbClr val="000000"/>
                </a:solidFill>
                <a:latin typeface="Arial"/>
                <a:ea typeface="Arial"/>
                <a:cs typeface="Arial"/>
                <a:sym typeface="Arial"/>
              </a:rPr>
              <a:t>BRACED Myanmar Alliance: Community resilience assessment and action handbook.</a:t>
            </a:r>
            <a:r>
              <a:rPr lang="en-ZA" sz="1200" b="0" i="0" u="none" strike="noStrike" cap="none">
                <a:solidFill>
                  <a:srgbClr val="000000"/>
                </a:solidFill>
                <a:latin typeface="Arial"/>
                <a:ea typeface="Arial"/>
                <a:cs typeface="Arial"/>
                <a:sym typeface="Arial"/>
              </a:rPr>
              <a:t> Myanmar: BRACED.</a:t>
            </a:r>
            <a:endParaRPr sz="12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World Health Organization (2018) </a:t>
            </a:r>
            <a:r>
              <a:rPr lang="en-ZA" sz="1200" b="0" i="1" u="none" strike="noStrike" cap="none">
                <a:solidFill>
                  <a:srgbClr val="000000"/>
                </a:solidFill>
                <a:latin typeface="Arial"/>
                <a:ea typeface="Arial"/>
                <a:cs typeface="Arial"/>
                <a:sym typeface="Arial"/>
              </a:rPr>
              <a:t>Mental health: strengthening our response.</a:t>
            </a:r>
            <a:r>
              <a:rPr lang="en-ZA" sz="1200" b="0" i="0" u="none" strike="noStrike" cap="none">
                <a:solidFill>
                  <a:srgbClr val="000000"/>
                </a:solidFill>
                <a:latin typeface="Arial"/>
                <a:ea typeface="Arial"/>
                <a:cs typeface="Arial"/>
                <a:sym typeface="Arial"/>
              </a:rPr>
              <a:t> Available at: https://www.who.int/news-room/fact-sheets/detail/mental-health-strengthening-our-response (Accessed: 27 March 2020).</a:t>
            </a:r>
            <a:endParaRPr sz="1200" b="0" i="0" u="none" strike="noStrike" cap="none">
              <a:solidFill>
                <a:schemeClr val="dk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6"/>
          <p:cNvSpPr txBox="1">
            <a:spLocks noGrp="1"/>
          </p:cNvSpPr>
          <p:nvPr>
            <p:ph type="title"/>
          </p:nvPr>
        </p:nvSpPr>
        <p:spPr>
          <a:xfrm>
            <a:off x="2231135" y="964692"/>
            <a:ext cx="8436863" cy="62935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Arial"/>
              <a:buNone/>
            </a:pPr>
            <a:r>
              <a:rPr lang="en-ZA" b="1">
                <a:latin typeface="Arial"/>
                <a:ea typeface="Arial"/>
                <a:cs typeface="Arial"/>
                <a:sym typeface="Arial"/>
              </a:rPr>
              <a:t>END</a:t>
            </a:r>
            <a:endParaRPr b="1">
              <a:latin typeface="Arial"/>
              <a:ea typeface="Arial"/>
              <a:cs typeface="Arial"/>
              <a:sym typeface="Arial"/>
            </a:endParaRPr>
          </a:p>
        </p:txBody>
      </p:sp>
      <p:pic>
        <p:nvPicPr>
          <p:cNvPr id="502" name="Google Shape;502;p46"/>
          <p:cNvPicPr preferRelativeResize="0">
            <a:picLocks noGrp="1"/>
          </p:cNvPicPr>
          <p:nvPr>
            <p:ph type="body" idx="1"/>
          </p:nvPr>
        </p:nvPicPr>
        <p:blipFill rotWithShape="1">
          <a:blip r:embed="rId3">
            <a:alphaModFix/>
          </a:blip>
          <a:srcRect/>
          <a:stretch/>
        </p:blipFill>
        <p:spPr>
          <a:xfrm>
            <a:off x="2239616" y="1594050"/>
            <a:ext cx="8428383" cy="4719894"/>
          </a:xfrm>
          <a:prstGeom prst="rect">
            <a:avLst/>
          </a:prstGeom>
          <a:noFill/>
          <a:ln>
            <a:noFill/>
          </a:ln>
        </p:spPr>
      </p:pic>
      <p:sp>
        <p:nvSpPr>
          <p:cNvPr id="503" name="Google Shape;503;p4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body" idx="1"/>
          </p:nvPr>
        </p:nvSpPr>
        <p:spPr>
          <a:xfrm>
            <a:off x="1828800" y="570272"/>
            <a:ext cx="8229600" cy="520392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000"/>
              <a:buNone/>
            </a:pPr>
            <a:r>
              <a:rPr lang="en-ZA" sz="3000" b="1">
                <a:solidFill>
                  <a:srgbClr val="00B050"/>
                </a:solidFill>
              </a:rPr>
              <a:t>Key definitions and concepts in </a:t>
            </a:r>
            <a:endParaRPr/>
          </a:p>
          <a:p>
            <a:pPr marL="0" lvl="0" indent="0" algn="ctr" rtl="0">
              <a:lnSpc>
                <a:spcPct val="100000"/>
              </a:lnSpc>
              <a:spcBef>
                <a:spcPts val="1000"/>
              </a:spcBef>
              <a:spcAft>
                <a:spcPts val="0"/>
              </a:spcAft>
              <a:buSzPts val="3000"/>
              <a:buNone/>
            </a:pPr>
            <a:r>
              <a:rPr lang="en-ZA" sz="3000" b="1">
                <a:solidFill>
                  <a:srgbClr val="00B050"/>
                </a:solidFill>
              </a:rPr>
              <a:t>disaster social work</a:t>
            </a:r>
            <a:endParaRPr/>
          </a:p>
        </p:txBody>
      </p:sp>
      <p:pic>
        <p:nvPicPr>
          <p:cNvPr id="139" name="Google Shape;139;p5"/>
          <p:cNvPicPr preferRelativeResize="0"/>
          <p:nvPr/>
        </p:nvPicPr>
        <p:blipFill rotWithShape="1">
          <a:blip r:embed="rId3">
            <a:alphaModFix/>
          </a:blip>
          <a:srcRect/>
          <a:stretch/>
        </p:blipFill>
        <p:spPr>
          <a:xfrm>
            <a:off x="2379562" y="2357439"/>
            <a:ext cx="2143125" cy="2143125"/>
          </a:xfrm>
          <a:prstGeom prst="rect">
            <a:avLst/>
          </a:prstGeom>
          <a:noFill/>
          <a:ln>
            <a:noFill/>
          </a:ln>
        </p:spPr>
      </p:pic>
      <p:pic>
        <p:nvPicPr>
          <p:cNvPr id="140" name="Google Shape;140;p5" descr="Disaster Social Work from Crisis Response to Building Resilience – Nova  Science Publishers"/>
          <p:cNvPicPr preferRelativeResize="0"/>
          <p:nvPr/>
        </p:nvPicPr>
        <p:blipFill rotWithShape="1">
          <a:blip r:embed="rId4">
            <a:alphaModFix/>
          </a:blip>
          <a:srcRect t="11756" b="14265"/>
          <a:stretch/>
        </p:blipFill>
        <p:spPr>
          <a:xfrm>
            <a:off x="6339161" y="1910582"/>
            <a:ext cx="3473278" cy="38636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065214" y="301599"/>
            <a:ext cx="10058400" cy="1412901"/>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500"/>
              <a:buFont typeface="Arial"/>
              <a:buNone/>
            </a:pPr>
            <a:r>
              <a:rPr lang="en-ZA" sz="2500" b="1">
                <a:solidFill>
                  <a:srgbClr val="00B050"/>
                </a:solidFill>
                <a:latin typeface="Arial"/>
                <a:ea typeface="Arial"/>
                <a:cs typeface="Arial"/>
                <a:sym typeface="Arial"/>
              </a:rPr>
              <a:t>DEFINITION OF A DISASTER – DISASTER MANAGEMENT ACT 57 OF 2002 &amp; DISASTER MANAGEMENT AMENDMENT ACT 16 OF 2015</a:t>
            </a:r>
            <a:endParaRPr sz="2500" b="1">
              <a:solidFill>
                <a:srgbClr val="00B050"/>
              </a:solidFill>
            </a:endParaRPr>
          </a:p>
        </p:txBody>
      </p:sp>
      <p:sp>
        <p:nvSpPr>
          <p:cNvPr id="146" name="Google Shape;146;p6"/>
          <p:cNvSpPr txBox="1">
            <a:spLocks noGrp="1"/>
          </p:cNvSpPr>
          <p:nvPr>
            <p:ph type="body" idx="1"/>
          </p:nvPr>
        </p:nvSpPr>
        <p:spPr>
          <a:xfrm>
            <a:off x="1457325" y="2114550"/>
            <a:ext cx="9666289" cy="3625477"/>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SzPct val="100000"/>
              <a:buChar char="•"/>
            </a:pPr>
            <a:r>
              <a:rPr lang="en-ZA" sz="2400" b="1"/>
              <a:t>Disaster means a progressive or sudden, widespread or localised, natural or human-caused occurrence which: </a:t>
            </a:r>
            <a:endParaRPr/>
          </a:p>
          <a:p>
            <a:pPr marL="457200" lvl="1" indent="0" algn="l" rtl="0">
              <a:lnSpc>
                <a:spcPct val="100000"/>
              </a:lnSpc>
              <a:spcBef>
                <a:spcPts val="1000"/>
              </a:spcBef>
              <a:spcAft>
                <a:spcPts val="0"/>
              </a:spcAft>
              <a:buSzPct val="100000"/>
              <a:buNone/>
            </a:pPr>
            <a:r>
              <a:rPr lang="en-ZA" sz="2400" b="1"/>
              <a:t>(a) </a:t>
            </a:r>
            <a:r>
              <a:rPr lang="en-ZA" sz="2400">
                <a:solidFill>
                  <a:srgbClr val="00B050"/>
                </a:solidFill>
              </a:rPr>
              <a:t>Causes or threatens  to cause </a:t>
            </a:r>
            <a:r>
              <a:rPr lang="en-ZA" sz="2400">
                <a:solidFill>
                  <a:srgbClr val="643318"/>
                </a:solidFill>
              </a:rPr>
              <a:t>– </a:t>
            </a:r>
            <a:endParaRPr/>
          </a:p>
          <a:p>
            <a:pPr marL="914400" lvl="2" indent="0" algn="l" rtl="0">
              <a:lnSpc>
                <a:spcPct val="100000"/>
              </a:lnSpc>
              <a:spcBef>
                <a:spcPts val="1000"/>
              </a:spcBef>
              <a:spcAft>
                <a:spcPts val="0"/>
              </a:spcAft>
              <a:buSzPct val="100000"/>
              <a:buNone/>
            </a:pPr>
            <a:r>
              <a:rPr lang="en-ZA" sz="2400"/>
              <a:t>(i)  death, injury or disease;</a:t>
            </a:r>
            <a:endParaRPr/>
          </a:p>
          <a:p>
            <a:pPr marL="914400" lvl="2" indent="0" algn="l" rtl="0">
              <a:lnSpc>
                <a:spcPct val="100000"/>
              </a:lnSpc>
              <a:spcBef>
                <a:spcPts val="1000"/>
              </a:spcBef>
              <a:spcAft>
                <a:spcPts val="0"/>
              </a:spcAft>
              <a:buSzPct val="100000"/>
              <a:buNone/>
            </a:pPr>
            <a:r>
              <a:rPr lang="en-ZA" sz="2400"/>
              <a:t>(ii)  Damage to property, infrastructure or the </a:t>
            </a:r>
            <a:endParaRPr/>
          </a:p>
          <a:p>
            <a:pPr marL="914400" lvl="2" indent="0" algn="l" rtl="0">
              <a:lnSpc>
                <a:spcPct val="100000"/>
              </a:lnSpc>
              <a:spcBef>
                <a:spcPts val="1000"/>
              </a:spcBef>
              <a:spcAft>
                <a:spcPts val="0"/>
              </a:spcAft>
              <a:buSzPct val="100000"/>
              <a:buNone/>
            </a:pPr>
            <a:r>
              <a:rPr lang="en-ZA" sz="2400"/>
              <a:t>     environment;  or</a:t>
            </a:r>
            <a:endParaRPr/>
          </a:p>
          <a:p>
            <a:pPr marL="914400" lvl="2" indent="0" algn="l" rtl="0">
              <a:lnSpc>
                <a:spcPct val="100000"/>
              </a:lnSpc>
              <a:spcBef>
                <a:spcPts val="1000"/>
              </a:spcBef>
              <a:spcAft>
                <a:spcPts val="0"/>
              </a:spcAft>
              <a:buSzPct val="100000"/>
              <a:buNone/>
            </a:pPr>
            <a:r>
              <a:rPr lang="en-ZA" sz="2400"/>
              <a:t>(iii) Disruption of the life of a community; </a:t>
            </a:r>
            <a:endParaRPr/>
          </a:p>
          <a:p>
            <a:pPr marL="457200" lvl="1" indent="0" algn="l" rtl="0">
              <a:lnSpc>
                <a:spcPct val="100000"/>
              </a:lnSpc>
              <a:spcBef>
                <a:spcPts val="1000"/>
              </a:spcBef>
              <a:spcAft>
                <a:spcPts val="0"/>
              </a:spcAft>
              <a:buSzPct val="100000"/>
              <a:buNone/>
            </a:pPr>
            <a:r>
              <a:rPr lang="en-ZA" sz="2400" b="1"/>
              <a:t>(b) </a:t>
            </a:r>
            <a:r>
              <a:rPr lang="en-ZA" sz="2400">
                <a:solidFill>
                  <a:srgbClr val="00B050"/>
                </a:solidFill>
              </a:rPr>
              <a:t>Is of a magnitude that exceeds the ability of those  </a:t>
            </a:r>
            <a:endParaRPr/>
          </a:p>
          <a:p>
            <a:pPr marL="457200" lvl="1" indent="0" algn="l" rtl="0">
              <a:lnSpc>
                <a:spcPct val="100000"/>
              </a:lnSpc>
              <a:spcBef>
                <a:spcPts val="1000"/>
              </a:spcBef>
              <a:spcAft>
                <a:spcPts val="0"/>
              </a:spcAft>
              <a:buSzPct val="100000"/>
              <a:buNone/>
            </a:pPr>
            <a:r>
              <a:rPr lang="en-ZA" sz="2400">
                <a:solidFill>
                  <a:srgbClr val="00B050"/>
                </a:solidFill>
              </a:rPr>
              <a:t>    affected by the disaster, to cope with its effects using only their own resources. </a:t>
            </a:r>
            <a:endParaRPr/>
          </a:p>
        </p:txBody>
      </p:sp>
      <p:sp>
        <p:nvSpPr>
          <p:cNvPr id="147" name="Google Shape;147;p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500"/>
              <a:buFont typeface="Arial"/>
              <a:buNone/>
            </a:pPr>
            <a:r>
              <a:rPr lang="en-ZA" sz="2500" b="1">
                <a:solidFill>
                  <a:srgbClr val="00B050"/>
                </a:solidFill>
                <a:latin typeface="Arial"/>
                <a:ea typeface="Arial"/>
                <a:cs typeface="Arial"/>
                <a:sym typeface="Arial"/>
              </a:rPr>
              <a:t>WHO DEFINITION </a:t>
            </a:r>
            <a:endParaRPr sz="2500" b="1">
              <a:solidFill>
                <a:srgbClr val="00B050"/>
              </a:solidFill>
              <a:latin typeface="Arial"/>
              <a:ea typeface="Arial"/>
              <a:cs typeface="Arial"/>
              <a:sym typeface="Arial"/>
            </a:endParaRPr>
          </a:p>
        </p:txBody>
      </p:sp>
      <p:sp>
        <p:nvSpPr>
          <p:cNvPr id="153" name="Google Shape;153;p7"/>
          <p:cNvSpPr txBox="1">
            <a:spLocks noGrp="1"/>
          </p:cNvSpPr>
          <p:nvPr>
            <p:ph type="body" idx="1"/>
          </p:nvPr>
        </p:nvSpPr>
        <p:spPr>
          <a:xfrm>
            <a:off x="2231135" y="2638043"/>
            <a:ext cx="8713089" cy="3677031"/>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SzPts val="1800"/>
              <a:buChar char="•"/>
            </a:pPr>
            <a:r>
              <a:rPr lang="en-ZA">
                <a:latin typeface="Arial"/>
                <a:ea typeface="Arial"/>
                <a:cs typeface="Arial"/>
                <a:sym typeface="Arial"/>
              </a:rPr>
              <a:t>The World Health Organisation (WHO) defines disaster as:  </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	“Any occurrence that causes damage, economic destruction, loss of human life and deterioration in health and health services on a scale sufficient to warrant an extraordinary response from outside the effected community or area”.</a:t>
            </a:r>
            <a:endParaRPr/>
          </a:p>
          <a:p>
            <a:pPr marL="0" lvl="0" indent="0" algn="just" rtl="0">
              <a:lnSpc>
                <a:spcPct val="150000"/>
              </a:lnSpc>
              <a:spcBef>
                <a:spcPts val="0"/>
              </a:spcBef>
              <a:spcAft>
                <a:spcPts val="0"/>
              </a:spcAft>
              <a:buSzPts val="1800"/>
              <a:buNone/>
            </a:pPr>
            <a:endParaRPr>
              <a:latin typeface="Arial"/>
              <a:ea typeface="Arial"/>
              <a:cs typeface="Arial"/>
              <a:sym typeface="Arial"/>
            </a:endParaRPr>
          </a:p>
          <a:p>
            <a:pPr marL="228600" lvl="0" indent="-228600" algn="just" rtl="0">
              <a:lnSpc>
                <a:spcPct val="150000"/>
              </a:lnSpc>
              <a:spcBef>
                <a:spcPts val="0"/>
              </a:spcBef>
              <a:spcAft>
                <a:spcPts val="0"/>
              </a:spcAft>
              <a:buSzPts val="1800"/>
              <a:buChar char="•"/>
            </a:pPr>
            <a:r>
              <a:rPr lang="en-ZA">
                <a:latin typeface="Arial"/>
                <a:ea typeface="Arial"/>
                <a:cs typeface="Arial"/>
                <a:sym typeface="Arial"/>
              </a:rPr>
              <a:t>Some outstanding criteria: severity, sudden onset, sometimes prolonged onset (drought, viral diseases), death, external assistance.</a:t>
            </a:r>
            <a:endParaRPr/>
          </a:p>
        </p:txBody>
      </p:sp>
      <p:sp>
        <p:nvSpPr>
          <p:cNvPr id="154" name="Google Shape;154;p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5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00B050"/>
              </a:buClr>
              <a:buSzPts val="2800"/>
              <a:buFont typeface="Arial"/>
              <a:buNone/>
            </a:pPr>
            <a:r>
              <a:rPr lang="en-ZA" b="1">
                <a:solidFill>
                  <a:srgbClr val="00B050"/>
                </a:solidFill>
                <a:latin typeface="Arial"/>
                <a:ea typeface="Arial"/>
                <a:cs typeface="Arial"/>
                <a:sym typeface="Arial"/>
              </a:rPr>
              <a:t>DISASTER MANAGEMENT </a:t>
            </a:r>
            <a:endParaRPr/>
          </a:p>
        </p:txBody>
      </p:sp>
      <p:sp>
        <p:nvSpPr>
          <p:cNvPr id="160" name="Google Shape;160;p8"/>
          <p:cNvSpPr txBox="1">
            <a:spLocks noGrp="1"/>
          </p:cNvSpPr>
          <p:nvPr>
            <p:ph type="body" idx="1"/>
          </p:nvPr>
        </p:nvSpPr>
        <p:spPr>
          <a:xfrm>
            <a:off x="2231136" y="2638044"/>
            <a:ext cx="8208264" cy="310198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en-ZA">
                <a:latin typeface="Arial"/>
                <a:ea typeface="Arial"/>
                <a:cs typeface="Arial"/>
                <a:sym typeface="Arial"/>
              </a:rPr>
              <a:t>According to the Disaster Management Act No 57 of 2002</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“disaster management” means a continuous and integrated multi-disciplinary process of planning and implementation of measures aimed at </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(a) preventing or reducing the risk of disasters;</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(b) mitigating the severity or consequences of disasters;</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(c) emergency preparedness;</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(d) a rapid and effective response to disasters;</a:t>
            </a:r>
            <a:endParaRPr/>
          </a:p>
          <a:p>
            <a:pPr marL="0" lvl="0" indent="0" algn="just" rtl="0">
              <a:lnSpc>
                <a:spcPct val="150000"/>
              </a:lnSpc>
              <a:spcBef>
                <a:spcPts val="0"/>
              </a:spcBef>
              <a:spcAft>
                <a:spcPts val="0"/>
              </a:spcAft>
              <a:buSzPts val="1800"/>
              <a:buNone/>
            </a:pPr>
            <a:r>
              <a:rPr lang="en-ZA">
                <a:latin typeface="Arial"/>
                <a:ea typeface="Arial"/>
                <a:cs typeface="Arial"/>
                <a:sym typeface="Arial"/>
              </a:rPr>
              <a:t>(e) post-disaster recovery and rehabilitation.</a:t>
            </a:r>
            <a:endParaRPr/>
          </a:p>
        </p:txBody>
      </p:sp>
      <p:sp>
        <p:nvSpPr>
          <p:cNvPr id="161" name="Google Shape;161;p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500"/>
                                        <p:tgtEl>
                                          <p:spTgt spid="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Effect transition="in" filter="fade">
                                      <p:cBhvr>
                                        <p:cTn id="12" dur="500"/>
                                        <p:tgtEl>
                                          <p:spTgt spid="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2" end="2"/>
                                            </p:txEl>
                                          </p:spTgt>
                                        </p:tgtEl>
                                        <p:attrNameLst>
                                          <p:attrName>style.visibility</p:attrName>
                                        </p:attrNameLst>
                                      </p:cBhvr>
                                      <p:to>
                                        <p:strVal val="visible"/>
                                      </p:to>
                                    </p:set>
                                    <p:animEffect transition="in" filter="fade">
                                      <p:cBhvr>
                                        <p:cTn id="17" dur="500"/>
                                        <p:tgtEl>
                                          <p:spTgt spid="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3" end="3"/>
                                            </p:txEl>
                                          </p:spTgt>
                                        </p:tgtEl>
                                        <p:attrNameLst>
                                          <p:attrName>style.visibility</p:attrName>
                                        </p:attrNameLst>
                                      </p:cBhvr>
                                      <p:to>
                                        <p:strVal val="visible"/>
                                      </p:to>
                                    </p:set>
                                    <p:animEffect transition="in" filter="fade">
                                      <p:cBhvr>
                                        <p:cTn id="22" dur="500"/>
                                        <p:tgtEl>
                                          <p:spTgt spid="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4" end="4"/>
                                            </p:txEl>
                                          </p:spTgt>
                                        </p:tgtEl>
                                        <p:attrNameLst>
                                          <p:attrName>style.visibility</p:attrName>
                                        </p:attrNameLst>
                                      </p:cBhvr>
                                      <p:to>
                                        <p:strVal val="visible"/>
                                      </p:to>
                                    </p:set>
                                    <p:animEffect transition="in" filter="fade">
                                      <p:cBhvr>
                                        <p:cTn id="27" dur="500"/>
                                        <p:tgtEl>
                                          <p:spTgt spid="1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5" end="5"/>
                                            </p:txEl>
                                          </p:spTgt>
                                        </p:tgtEl>
                                        <p:attrNameLst>
                                          <p:attrName>style.visibility</p:attrName>
                                        </p:attrNameLst>
                                      </p:cBhvr>
                                      <p:to>
                                        <p:strVal val="visible"/>
                                      </p:to>
                                    </p:set>
                                    <p:animEffect transition="in" filter="fade">
                                      <p:cBhvr>
                                        <p:cTn id="32" dur="500"/>
                                        <p:tgtEl>
                                          <p:spTgt spid="1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xEl>
                                              <p:pRg st="6" end="6"/>
                                            </p:txEl>
                                          </p:spTgt>
                                        </p:tgtEl>
                                        <p:attrNameLst>
                                          <p:attrName>style.visibility</p:attrName>
                                        </p:attrNameLst>
                                      </p:cBhvr>
                                      <p:to>
                                        <p:strVal val="visible"/>
                                      </p:to>
                                    </p:set>
                                    <p:animEffect transition="in" filter="fade">
                                      <p:cBhvr>
                                        <p:cTn id="37" dur="500"/>
                                        <p:tgtEl>
                                          <p:spTgt spid="1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711366" y="286984"/>
            <a:ext cx="5925310" cy="68207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00B050"/>
              </a:buClr>
              <a:buSzPct val="100000"/>
              <a:buFont typeface="Gill Sans"/>
              <a:buNone/>
            </a:pPr>
            <a:r>
              <a:rPr lang="en-ZA" sz="2200">
                <a:solidFill>
                  <a:srgbClr val="00B050"/>
                </a:solidFill>
              </a:rPr>
              <a:t>DISASTER RISK MANAGEMENT HELIX</a:t>
            </a:r>
            <a:br>
              <a:rPr lang="en-ZA" sz="2200"/>
            </a:br>
            <a:endParaRPr sz="2200"/>
          </a:p>
        </p:txBody>
      </p:sp>
      <p:sp>
        <p:nvSpPr>
          <p:cNvPr id="167" name="Google Shape;167;p9"/>
          <p:cNvSpPr txBox="1">
            <a:spLocks noGrp="1"/>
          </p:cNvSpPr>
          <p:nvPr>
            <p:ph type="body" idx="1"/>
          </p:nvPr>
        </p:nvSpPr>
        <p:spPr>
          <a:xfrm>
            <a:off x="323850" y="1222310"/>
            <a:ext cx="7210804" cy="523564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1600"/>
              <a:buChar char="•"/>
            </a:pPr>
            <a:r>
              <a:rPr lang="en-ZA" sz="1600"/>
              <a:t>Disaster Management is divided into three phases, namely: pre-disaster, during-disaster, and post-disaster phases (Schmidt &amp; Peter, 2017).</a:t>
            </a:r>
            <a:endParaRPr/>
          </a:p>
          <a:p>
            <a:pPr marL="228600" lvl="0" indent="-228600" algn="just" rtl="0">
              <a:lnSpc>
                <a:spcPct val="90000"/>
              </a:lnSpc>
              <a:spcBef>
                <a:spcPts val="1000"/>
              </a:spcBef>
              <a:spcAft>
                <a:spcPts val="0"/>
              </a:spcAft>
              <a:buSzPts val="1600"/>
              <a:buChar char="•"/>
            </a:pPr>
            <a:r>
              <a:rPr lang="en-ZA" sz="1600"/>
              <a:t> The Disaster Risk Management Helix is a holistic approach focusing on interrelationships between these stages. </a:t>
            </a:r>
            <a:endParaRPr/>
          </a:p>
          <a:p>
            <a:pPr marL="228600" lvl="0" indent="-228600" algn="just" rtl="0">
              <a:lnSpc>
                <a:spcPct val="90000"/>
              </a:lnSpc>
              <a:spcBef>
                <a:spcPts val="1000"/>
              </a:spcBef>
              <a:spcAft>
                <a:spcPts val="0"/>
              </a:spcAft>
              <a:buSzPts val="1600"/>
              <a:buChar char="•"/>
            </a:pPr>
            <a:r>
              <a:rPr lang="en-ZA" sz="1600"/>
              <a:t>Your MHPSS interventions can include </a:t>
            </a:r>
            <a:r>
              <a:rPr lang="en-ZA" sz="1600">
                <a:solidFill>
                  <a:srgbClr val="002060"/>
                </a:solidFill>
              </a:rPr>
              <a:t>proactive measures </a:t>
            </a:r>
            <a:r>
              <a:rPr lang="en-ZA" sz="1600"/>
              <a:t>(blue arrows) to reduce the frequency and severity of identified risks</a:t>
            </a:r>
            <a:endParaRPr/>
          </a:p>
          <a:p>
            <a:pPr marL="228600" lvl="0" indent="-228600" algn="just" rtl="0">
              <a:lnSpc>
                <a:spcPct val="90000"/>
              </a:lnSpc>
              <a:spcBef>
                <a:spcPts val="1000"/>
              </a:spcBef>
              <a:spcAft>
                <a:spcPts val="0"/>
              </a:spcAft>
              <a:buSzPts val="1600"/>
              <a:buChar char="•"/>
            </a:pPr>
            <a:r>
              <a:rPr lang="en-ZA" sz="1600"/>
              <a:t>In the post-disaster phase, you will </a:t>
            </a:r>
            <a:r>
              <a:rPr lang="en-ZA" sz="1600">
                <a:solidFill>
                  <a:srgbClr val="C00000"/>
                </a:solidFill>
              </a:rPr>
              <a:t>render recovery and rehabilitation </a:t>
            </a:r>
            <a:r>
              <a:rPr lang="en-ZA" sz="1600"/>
              <a:t>MHPSS interventions (red arrows). </a:t>
            </a:r>
            <a:endParaRPr/>
          </a:p>
          <a:p>
            <a:pPr marL="228600" lvl="0" indent="-228600" algn="just" rtl="0">
              <a:lnSpc>
                <a:spcPct val="90000"/>
              </a:lnSpc>
              <a:spcBef>
                <a:spcPts val="1000"/>
              </a:spcBef>
              <a:spcAft>
                <a:spcPts val="0"/>
              </a:spcAft>
              <a:buSzPts val="1600"/>
              <a:buChar char="•"/>
            </a:pPr>
            <a:r>
              <a:rPr lang="en-ZA" sz="1600"/>
              <a:t>The ultimate goal is to minimise, or possibly eradicate, the impact of future disasters (Bosher, Chmutina &amp; Van Niekerk, 2021).</a:t>
            </a:r>
            <a:endParaRPr/>
          </a:p>
          <a:p>
            <a:pPr marL="228600" lvl="0" indent="-228600" algn="just" rtl="0">
              <a:lnSpc>
                <a:spcPct val="90000"/>
              </a:lnSpc>
              <a:spcBef>
                <a:spcPts val="1000"/>
              </a:spcBef>
              <a:spcAft>
                <a:spcPts val="0"/>
              </a:spcAft>
              <a:buSzPts val="1600"/>
              <a:buChar char="•"/>
            </a:pPr>
            <a:r>
              <a:rPr lang="en-ZA" sz="1600"/>
              <a:t>The Resources/Effort axis illustrates that, over time, sustainable multi-disciplinary and intersectoral disaster risk management practices may require fewer resources, potentially extending the intervals between disasters.</a:t>
            </a:r>
            <a:endParaRPr/>
          </a:p>
          <a:p>
            <a:pPr marL="228600" lvl="0" indent="-228600" algn="just" rtl="0">
              <a:lnSpc>
                <a:spcPct val="90000"/>
              </a:lnSpc>
              <a:spcBef>
                <a:spcPts val="1000"/>
              </a:spcBef>
              <a:spcAft>
                <a:spcPts val="0"/>
              </a:spcAft>
              <a:buSzPts val="1600"/>
              <a:buChar char="•"/>
            </a:pPr>
            <a:r>
              <a:rPr lang="en-ZA" sz="1600"/>
              <a:t>Over time, resource demands can change as practices improve (Bosher, Chmutina &amp; Van Niekerk, 2021).</a:t>
            </a:r>
            <a:endParaRPr/>
          </a:p>
          <a:p>
            <a:pPr marL="228600" lvl="0" indent="-158750" algn="l" rtl="0">
              <a:lnSpc>
                <a:spcPct val="90000"/>
              </a:lnSpc>
              <a:spcBef>
                <a:spcPts val="1000"/>
              </a:spcBef>
              <a:spcAft>
                <a:spcPts val="0"/>
              </a:spcAft>
              <a:buSzPts val="1100"/>
              <a:buNone/>
            </a:pPr>
            <a:endParaRPr sz="1100"/>
          </a:p>
        </p:txBody>
      </p:sp>
      <p:pic>
        <p:nvPicPr>
          <p:cNvPr id="168" name="Google Shape;168;p9"/>
          <p:cNvPicPr preferRelativeResize="0"/>
          <p:nvPr/>
        </p:nvPicPr>
        <p:blipFill rotWithShape="1">
          <a:blip r:embed="rId3">
            <a:alphaModFix/>
          </a:blip>
          <a:srcRect l="17419" r="41155" b="2"/>
          <a:stretch/>
        </p:blipFill>
        <p:spPr>
          <a:xfrm>
            <a:off x="7534654" y="10"/>
            <a:ext cx="4657345" cy="6857990"/>
          </a:xfrm>
          <a:prstGeom prst="rect">
            <a:avLst/>
          </a:prstGeom>
          <a:noFill/>
          <a:ln>
            <a:noFill/>
          </a:ln>
        </p:spPr>
      </p:pic>
      <p:sp>
        <p:nvSpPr>
          <p:cNvPr id="169" name="Google Shape;169;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ZA"/>
              <a:t>©VanStraaten 2025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5145</Words>
  <Application>Microsoft Office PowerPoint</Application>
  <PresentationFormat>Widescreen</PresentationFormat>
  <Paragraphs>314</Paragraphs>
  <Slides>43</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Calibri</vt:lpstr>
      <vt:lpstr>Play</vt:lpstr>
      <vt:lpstr>Times New Roman</vt:lpstr>
      <vt:lpstr>Gill Sans</vt:lpstr>
      <vt:lpstr>Arial</vt:lpstr>
      <vt:lpstr>Parcel</vt:lpstr>
      <vt:lpstr>Parcel</vt:lpstr>
      <vt:lpstr>Proposed integrated disaster risk reduction social work (IDRRSW) framework for teaching, research, and practice to enhance mental health and psychosocial support services</vt:lpstr>
      <vt:lpstr>AIM OF THE WORKSHOP</vt:lpstr>
      <vt:lpstr>Introduction</vt:lpstr>
      <vt:lpstr>PowerPoint Presentation</vt:lpstr>
      <vt:lpstr>PowerPoint Presentation</vt:lpstr>
      <vt:lpstr>DEFINITION OF A DISASTER – DISASTER MANAGEMENT ACT 57 OF 2002 &amp; DISASTER MANAGEMENT AMENDMENT ACT 16 OF 2015</vt:lpstr>
      <vt:lpstr>WHO DEFINITION </vt:lpstr>
      <vt:lpstr>DISASTER MANAGEMENT </vt:lpstr>
      <vt:lpstr>DISASTER RISK MANAGEMENT HELIX </vt:lpstr>
      <vt:lpstr>PowerPoint Presentation</vt:lpstr>
      <vt:lpstr>PowerPoint Presentation</vt:lpstr>
      <vt:lpstr>WHERE DOES MENTAL HEALTH FIT IN DISASTER MANAGEMENT</vt:lpstr>
      <vt:lpstr>OPTIMAL MENTAL HEALTH INCLUDES </vt:lpstr>
      <vt:lpstr>MENTAL HEALTH AND PSYCHOSOCIAL SUPPORT (MHPSS)</vt:lpstr>
      <vt:lpstr>WHAT IS SOCIAL WORK?</vt:lpstr>
      <vt:lpstr>GLOBAL AGENDA FOR SOCIAL WORK &amp;  SOCIAL DEVELOPMENT </vt:lpstr>
      <vt:lpstr>SOURCE: IASSW, ICSW &amp; IFSW (2020)</vt:lpstr>
      <vt:lpstr>UNITED NATIONS DISASTER RISK REDUCTION (UNDRR) </vt:lpstr>
      <vt:lpstr>SDG &amp; SENDAI FRAMEWORK</vt:lpstr>
      <vt:lpstr>SENDAI FRAMEWORK FOR DISASTER RISK REDUCTION (SFDRR)</vt:lpstr>
      <vt:lpstr>SPHERE PROJECT: HUMANITARIAN CHARTER AND MINIMUM STANDARDS IN HUMANITARIAN RESPONSE</vt:lpstr>
      <vt:lpstr>AGENDA 2063</vt:lpstr>
      <vt:lpstr>SOUTHERN AFRICAN DEVELOPMENT COMMUNITY PROTOCOLS</vt:lpstr>
      <vt:lpstr>THE SPHERE PROJECT</vt:lpstr>
      <vt:lpstr>CORE STANDARDS TO HUMANITARIAN SERVICES</vt:lpstr>
      <vt:lpstr>ECO-SOCIAL MODEL </vt:lpstr>
      <vt:lpstr>THE INTEGRATED DISASTER RISK REDUCTION SOCIAL WORK (IDRRSW) FRAMEWORK</vt:lpstr>
      <vt:lpstr> DIMENSIONS OF THE ECOLOGICAL SYSTEMS THEORY AND ECO-SOCIAL MODEL  </vt:lpstr>
      <vt:lpstr>PowerPoint Presentation</vt:lpstr>
      <vt:lpstr>PowerPoint Presentation</vt:lpstr>
      <vt:lpstr>PowerPoint Presentation</vt:lpstr>
      <vt:lpstr>PowerPoint Presentation</vt:lpstr>
      <vt:lpstr>Table 2: Summary of agreements, guidelines, laws, and policies on the various system levels </vt:lpstr>
      <vt:lpstr>PowerPoint Presentation</vt:lpstr>
      <vt:lpstr>PowerPoint Presentation</vt:lpstr>
      <vt:lpstr>PowerPoint Presentation</vt:lpstr>
      <vt:lpstr>PowerPoint Presentation</vt:lpstr>
      <vt:lpstr>Table 1</vt:lpstr>
      <vt:lpstr>QUESTIONS?</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Mariette Joubert</dc:creator>
  <cp:lastModifiedBy>MvS</cp:lastModifiedBy>
  <cp:revision>5</cp:revision>
  <dcterms:created xsi:type="dcterms:W3CDTF">2020-11-11T04:20:06Z</dcterms:created>
  <dcterms:modified xsi:type="dcterms:W3CDTF">2025-09-08T14:49:09Z</dcterms:modified>
</cp:coreProperties>
</file>