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Lst>
  <p:notesMasterIdLst>
    <p:notesMasterId r:id="rId23"/>
  </p:notesMasterIdLst>
  <p:handoutMasterIdLst>
    <p:handoutMasterId r:id="rId24"/>
  </p:handoutMasterIdLst>
  <p:sldIdLst>
    <p:sldId id="256" r:id="rId6"/>
    <p:sldId id="499" r:id="rId7"/>
    <p:sldId id="501" r:id="rId8"/>
    <p:sldId id="502" r:id="rId9"/>
    <p:sldId id="503" r:id="rId10"/>
    <p:sldId id="504" r:id="rId11"/>
    <p:sldId id="506" r:id="rId12"/>
    <p:sldId id="507" r:id="rId13"/>
    <p:sldId id="505" r:id="rId14"/>
    <p:sldId id="500" r:id="rId15"/>
    <p:sldId id="494" r:id="rId16"/>
    <p:sldId id="498" r:id="rId17"/>
    <p:sldId id="508" r:id="rId18"/>
    <p:sldId id="509" r:id="rId19"/>
    <p:sldId id="492" r:id="rId20"/>
    <p:sldId id="510" r:id="rId21"/>
    <p:sldId id="497" r:id="rId2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F5D74-CF8A-129F-894F-BD2B582BB708}" name="Christo Heunis" initials="CH" userId="S::HeunisJ@ufs.ac.za::bbd627db-9020-4610-a3a9-10c1dd6fc238" providerId="AD"/>
  <p188:author id="{2EB727EA-565F-3168-9C62-F59A90E1590A}" name="Mariette Joubert" initials="MJ" userId="Mariette Jouber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ette Joubert" initials="MJ" lastIdx="4" clrIdx="0">
    <p:extLst>
      <p:ext uri="{19B8F6BF-5375-455C-9EA6-DF929625EA0E}">
        <p15:presenceInfo xmlns:p15="http://schemas.microsoft.com/office/powerpoint/2012/main" userId="Mariette Joubert" providerId="None"/>
      </p:ext>
    </p:extLst>
  </p:cmAuthor>
  <p:cmAuthor id="2" name="Christo Heunis" initials="CH" lastIdx="3" clrIdx="1">
    <p:extLst>
      <p:ext uri="{19B8F6BF-5375-455C-9EA6-DF929625EA0E}">
        <p15:presenceInfo xmlns:p15="http://schemas.microsoft.com/office/powerpoint/2012/main" userId="S-1-5-21-3489307429-1387253005-3621918564-6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00"/>
    <a:srgbClr val="99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F161E-D2E9-3BAB-731D-19385832DA25}" v="31" dt="2025-09-08T13:26:16.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90436" autoAdjust="0"/>
  </p:normalViewPr>
  <p:slideViewPr>
    <p:cSldViewPr snapToGrid="0">
      <p:cViewPr varScale="1">
        <p:scale>
          <a:sx n="90" d="100"/>
          <a:sy n="90" d="100"/>
        </p:scale>
        <p:origin x="53" y="9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D370B-DBD1-4626-8191-9693E078EB7A}" type="doc">
      <dgm:prSet loTypeId="urn:microsoft.com/office/officeart/2005/8/layout/bProcess4" loCatId="process" qsTypeId="urn:microsoft.com/office/officeart/2005/8/quickstyle/simple4" qsCatId="simple" csTypeId="urn:microsoft.com/office/officeart/2005/8/colors/accent3_2" csCatId="accent3" phldr="1"/>
      <dgm:spPr/>
      <dgm:t>
        <a:bodyPr/>
        <a:lstStyle/>
        <a:p>
          <a:endParaRPr lang="en-US"/>
        </a:p>
      </dgm:t>
    </dgm:pt>
    <dgm:pt modelId="{AF094536-14F7-4EBE-B950-9268F662CDC8}">
      <dgm:prSet/>
      <dgm:spPr/>
      <dgm:t>
        <a:bodyPr/>
        <a:lstStyle/>
        <a:p>
          <a:r>
            <a:rPr lang="en-US" dirty="0"/>
            <a:t>Background to study</a:t>
          </a:r>
        </a:p>
      </dgm:t>
    </dgm:pt>
    <dgm:pt modelId="{5EE4B0C2-06DA-4047-A727-24560D795B5D}" type="parTrans" cxnId="{134BBAC9-CC48-4EA1-999C-85A8C66EB37A}">
      <dgm:prSet/>
      <dgm:spPr/>
      <dgm:t>
        <a:bodyPr/>
        <a:lstStyle/>
        <a:p>
          <a:endParaRPr lang="en-US"/>
        </a:p>
      </dgm:t>
    </dgm:pt>
    <dgm:pt modelId="{A577BA22-C3A2-431F-B4CE-03785859ED3C}" type="sibTrans" cxnId="{134BBAC9-CC48-4EA1-999C-85A8C66EB37A}">
      <dgm:prSet/>
      <dgm:spPr/>
      <dgm:t>
        <a:bodyPr/>
        <a:lstStyle/>
        <a:p>
          <a:endParaRPr lang="en-US"/>
        </a:p>
      </dgm:t>
    </dgm:pt>
    <dgm:pt modelId="{C36117EE-B076-434D-941E-1DB431B7C96E}">
      <dgm:prSet/>
      <dgm:spPr/>
      <dgm:t>
        <a:bodyPr/>
        <a:lstStyle/>
        <a:p>
          <a:r>
            <a:rPr lang="en-ZA" dirty="0"/>
            <a:t>Contextualising FIP</a:t>
          </a:r>
          <a:endParaRPr lang="en-US" dirty="0"/>
        </a:p>
      </dgm:t>
    </dgm:pt>
    <dgm:pt modelId="{B1EDA0CD-B287-4D88-B6F5-B6B1F1211B5C}" type="parTrans" cxnId="{739E0951-2850-4B49-95F8-80CFCC801F43}">
      <dgm:prSet/>
      <dgm:spPr/>
      <dgm:t>
        <a:bodyPr/>
        <a:lstStyle/>
        <a:p>
          <a:endParaRPr lang="en-US"/>
        </a:p>
      </dgm:t>
    </dgm:pt>
    <dgm:pt modelId="{CA2CBF7F-438C-4077-A415-C5F2EC9A20C0}" type="sibTrans" cxnId="{739E0951-2850-4B49-95F8-80CFCC801F43}">
      <dgm:prSet/>
      <dgm:spPr/>
      <dgm:t>
        <a:bodyPr/>
        <a:lstStyle/>
        <a:p>
          <a:endParaRPr lang="en-US"/>
        </a:p>
      </dgm:t>
    </dgm:pt>
    <dgm:pt modelId="{35714C24-8FD9-4CFC-8C2A-248FB91D09D0}">
      <dgm:prSet/>
      <dgm:spPr/>
      <dgm:t>
        <a:bodyPr/>
        <a:lstStyle/>
        <a:p>
          <a:pPr rtl="0"/>
          <a:r>
            <a:rPr lang="en-ZA" dirty="0"/>
            <a:t>Conceptualising</a:t>
          </a:r>
          <a:endParaRPr lang="en-ZA" dirty="0">
            <a:latin typeface="Arial"/>
          </a:endParaRPr>
        </a:p>
      </dgm:t>
    </dgm:pt>
    <dgm:pt modelId="{172095F2-1E30-44AA-AB82-FF3A18548FD5}" type="parTrans" cxnId="{2DC67EEF-F5E0-46EC-9ADA-C8A9681B4554}">
      <dgm:prSet/>
      <dgm:spPr/>
      <dgm:t>
        <a:bodyPr/>
        <a:lstStyle/>
        <a:p>
          <a:endParaRPr lang="en-US"/>
        </a:p>
      </dgm:t>
    </dgm:pt>
    <dgm:pt modelId="{E38868DE-5CE9-45D5-AAA6-B7E212FA2C59}" type="sibTrans" cxnId="{2DC67EEF-F5E0-46EC-9ADA-C8A9681B4554}">
      <dgm:prSet/>
      <dgm:spPr/>
      <dgm:t>
        <a:bodyPr/>
        <a:lstStyle/>
        <a:p>
          <a:endParaRPr lang="en-US"/>
        </a:p>
      </dgm:t>
    </dgm:pt>
    <dgm:pt modelId="{DA0920B9-8086-4A05-A00B-BB10290843B2}">
      <dgm:prSet/>
      <dgm:spPr/>
      <dgm:t>
        <a:bodyPr/>
        <a:lstStyle/>
        <a:p>
          <a:r>
            <a:rPr lang="en-US" dirty="0"/>
            <a:t>Research methodology</a:t>
          </a:r>
        </a:p>
      </dgm:t>
    </dgm:pt>
    <dgm:pt modelId="{7270B7FF-8399-4ABC-9F5E-7489348FA417}" type="parTrans" cxnId="{C302149B-C90B-47EC-AB69-B3C36D5868BC}">
      <dgm:prSet/>
      <dgm:spPr/>
      <dgm:t>
        <a:bodyPr/>
        <a:lstStyle/>
        <a:p>
          <a:endParaRPr lang="en-US"/>
        </a:p>
      </dgm:t>
    </dgm:pt>
    <dgm:pt modelId="{CC3CA339-66C4-4325-A2F0-0A39860CAD8A}" type="sibTrans" cxnId="{C302149B-C90B-47EC-AB69-B3C36D5868BC}">
      <dgm:prSet/>
      <dgm:spPr/>
      <dgm:t>
        <a:bodyPr/>
        <a:lstStyle/>
        <a:p>
          <a:endParaRPr lang="en-US"/>
        </a:p>
      </dgm:t>
    </dgm:pt>
    <dgm:pt modelId="{D6F74D16-D72E-4E79-9FE1-6DAAB6B22A27}">
      <dgm:prSet custT="1"/>
      <dgm:spPr/>
      <dgm:t>
        <a:bodyPr/>
        <a:lstStyle/>
        <a:p>
          <a:r>
            <a:rPr lang="en-US" sz="1800" dirty="0"/>
            <a:t>Results</a:t>
          </a:r>
        </a:p>
      </dgm:t>
    </dgm:pt>
    <dgm:pt modelId="{5C30E471-821F-4513-A4B6-3923649B69C1}" type="parTrans" cxnId="{6875C528-F464-4680-A3C2-BDACDED4C990}">
      <dgm:prSet/>
      <dgm:spPr/>
      <dgm:t>
        <a:bodyPr/>
        <a:lstStyle/>
        <a:p>
          <a:endParaRPr lang="en-US"/>
        </a:p>
      </dgm:t>
    </dgm:pt>
    <dgm:pt modelId="{2E7A9D10-EC38-4C0D-8180-9499F54B029D}" type="sibTrans" cxnId="{6875C528-F464-4680-A3C2-BDACDED4C990}">
      <dgm:prSet/>
      <dgm:spPr/>
      <dgm:t>
        <a:bodyPr/>
        <a:lstStyle/>
        <a:p>
          <a:endParaRPr lang="en-US"/>
        </a:p>
      </dgm:t>
    </dgm:pt>
    <dgm:pt modelId="{E19EA90E-1EFE-4E84-A935-354D106D7FBE}">
      <dgm:prSet/>
      <dgm:spPr/>
      <dgm:t>
        <a:bodyPr/>
        <a:lstStyle/>
        <a:p>
          <a:r>
            <a:rPr lang="en-US" dirty="0"/>
            <a:t>Recommendations </a:t>
          </a:r>
        </a:p>
      </dgm:t>
    </dgm:pt>
    <dgm:pt modelId="{6ECDA37A-26D4-40BB-8F79-5DD41F7CD57E}" type="parTrans" cxnId="{7DEB5F03-6DD4-4B09-8C96-C8E87B8BCCA8}">
      <dgm:prSet/>
      <dgm:spPr/>
      <dgm:t>
        <a:bodyPr/>
        <a:lstStyle/>
        <a:p>
          <a:endParaRPr lang="en-US"/>
        </a:p>
      </dgm:t>
    </dgm:pt>
    <dgm:pt modelId="{14E6CAED-AF63-4503-8027-0C7DAC30D280}" type="sibTrans" cxnId="{7DEB5F03-6DD4-4B09-8C96-C8E87B8BCCA8}">
      <dgm:prSet/>
      <dgm:spPr/>
      <dgm:t>
        <a:bodyPr/>
        <a:lstStyle/>
        <a:p>
          <a:endParaRPr lang="en-US"/>
        </a:p>
      </dgm:t>
    </dgm:pt>
    <dgm:pt modelId="{742A3FBE-06F8-4BE8-95AC-6C42970737A0}">
      <dgm:prSet/>
      <dgm:spPr/>
      <dgm:t>
        <a:bodyPr/>
        <a:lstStyle/>
        <a:p>
          <a:r>
            <a:rPr lang="en-US" dirty="0"/>
            <a:t>References</a:t>
          </a:r>
        </a:p>
      </dgm:t>
    </dgm:pt>
    <dgm:pt modelId="{9F09EF0F-F601-4DF0-B648-93214F81C847}" type="parTrans" cxnId="{07536A29-ED80-4B5F-BAEA-ED7B8D6AC7F7}">
      <dgm:prSet/>
      <dgm:spPr/>
      <dgm:t>
        <a:bodyPr/>
        <a:lstStyle/>
        <a:p>
          <a:endParaRPr lang="en-US"/>
        </a:p>
      </dgm:t>
    </dgm:pt>
    <dgm:pt modelId="{0A41ABD9-AC47-42BF-AD52-6301DE056233}" type="sibTrans" cxnId="{07536A29-ED80-4B5F-BAEA-ED7B8D6AC7F7}">
      <dgm:prSet/>
      <dgm:spPr/>
      <dgm:t>
        <a:bodyPr/>
        <a:lstStyle/>
        <a:p>
          <a:endParaRPr lang="en-US"/>
        </a:p>
      </dgm:t>
    </dgm:pt>
    <dgm:pt modelId="{4F17C813-92C7-4C66-B18B-D477BFF7B6C0}">
      <dgm:prSet phldr="0" custT="1"/>
      <dgm:spPr/>
      <dgm:t>
        <a:bodyPr/>
        <a:lstStyle/>
        <a:p>
          <a:r>
            <a:rPr lang="en-US" sz="1600" dirty="0">
              <a:solidFill>
                <a:schemeClr val="bg1"/>
              </a:solidFill>
              <a:latin typeface="Arial"/>
              <a:ea typeface="Calibri"/>
              <a:cs typeface="Calibri"/>
            </a:rPr>
            <a:t>Aim of study</a:t>
          </a:r>
          <a:endParaRPr lang="en-ZA" sz="1600" dirty="0">
            <a:solidFill>
              <a:schemeClr val="bg1"/>
            </a:solidFill>
            <a:latin typeface="Arial"/>
          </a:endParaRPr>
        </a:p>
      </dgm:t>
    </dgm:pt>
    <dgm:pt modelId="{C0AFD2F1-D229-4A37-8318-7F5D9B8E437B}" type="parTrans" cxnId="{117E07F6-E471-42B6-AAA5-068250F67775}">
      <dgm:prSet/>
      <dgm:spPr/>
    </dgm:pt>
    <dgm:pt modelId="{0FF324F8-5E8B-47DE-9B22-A47CDEFA342E}" type="sibTrans" cxnId="{117E07F6-E471-42B6-AAA5-068250F67775}">
      <dgm:prSet/>
      <dgm:spPr/>
    </dgm:pt>
    <dgm:pt modelId="{FDC947D2-4EC9-4188-A312-CCB42D39A487}">
      <dgm:prSet phldr="0" custT="1"/>
      <dgm:spPr/>
      <dgm:t>
        <a:bodyPr/>
        <a:lstStyle/>
        <a:p>
          <a:pPr rtl="0"/>
          <a:r>
            <a:rPr lang="en-ZA" sz="1600" b="0" dirty="0">
              <a:solidFill>
                <a:schemeClr val="bg1"/>
              </a:solidFill>
              <a:latin typeface="Arial"/>
              <a:ea typeface="Calibri"/>
              <a:cs typeface="Arial"/>
            </a:rPr>
            <a:t>Building a professional identity</a:t>
          </a:r>
        </a:p>
      </dgm:t>
    </dgm:pt>
    <dgm:pt modelId="{3F301A9F-6C93-4EED-80D7-5CE7F1F9B594}" type="parTrans" cxnId="{FA6955DA-CD56-417C-B4A8-366AD7AE2B69}">
      <dgm:prSet/>
      <dgm:spPr/>
    </dgm:pt>
    <dgm:pt modelId="{6E206605-108F-4AD0-A3EB-E825F74DFD2D}" type="sibTrans" cxnId="{FA6955DA-CD56-417C-B4A8-366AD7AE2B69}">
      <dgm:prSet/>
      <dgm:spPr/>
    </dgm:pt>
    <dgm:pt modelId="{F1653DE2-B552-486A-91C5-1037514EB9CB}" type="pres">
      <dgm:prSet presAssocID="{DA8D370B-DBD1-4626-8191-9693E078EB7A}" presName="Name0" presStyleCnt="0">
        <dgm:presLayoutVars>
          <dgm:dir/>
          <dgm:resizeHandles/>
        </dgm:presLayoutVars>
      </dgm:prSet>
      <dgm:spPr/>
    </dgm:pt>
    <dgm:pt modelId="{10B0F9C6-EB59-4E7D-BDC0-258B1A1CA8C2}" type="pres">
      <dgm:prSet presAssocID="{AF094536-14F7-4EBE-B950-9268F662CDC8}" presName="compNode" presStyleCnt="0"/>
      <dgm:spPr/>
    </dgm:pt>
    <dgm:pt modelId="{1E925521-8AE7-4F68-9CBE-1AF10452A780}" type="pres">
      <dgm:prSet presAssocID="{AF094536-14F7-4EBE-B950-9268F662CDC8}" presName="dummyConnPt" presStyleCnt="0"/>
      <dgm:spPr/>
    </dgm:pt>
    <dgm:pt modelId="{734638CB-6A6B-415B-B2C1-7AE373D86C66}" type="pres">
      <dgm:prSet presAssocID="{AF094536-14F7-4EBE-B950-9268F662CDC8}" presName="node" presStyleLbl="node1" presStyleIdx="0" presStyleCnt="9">
        <dgm:presLayoutVars>
          <dgm:bulletEnabled val="1"/>
        </dgm:presLayoutVars>
      </dgm:prSet>
      <dgm:spPr/>
    </dgm:pt>
    <dgm:pt modelId="{C363AE69-3D87-4D09-B9CC-A25C04791DC6}" type="pres">
      <dgm:prSet presAssocID="{A577BA22-C3A2-431F-B4CE-03785859ED3C}" presName="sibTrans" presStyleLbl="bgSibTrans2D1" presStyleIdx="0" presStyleCnt="8"/>
      <dgm:spPr/>
    </dgm:pt>
    <dgm:pt modelId="{C5CB8AE6-42B7-4B42-B2EE-7CF2186DBC0E}" type="pres">
      <dgm:prSet presAssocID="{C36117EE-B076-434D-941E-1DB431B7C96E}" presName="compNode" presStyleCnt="0"/>
      <dgm:spPr/>
    </dgm:pt>
    <dgm:pt modelId="{169E9EA6-2688-4B11-9D4D-8307F7297318}" type="pres">
      <dgm:prSet presAssocID="{C36117EE-B076-434D-941E-1DB431B7C96E}" presName="dummyConnPt" presStyleCnt="0"/>
      <dgm:spPr/>
    </dgm:pt>
    <dgm:pt modelId="{BDDD9314-DF25-49EB-8B4F-C1EFFD366EA3}" type="pres">
      <dgm:prSet presAssocID="{C36117EE-B076-434D-941E-1DB431B7C96E}" presName="node" presStyleLbl="node1" presStyleIdx="1" presStyleCnt="9">
        <dgm:presLayoutVars>
          <dgm:bulletEnabled val="1"/>
        </dgm:presLayoutVars>
      </dgm:prSet>
      <dgm:spPr/>
    </dgm:pt>
    <dgm:pt modelId="{661A47F8-E2C2-4C1F-8884-F752E78A5884}" type="pres">
      <dgm:prSet presAssocID="{CA2CBF7F-438C-4077-A415-C5F2EC9A20C0}" presName="sibTrans" presStyleLbl="bgSibTrans2D1" presStyleIdx="1" presStyleCnt="8"/>
      <dgm:spPr/>
    </dgm:pt>
    <dgm:pt modelId="{60AD8270-17F4-4649-982A-94182C394964}" type="pres">
      <dgm:prSet presAssocID="{35714C24-8FD9-4CFC-8C2A-248FB91D09D0}" presName="compNode" presStyleCnt="0"/>
      <dgm:spPr/>
    </dgm:pt>
    <dgm:pt modelId="{42CAD83A-26B7-4640-923C-23C213872912}" type="pres">
      <dgm:prSet presAssocID="{35714C24-8FD9-4CFC-8C2A-248FB91D09D0}" presName="dummyConnPt" presStyleCnt="0"/>
      <dgm:spPr/>
    </dgm:pt>
    <dgm:pt modelId="{4A6A2ED3-AD92-4216-A1FB-4E2F2D2BCE4B}" type="pres">
      <dgm:prSet presAssocID="{35714C24-8FD9-4CFC-8C2A-248FB91D09D0}" presName="node" presStyleLbl="node1" presStyleIdx="2" presStyleCnt="9">
        <dgm:presLayoutVars>
          <dgm:bulletEnabled val="1"/>
        </dgm:presLayoutVars>
      </dgm:prSet>
      <dgm:spPr/>
    </dgm:pt>
    <dgm:pt modelId="{27403581-67B8-44CE-8F10-5EB5C43990F8}" type="pres">
      <dgm:prSet presAssocID="{E38868DE-5CE9-45D5-AAA6-B7E212FA2C59}" presName="sibTrans" presStyleLbl="bgSibTrans2D1" presStyleIdx="2" presStyleCnt="8"/>
      <dgm:spPr/>
    </dgm:pt>
    <dgm:pt modelId="{B53FE05B-1B95-47BA-B9F5-EBCBE3EE0CD3}" type="pres">
      <dgm:prSet presAssocID="{FDC947D2-4EC9-4188-A312-CCB42D39A487}" presName="compNode" presStyleCnt="0"/>
      <dgm:spPr/>
    </dgm:pt>
    <dgm:pt modelId="{CDE63763-0394-4731-BFB9-E1AC0E0D9878}" type="pres">
      <dgm:prSet presAssocID="{FDC947D2-4EC9-4188-A312-CCB42D39A487}" presName="dummyConnPt" presStyleCnt="0"/>
      <dgm:spPr/>
    </dgm:pt>
    <dgm:pt modelId="{2B302952-4F32-4960-9D8E-2B6FC6070768}" type="pres">
      <dgm:prSet presAssocID="{FDC947D2-4EC9-4188-A312-CCB42D39A487}" presName="node" presStyleLbl="node1" presStyleIdx="3" presStyleCnt="9">
        <dgm:presLayoutVars>
          <dgm:bulletEnabled val="1"/>
        </dgm:presLayoutVars>
      </dgm:prSet>
      <dgm:spPr/>
    </dgm:pt>
    <dgm:pt modelId="{92927835-21B9-4762-A1AB-8D1B980BBE5C}" type="pres">
      <dgm:prSet presAssocID="{6E206605-108F-4AD0-A3EB-E825F74DFD2D}" presName="sibTrans" presStyleLbl="bgSibTrans2D1" presStyleIdx="3" presStyleCnt="8"/>
      <dgm:spPr/>
    </dgm:pt>
    <dgm:pt modelId="{844CAFEA-3202-407F-B0CB-E660D4AE539B}" type="pres">
      <dgm:prSet presAssocID="{4F17C813-92C7-4C66-B18B-D477BFF7B6C0}" presName="compNode" presStyleCnt="0"/>
      <dgm:spPr/>
    </dgm:pt>
    <dgm:pt modelId="{22FE9987-5BDC-4C23-8402-D0D89D259458}" type="pres">
      <dgm:prSet presAssocID="{4F17C813-92C7-4C66-B18B-D477BFF7B6C0}" presName="dummyConnPt" presStyleCnt="0"/>
      <dgm:spPr/>
    </dgm:pt>
    <dgm:pt modelId="{BFD6C381-7B25-4ED1-B0A0-2F926FF33420}" type="pres">
      <dgm:prSet presAssocID="{4F17C813-92C7-4C66-B18B-D477BFF7B6C0}" presName="node" presStyleLbl="node1" presStyleIdx="4" presStyleCnt="9">
        <dgm:presLayoutVars>
          <dgm:bulletEnabled val="1"/>
        </dgm:presLayoutVars>
      </dgm:prSet>
      <dgm:spPr/>
    </dgm:pt>
    <dgm:pt modelId="{30A5B3EC-BCAA-4F45-ADC5-95CF71A43C57}" type="pres">
      <dgm:prSet presAssocID="{0FF324F8-5E8B-47DE-9B22-A47CDEFA342E}" presName="sibTrans" presStyleLbl="bgSibTrans2D1" presStyleIdx="4" presStyleCnt="8"/>
      <dgm:spPr/>
    </dgm:pt>
    <dgm:pt modelId="{877EB85E-3928-4E70-B2A0-5DDA42AC55DD}" type="pres">
      <dgm:prSet presAssocID="{DA0920B9-8086-4A05-A00B-BB10290843B2}" presName="compNode" presStyleCnt="0"/>
      <dgm:spPr/>
    </dgm:pt>
    <dgm:pt modelId="{025BC631-80DB-4204-97EC-E818C832C7B7}" type="pres">
      <dgm:prSet presAssocID="{DA0920B9-8086-4A05-A00B-BB10290843B2}" presName="dummyConnPt" presStyleCnt="0"/>
      <dgm:spPr/>
    </dgm:pt>
    <dgm:pt modelId="{669DA769-8936-49B1-89EF-AE97823C69F2}" type="pres">
      <dgm:prSet presAssocID="{DA0920B9-8086-4A05-A00B-BB10290843B2}" presName="node" presStyleLbl="node1" presStyleIdx="5" presStyleCnt="9">
        <dgm:presLayoutVars>
          <dgm:bulletEnabled val="1"/>
        </dgm:presLayoutVars>
      </dgm:prSet>
      <dgm:spPr/>
    </dgm:pt>
    <dgm:pt modelId="{B760B498-0662-40D6-B0BC-FCB8DCA10BC5}" type="pres">
      <dgm:prSet presAssocID="{CC3CA339-66C4-4325-A2F0-0A39860CAD8A}" presName="sibTrans" presStyleLbl="bgSibTrans2D1" presStyleIdx="5" presStyleCnt="8"/>
      <dgm:spPr/>
    </dgm:pt>
    <dgm:pt modelId="{DE3E7E19-5CCA-48D1-BB8D-A4DD1098DA49}" type="pres">
      <dgm:prSet presAssocID="{D6F74D16-D72E-4E79-9FE1-6DAAB6B22A27}" presName="compNode" presStyleCnt="0"/>
      <dgm:spPr/>
    </dgm:pt>
    <dgm:pt modelId="{BBA30D61-7967-41E0-BDE7-85F307ECE99F}" type="pres">
      <dgm:prSet presAssocID="{D6F74D16-D72E-4E79-9FE1-6DAAB6B22A27}" presName="dummyConnPt" presStyleCnt="0"/>
      <dgm:spPr/>
    </dgm:pt>
    <dgm:pt modelId="{7BC70F1F-65D4-499B-97C7-AACED5754E17}" type="pres">
      <dgm:prSet presAssocID="{D6F74D16-D72E-4E79-9FE1-6DAAB6B22A27}" presName="node" presStyleLbl="node1" presStyleIdx="6" presStyleCnt="9">
        <dgm:presLayoutVars>
          <dgm:bulletEnabled val="1"/>
        </dgm:presLayoutVars>
      </dgm:prSet>
      <dgm:spPr/>
    </dgm:pt>
    <dgm:pt modelId="{AAD01A60-C4DA-492E-97D8-A812BFD6185E}" type="pres">
      <dgm:prSet presAssocID="{2E7A9D10-EC38-4C0D-8180-9499F54B029D}" presName="sibTrans" presStyleLbl="bgSibTrans2D1" presStyleIdx="6" presStyleCnt="8"/>
      <dgm:spPr/>
    </dgm:pt>
    <dgm:pt modelId="{0C7E7036-263F-4C86-9B43-EEAA88155616}" type="pres">
      <dgm:prSet presAssocID="{E19EA90E-1EFE-4E84-A935-354D106D7FBE}" presName="compNode" presStyleCnt="0"/>
      <dgm:spPr/>
    </dgm:pt>
    <dgm:pt modelId="{713CB1F5-42B8-49FF-B5E3-5ACE1D9B9903}" type="pres">
      <dgm:prSet presAssocID="{E19EA90E-1EFE-4E84-A935-354D106D7FBE}" presName="dummyConnPt" presStyleCnt="0"/>
      <dgm:spPr/>
    </dgm:pt>
    <dgm:pt modelId="{47565679-7C70-4909-84B6-CBDE122E9F29}" type="pres">
      <dgm:prSet presAssocID="{E19EA90E-1EFE-4E84-A935-354D106D7FBE}" presName="node" presStyleLbl="node1" presStyleIdx="7" presStyleCnt="9">
        <dgm:presLayoutVars>
          <dgm:bulletEnabled val="1"/>
        </dgm:presLayoutVars>
      </dgm:prSet>
      <dgm:spPr/>
    </dgm:pt>
    <dgm:pt modelId="{FEB78C32-B30C-4947-8930-049017A516A3}" type="pres">
      <dgm:prSet presAssocID="{14E6CAED-AF63-4503-8027-0C7DAC30D280}" presName="sibTrans" presStyleLbl="bgSibTrans2D1" presStyleIdx="7" presStyleCnt="8"/>
      <dgm:spPr/>
    </dgm:pt>
    <dgm:pt modelId="{E9FA91B6-554F-4BD5-BF18-5A0141D1FB0D}" type="pres">
      <dgm:prSet presAssocID="{742A3FBE-06F8-4BE8-95AC-6C42970737A0}" presName="compNode" presStyleCnt="0"/>
      <dgm:spPr/>
    </dgm:pt>
    <dgm:pt modelId="{5BE6D686-2CF3-4A67-9C3C-0842F6026F20}" type="pres">
      <dgm:prSet presAssocID="{742A3FBE-06F8-4BE8-95AC-6C42970737A0}" presName="dummyConnPt" presStyleCnt="0"/>
      <dgm:spPr/>
    </dgm:pt>
    <dgm:pt modelId="{4BFEA761-7270-4DEA-B46C-B23A99F1E49A}" type="pres">
      <dgm:prSet presAssocID="{742A3FBE-06F8-4BE8-95AC-6C42970737A0}" presName="node" presStyleLbl="node1" presStyleIdx="8" presStyleCnt="9">
        <dgm:presLayoutVars>
          <dgm:bulletEnabled val="1"/>
        </dgm:presLayoutVars>
      </dgm:prSet>
      <dgm:spPr/>
    </dgm:pt>
  </dgm:ptLst>
  <dgm:cxnLst>
    <dgm:cxn modelId="{7DEB5F03-6DD4-4B09-8C96-C8E87B8BCCA8}" srcId="{DA8D370B-DBD1-4626-8191-9693E078EB7A}" destId="{E19EA90E-1EFE-4E84-A935-354D106D7FBE}" srcOrd="7" destOrd="0" parTransId="{6ECDA37A-26D4-40BB-8F79-5DD41F7CD57E}" sibTransId="{14E6CAED-AF63-4503-8027-0C7DAC30D280}"/>
    <dgm:cxn modelId="{C0491F06-10A6-41D9-B7B0-55C69FEC17A4}" type="presOf" srcId="{A577BA22-C3A2-431F-B4CE-03785859ED3C}" destId="{C363AE69-3D87-4D09-B9CC-A25C04791DC6}" srcOrd="0" destOrd="0" presId="urn:microsoft.com/office/officeart/2005/8/layout/bProcess4"/>
    <dgm:cxn modelId="{4329540E-8E26-4891-A836-8041FBCBFA24}" type="presOf" srcId="{0FF324F8-5E8B-47DE-9B22-A47CDEFA342E}" destId="{30A5B3EC-BCAA-4F45-ADC5-95CF71A43C57}" srcOrd="0" destOrd="0" presId="urn:microsoft.com/office/officeart/2005/8/layout/bProcess4"/>
    <dgm:cxn modelId="{14F88321-4426-4084-AE64-FE7BCC473ACD}" type="presOf" srcId="{CC3CA339-66C4-4325-A2F0-0A39860CAD8A}" destId="{B760B498-0662-40D6-B0BC-FCB8DCA10BC5}" srcOrd="0" destOrd="0" presId="urn:microsoft.com/office/officeart/2005/8/layout/bProcess4"/>
    <dgm:cxn modelId="{6875C528-F464-4680-A3C2-BDACDED4C990}" srcId="{DA8D370B-DBD1-4626-8191-9693E078EB7A}" destId="{D6F74D16-D72E-4E79-9FE1-6DAAB6B22A27}" srcOrd="6" destOrd="0" parTransId="{5C30E471-821F-4513-A4B6-3923649B69C1}" sibTransId="{2E7A9D10-EC38-4C0D-8180-9499F54B029D}"/>
    <dgm:cxn modelId="{07536A29-ED80-4B5F-BAEA-ED7B8D6AC7F7}" srcId="{DA8D370B-DBD1-4626-8191-9693E078EB7A}" destId="{742A3FBE-06F8-4BE8-95AC-6C42970737A0}" srcOrd="8" destOrd="0" parTransId="{9F09EF0F-F601-4DF0-B648-93214F81C847}" sibTransId="{0A41ABD9-AC47-42BF-AD52-6301DE056233}"/>
    <dgm:cxn modelId="{28625C5C-A861-464D-BC04-6A79F7A09A41}" type="presOf" srcId="{DA0920B9-8086-4A05-A00B-BB10290843B2}" destId="{669DA769-8936-49B1-89EF-AE97823C69F2}" srcOrd="0" destOrd="0" presId="urn:microsoft.com/office/officeart/2005/8/layout/bProcess4"/>
    <dgm:cxn modelId="{306C9743-F92F-477A-9351-8D90EE7A5187}" type="presOf" srcId="{E38868DE-5CE9-45D5-AAA6-B7E212FA2C59}" destId="{27403581-67B8-44CE-8F10-5EB5C43990F8}" srcOrd="0" destOrd="0" presId="urn:microsoft.com/office/officeart/2005/8/layout/bProcess4"/>
    <dgm:cxn modelId="{B1E25846-8E4B-467F-AB0F-BF30B6A82E1D}" type="presOf" srcId="{D6F74D16-D72E-4E79-9FE1-6DAAB6B22A27}" destId="{7BC70F1F-65D4-499B-97C7-AACED5754E17}" srcOrd="0" destOrd="0" presId="urn:microsoft.com/office/officeart/2005/8/layout/bProcess4"/>
    <dgm:cxn modelId="{41263E4E-B435-443A-A71E-D73895C16196}" type="presOf" srcId="{E19EA90E-1EFE-4E84-A935-354D106D7FBE}" destId="{47565679-7C70-4909-84B6-CBDE122E9F29}" srcOrd="0" destOrd="0" presId="urn:microsoft.com/office/officeart/2005/8/layout/bProcess4"/>
    <dgm:cxn modelId="{739E0951-2850-4B49-95F8-80CFCC801F43}" srcId="{DA8D370B-DBD1-4626-8191-9693E078EB7A}" destId="{C36117EE-B076-434D-941E-1DB431B7C96E}" srcOrd="1" destOrd="0" parTransId="{B1EDA0CD-B287-4D88-B6F5-B6B1F1211B5C}" sibTransId="{CA2CBF7F-438C-4077-A415-C5F2EC9A20C0}"/>
    <dgm:cxn modelId="{4D4AF474-C6A7-46DC-B770-CA7ABB52F3D7}" type="presOf" srcId="{6E206605-108F-4AD0-A3EB-E825F74DFD2D}" destId="{92927835-21B9-4762-A1AB-8D1B980BBE5C}" srcOrd="0" destOrd="0" presId="urn:microsoft.com/office/officeart/2005/8/layout/bProcess4"/>
    <dgm:cxn modelId="{B7B41F55-E6E3-41FE-B6F5-F0F8E21BC138}" type="presOf" srcId="{14E6CAED-AF63-4503-8027-0C7DAC30D280}" destId="{FEB78C32-B30C-4947-8930-049017A516A3}" srcOrd="0" destOrd="0" presId="urn:microsoft.com/office/officeart/2005/8/layout/bProcess4"/>
    <dgm:cxn modelId="{64A53B56-9CE8-4AA3-8CFC-63F8AEBBEAEF}" type="presOf" srcId="{AF094536-14F7-4EBE-B950-9268F662CDC8}" destId="{734638CB-6A6B-415B-B2C1-7AE373D86C66}" srcOrd="0" destOrd="0" presId="urn:microsoft.com/office/officeart/2005/8/layout/bProcess4"/>
    <dgm:cxn modelId="{77073280-7F2A-4ACC-B8A0-A7DF38C40D3E}" type="presOf" srcId="{CA2CBF7F-438C-4077-A415-C5F2EC9A20C0}" destId="{661A47F8-E2C2-4C1F-8884-F752E78A5884}" srcOrd="0" destOrd="0" presId="urn:microsoft.com/office/officeart/2005/8/layout/bProcess4"/>
    <dgm:cxn modelId="{97E09390-1506-4BE5-9019-54B4ACE0A495}" type="presOf" srcId="{35714C24-8FD9-4CFC-8C2A-248FB91D09D0}" destId="{4A6A2ED3-AD92-4216-A1FB-4E2F2D2BCE4B}" srcOrd="0" destOrd="0" presId="urn:microsoft.com/office/officeart/2005/8/layout/bProcess4"/>
    <dgm:cxn modelId="{C302149B-C90B-47EC-AB69-B3C36D5868BC}" srcId="{DA8D370B-DBD1-4626-8191-9693E078EB7A}" destId="{DA0920B9-8086-4A05-A00B-BB10290843B2}" srcOrd="5" destOrd="0" parTransId="{7270B7FF-8399-4ABC-9F5E-7489348FA417}" sibTransId="{CC3CA339-66C4-4325-A2F0-0A39860CAD8A}"/>
    <dgm:cxn modelId="{4C0F9FA2-1370-45E2-AD31-E12AD8533A38}" type="presOf" srcId="{C36117EE-B076-434D-941E-1DB431B7C96E}" destId="{BDDD9314-DF25-49EB-8B4F-C1EFFD366EA3}" srcOrd="0" destOrd="0" presId="urn:microsoft.com/office/officeart/2005/8/layout/bProcess4"/>
    <dgm:cxn modelId="{9828FFA4-3D1D-4C0F-B691-A1D5916246B4}" type="presOf" srcId="{FDC947D2-4EC9-4188-A312-CCB42D39A487}" destId="{2B302952-4F32-4960-9D8E-2B6FC6070768}" srcOrd="0" destOrd="0" presId="urn:microsoft.com/office/officeart/2005/8/layout/bProcess4"/>
    <dgm:cxn modelId="{5D9B0ABC-DCFE-48FF-B8D1-6FAA89896C21}" type="presOf" srcId="{2E7A9D10-EC38-4C0D-8180-9499F54B029D}" destId="{AAD01A60-C4DA-492E-97D8-A812BFD6185E}" srcOrd="0" destOrd="0" presId="urn:microsoft.com/office/officeart/2005/8/layout/bProcess4"/>
    <dgm:cxn modelId="{7EC1C3C5-E4B3-42C9-9114-793FD44F7468}" type="presOf" srcId="{742A3FBE-06F8-4BE8-95AC-6C42970737A0}" destId="{4BFEA761-7270-4DEA-B46C-B23A99F1E49A}" srcOrd="0" destOrd="0" presId="urn:microsoft.com/office/officeart/2005/8/layout/bProcess4"/>
    <dgm:cxn modelId="{134BBAC9-CC48-4EA1-999C-85A8C66EB37A}" srcId="{DA8D370B-DBD1-4626-8191-9693E078EB7A}" destId="{AF094536-14F7-4EBE-B950-9268F662CDC8}" srcOrd="0" destOrd="0" parTransId="{5EE4B0C2-06DA-4047-A727-24560D795B5D}" sibTransId="{A577BA22-C3A2-431F-B4CE-03785859ED3C}"/>
    <dgm:cxn modelId="{49C32AD7-7842-4E11-9EDD-42BEAE51A1FF}" type="presOf" srcId="{4F17C813-92C7-4C66-B18B-D477BFF7B6C0}" destId="{BFD6C381-7B25-4ED1-B0A0-2F926FF33420}" srcOrd="0" destOrd="0" presId="urn:microsoft.com/office/officeart/2005/8/layout/bProcess4"/>
    <dgm:cxn modelId="{FA6955DA-CD56-417C-B4A8-366AD7AE2B69}" srcId="{DA8D370B-DBD1-4626-8191-9693E078EB7A}" destId="{FDC947D2-4EC9-4188-A312-CCB42D39A487}" srcOrd="3" destOrd="0" parTransId="{3F301A9F-6C93-4EED-80D7-5CE7F1F9B594}" sibTransId="{6E206605-108F-4AD0-A3EB-E825F74DFD2D}"/>
    <dgm:cxn modelId="{2DC67EEF-F5E0-46EC-9ADA-C8A9681B4554}" srcId="{DA8D370B-DBD1-4626-8191-9693E078EB7A}" destId="{35714C24-8FD9-4CFC-8C2A-248FB91D09D0}" srcOrd="2" destOrd="0" parTransId="{172095F2-1E30-44AA-AB82-FF3A18548FD5}" sibTransId="{E38868DE-5CE9-45D5-AAA6-B7E212FA2C59}"/>
    <dgm:cxn modelId="{117E07F6-E471-42B6-AAA5-068250F67775}" srcId="{DA8D370B-DBD1-4626-8191-9693E078EB7A}" destId="{4F17C813-92C7-4C66-B18B-D477BFF7B6C0}" srcOrd="4" destOrd="0" parTransId="{C0AFD2F1-D229-4A37-8318-7F5D9B8E437B}" sibTransId="{0FF324F8-5E8B-47DE-9B22-A47CDEFA342E}"/>
    <dgm:cxn modelId="{374014FE-BA3F-4075-9AB7-38A06EF64BD4}" type="presOf" srcId="{DA8D370B-DBD1-4626-8191-9693E078EB7A}" destId="{F1653DE2-B552-486A-91C5-1037514EB9CB}" srcOrd="0" destOrd="0" presId="urn:microsoft.com/office/officeart/2005/8/layout/bProcess4"/>
    <dgm:cxn modelId="{AE430BA4-CC6F-4805-B4E9-BF3787A75934}" type="presParOf" srcId="{F1653DE2-B552-486A-91C5-1037514EB9CB}" destId="{10B0F9C6-EB59-4E7D-BDC0-258B1A1CA8C2}" srcOrd="0" destOrd="0" presId="urn:microsoft.com/office/officeart/2005/8/layout/bProcess4"/>
    <dgm:cxn modelId="{46243191-8BFB-460C-9378-BA395CFA40CC}" type="presParOf" srcId="{10B0F9C6-EB59-4E7D-BDC0-258B1A1CA8C2}" destId="{1E925521-8AE7-4F68-9CBE-1AF10452A780}" srcOrd="0" destOrd="0" presId="urn:microsoft.com/office/officeart/2005/8/layout/bProcess4"/>
    <dgm:cxn modelId="{DAA29054-10EF-4C6A-A291-F292786443C0}" type="presParOf" srcId="{10B0F9C6-EB59-4E7D-BDC0-258B1A1CA8C2}" destId="{734638CB-6A6B-415B-B2C1-7AE373D86C66}" srcOrd="1" destOrd="0" presId="urn:microsoft.com/office/officeart/2005/8/layout/bProcess4"/>
    <dgm:cxn modelId="{BF916BE7-BF9F-473B-8C11-E54BB23F0DE3}" type="presParOf" srcId="{F1653DE2-B552-486A-91C5-1037514EB9CB}" destId="{C363AE69-3D87-4D09-B9CC-A25C04791DC6}" srcOrd="1" destOrd="0" presId="urn:microsoft.com/office/officeart/2005/8/layout/bProcess4"/>
    <dgm:cxn modelId="{F80092BA-1E77-4794-83E5-C0BDAEBA9996}" type="presParOf" srcId="{F1653DE2-B552-486A-91C5-1037514EB9CB}" destId="{C5CB8AE6-42B7-4B42-B2EE-7CF2186DBC0E}" srcOrd="2" destOrd="0" presId="urn:microsoft.com/office/officeart/2005/8/layout/bProcess4"/>
    <dgm:cxn modelId="{719A82E5-9F5B-41A0-83C7-281CE714DD3C}" type="presParOf" srcId="{C5CB8AE6-42B7-4B42-B2EE-7CF2186DBC0E}" destId="{169E9EA6-2688-4B11-9D4D-8307F7297318}" srcOrd="0" destOrd="0" presId="urn:microsoft.com/office/officeart/2005/8/layout/bProcess4"/>
    <dgm:cxn modelId="{7CC85211-169E-409A-8583-DE1F695A7D14}" type="presParOf" srcId="{C5CB8AE6-42B7-4B42-B2EE-7CF2186DBC0E}" destId="{BDDD9314-DF25-49EB-8B4F-C1EFFD366EA3}" srcOrd="1" destOrd="0" presId="urn:microsoft.com/office/officeart/2005/8/layout/bProcess4"/>
    <dgm:cxn modelId="{2DECFA4D-D869-4976-A792-B6059511C578}" type="presParOf" srcId="{F1653DE2-B552-486A-91C5-1037514EB9CB}" destId="{661A47F8-E2C2-4C1F-8884-F752E78A5884}" srcOrd="3" destOrd="0" presId="urn:microsoft.com/office/officeart/2005/8/layout/bProcess4"/>
    <dgm:cxn modelId="{36C9BA7B-8EF1-4633-A79D-B982BADE8D62}" type="presParOf" srcId="{F1653DE2-B552-486A-91C5-1037514EB9CB}" destId="{60AD8270-17F4-4649-982A-94182C394964}" srcOrd="4" destOrd="0" presId="urn:microsoft.com/office/officeart/2005/8/layout/bProcess4"/>
    <dgm:cxn modelId="{4DFC278E-2643-4347-9E60-87635A2C7D6D}" type="presParOf" srcId="{60AD8270-17F4-4649-982A-94182C394964}" destId="{42CAD83A-26B7-4640-923C-23C213872912}" srcOrd="0" destOrd="0" presId="urn:microsoft.com/office/officeart/2005/8/layout/bProcess4"/>
    <dgm:cxn modelId="{0D4CC7A1-5EFC-42F7-845D-F60004D6345C}" type="presParOf" srcId="{60AD8270-17F4-4649-982A-94182C394964}" destId="{4A6A2ED3-AD92-4216-A1FB-4E2F2D2BCE4B}" srcOrd="1" destOrd="0" presId="urn:microsoft.com/office/officeart/2005/8/layout/bProcess4"/>
    <dgm:cxn modelId="{8CE5C227-BE2E-4E82-8FE0-C9D5AD2A7A8E}" type="presParOf" srcId="{F1653DE2-B552-486A-91C5-1037514EB9CB}" destId="{27403581-67B8-44CE-8F10-5EB5C43990F8}" srcOrd="5" destOrd="0" presId="urn:microsoft.com/office/officeart/2005/8/layout/bProcess4"/>
    <dgm:cxn modelId="{6E572F48-A07D-404C-B33F-5F9F65A0AD2C}" type="presParOf" srcId="{F1653DE2-B552-486A-91C5-1037514EB9CB}" destId="{B53FE05B-1B95-47BA-B9F5-EBCBE3EE0CD3}" srcOrd="6" destOrd="0" presId="urn:microsoft.com/office/officeart/2005/8/layout/bProcess4"/>
    <dgm:cxn modelId="{DBB5B1F1-E3FA-4E5B-BC55-C15F5DDD873E}" type="presParOf" srcId="{B53FE05B-1B95-47BA-B9F5-EBCBE3EE0CD3}" destId="{CDE63763-0394-4731-BFB9-E1AC0E0D9878}" srcOrd="0" destOrd="0" presId="urn:microsoft.com/office/officeart/2005/8/layout/bProcess4"/>
    <dgm:cxn modelId="{252CF8E8-9B83-4406-842E-A5912F467DEC}" type="presParOf" srcId="{B53FE05B-1B95-47BA-B9F5-EBCBE3EE0CD3}" destId="{2B302952-4F32-4960-9D8E-2B6FC6070768}" srcOrd="1" destOrd="0" presId="urn:microsoft.com/office/officeart/2005/8/layout/bProcess4"/>
    <dgm:cxn modelId="{75F36528-2F7B-42E6-8EA1-B6659EC5D62E}" type="presParOf" srcId="{F1653DE2-B552-486A-91C5-1037514EB9CB}" destId="{92927835-21B9-4762-A1AB-8D1B980BBE5C}" srcOrd="7" destOrd="0" presId="urn:microsoft.com/office/officeart/2005/8/layout/bProcess4"/>
    <dgm:cxn modelId="{FE6BC0F9-EAA7-4FA8-9922-376E91D74EB2}" type="presParOf" srcId="{F1653DE2-B552-486A-91C5-1037514EB9CB}" destId="{844CAFEA-3202-407F-B0CB-E660D4AE539B}" srcOrd="8" destOrd="0" presId="urn:microsoft.com/office/officeart/2005/8/layout/bProcess4"/>
    <dgm:cxn modelId="{EEB771FE-9E4B-4B59-AA8E-3A78F1DDD0B3}" type="presParOf" srcId="{844CAFEA-3202-407F-B0CB-E660D4AE539B}" destId="{22FE9987-5BDC-4C23-8402-D0D89D259458}" srcOrd="0" destOrd="0" presId="urn:microsoft.com/office/officeart/2005/8/layout/bProcess4"/>
    <dgm:cxn modelId="{C2E62D95-31EF-4018-98AF-F71056D8684D}" type="presParOf" srcId="{844CAFEA-3202-407F-B0CB-E660D4AE539B}" destId="{BFD6C381-7B25-4ED1-B0A0-2F926FF33420}" srcOrd="1" destOrd="0" presId="urn:microsoft.com/office/officeart/2005/8/layout/bProcess4"/>
    <dgm:cxn modelId="{99414983-EEEB-4268-A328-D28010EF0FD3}" type="presParOf" srcId="{F1653DE2-B552-486A-91C5-1037514EB9CB}" destId="{30A5B3EC-BCAA-4F45-ADC5-95CF71A43C57}" srcOrd="9" destOrd="0" presId="urn:microsoft.com/office/officeart/2005/8/layout/bProcess4"/>
    <dgm:cxn modelId="{49F46EFF-B13F-4A68-9880-C45A727BE4FF}" type="presParOf" srcId="{F1653DE2-B552-486A-91C5-1037514EB9CB}" destId="{877EB85E-3928-4E70-B2A0-5DDA42AC55DD}" srcOrd="10" destOrd="0" presId="urn:microsoft.com/office/officeart/2005/8/layout/bProcess4"/>
    <dgm:cxn modelId="{85D2987C-E2AC-456C-8962-40020CB6C4D5}" type="presParOf" srcId="{877EB85E-3928-4E70-B2A0-5DDA42AC55DD}" destId="{025BC631-80DB-4204-97EC-E818C832C7B7}" srcOrd="0" destOrd="0" presId="urn:microsoft.com/office/officeart/2005/8/layout/bProcess4"/>
    <dgm:cxn modelId="{9915400C-1B06-4E7B-9B1D-3BC7147704CA}" type="presParOf" srcId="{877EB85E-3928-4E70-B2A0-5DDA42AC55DD}" destId="{669DA769-8936-49B1-89EF-AE97823C69F2}" srcOrd="1" destOrd="0" presId="urn:microsoft.com/office/officeart/2005/8/layout/bProcess4"/>
    <dgm:cxn modelId="{484F36C8-94E5-426B-B400-29CFBF8033DB}" type="presParOf" srcId="{F1653DE2-B552-486A-91C5-1037514EB9CB}" destId="{B760B498-0662-40D6-B0BC-FCB8DCA10BC5}" srcOrd="11" destOrd="0" presId="urn:microsoft.com/office/officeart/2005/8/layout/bProcess4"/>
    <dgm:cxn modelId="{4F774205-98FB-46D1-8DB3-11CBAC9BAD1B}" type="presParOf" srcId="{F1653DE2-B552-486A-91C5-1037514EB9CB}" destId="{DE3E7E19-5CCA-48D1-BB8D-A4DD1098DA49}" srcOrd="12" destOrd="0" presId="urn:microsoft.com/office/officeart/2005/8/layout/bProcess4"/>
    <dgm:cxn modelId="{BD185687-8530-4F2A-8FE2-812EFDD13584}" type="presParOf" srcId="{DE3E7E19-5CCA-48D1-BB8D-A4DD1098DA49}" destId="{BBA30D61-7967-41E0-BDE7-85F307ECE99F}" srcOrd="0" destOrd="0" presId="urn:microsoft.com/office/officeart/2005/8/layout/bProcess4"/>
    <dgm:cxn modelId="{937F2AC7-019B-45FF-8BC9-0D2C2E5A5F85}" type="presParOf" srcId="{DE3E7E19-5CCA-48D1-BB8D-A4DD1098DA49}" destId="{7BC70F1F-65D4-499B-97C7-AACED5754E17}" srcOrd="1" destOrd="0" presId="urn:microsoft.com/office/officeart/2005/8/layout/bProcess4"/>
    <dgm:cxn modelId="{58F5B485-EF30-4DE6-A575-349908B8F6C5}" type="presParOf" srcId="{F1653DE2-B552-486A-91C5-1037514EB9CB}" destId="{AAD01A60-C4DA-492E-97D8-A812BFD6185E}" srcOrd="13" destOrd="0" presId="urn:microsoft.com/office/officeart/2005/8/layout/bProcess4"/>
    <dgm:cxn modelId="{45C27E17-9A28-4A8B-9313-3847B36055A1}" type="presParOf" srcId="{F1653DE2-B552-486A-91C5-1037514EB9CB}" destId="{0C7E7036-263F-4C86-9B43-EEAA88155616}" srcOrd="14" destOrd="0" presId="urn:microsoft.com/office/officeart/2005/8/layout/bProcess4"/>
    <dgm:cxn modelId="{AF741567-0BC9-4CEC-9184-A5349FE61787}" type="presParOf" srcId="{0C7E7036-263F-4C86-9B43-EEAA88155616}" destId="{713CB1F5-42B8-49FF-B5E3-5ACE1D9B9903}" srcOrd="0" destOrd="0" presId="urn:microsoft.com/office/officeart/2005/8/layout/bProcess4"/>
    <dgm:cxn modelId="{3D52B236-60C2-40F4-894B-C4028CD2A36C}" type="presParOf" srcId="{0C7E7036-263F-4C86-9B43-EEAA88155616}" destId="{47565679-7C70-4909-84B6-CBDE122E9F29}" srcOrd="1" destOrd="0" presId="urn:microsoft.com/office/officeart/2005/8/layout/bProcess4"/>
    <dgm:cxn modelId="{99C62C0C-08CD-4191-940A-F8833402C0AE}" type="presParOf" srcId="{F1653DE2-B552-486A-91C5-1037514EB9CB}" destId="{FEB78C32-B30C-4947-8930-049017A516A3}" srcOrd="15" destOrd="0" presId="urn:microsoft.com/office/officeart/2005/8/layout/bProcess4"/>
    <dgm:cxn modelId="{5D8B30F8-D4CE-4318-ABA5-62703A1A1693}" type="presParOf" srcId="{F1653DE2-B552-486A-91C5-1037514EB9CB}" destId="{E9FA91B6-554F-4BD5-BF18-5A0141D1FB0D}" srcOrd="16" destOrd="0" presId="urn:microsoft.com/office/officeart/2005/8/layout/bProcess4"/>
    <dgm:cxn modelId="{58C30217-2ED8-4821-948A-9FA38949B169}" type="presParOf" srcId="{E9FA91B6-554F-4BD5-BF18-5A0141D1FB0D}" destId="{5BE6D686-2CF3-4A67-9C3C-0842F6026F20}" srcOrd="0" destOrd="0" presId="urn:microsoft.com/office/officeart/2005/8/layout/bProcess4"/>
    <dgm:cxn modelId="{9602F5F4-5B32-48A4-AABC-71A4363FD9FA}" type="presParOf" srcId="{E9FA91B6-554F-4BD5-BF18-5A0141D1FB0D}" destId="{4BFEA761-7270-4DEA-B46C-B23A99F1E49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3AE69-3D87-4D09-B9CC-A25C04791DC6}">
      <dsp:nvSpPr>
        <dsp:cNvPr id="0" name=""/>
        <dsp:cNvSpPr/>
      </dsp:nvSpPr>
      <dsp:spPr>
        <a:xfrm rot="5400000">
          <a:off x="715883" y="803026"/>
          <a:ext cx="1253076"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4638CB-6A6B-415B-B2C1-7AE373D86C66}">
      <dsp:nvSpPr>
        <dsp:cNvPr id="0" name=""/>
        <dsp:cNvSpPr/>
      </dsp:nvSpPr>
      <dsp:spPr>
        <a:xfrm>
          <a:off x="1002580" y="1004"/>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Background to study</a:t>
          </a:r>
        </a:p>
      </dsp:txBody>
      <dsp:txXfrm>
        <a:off x="1032115" y="30539"/>
        <a:ext cx="1621589" cy="949325"/>
      </dsp:txXfrm>
    </dsp:sp>
    <dsp:sp modelId="{661A47F8-E2C2-4C1F-8884-F752E78A5884}">
      <dsp:nvSpPr>
        <dsp:cNvPr id="0" name=""/>
        <dsp:cNvSpPr/>
      </dsp:nvSpPr>
      <dsp:spPr>
        <a:xfrm rot="5400000">
          <a:off x="715883" y="2063520"/>
          <a:ext cx="1253076"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DD9314-DF25-49EB-8B4F-C1EFFD366EA3}">
      <dsp:nvSpPr>
        <dsp:cNvPr id="0" name=""/>
        <dsp:cNvSpPr/>
      </dsp:nvSpPr>
      <dsp:spPr>
        <a:xfrm>
          <a:off x="1002580" y="1261498"/>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Contextualising FIP</a:t>
          </a:r>
          <a:endParaRPr lang="en-US" sz="1400" kern="1200" dirty="0"/>
        </a:p>
      </dsp:txBody>
      <dsp:txXfrm>
        <a:off x="1032115" y="1291033"/>
        <a:ext cx="1621589" cy="949325"/>
      </dsp:txXfrm>
    </dsp:sp>
    <dsp:sp modelId="{27403581-67B8-44CE-8F10-5EB5C43990F8}">
      <dsp:nvSpPr>
        <dsp:cNvPr id="0" name=""/>
        <dsp:cNvSpPr/>
      </dsp:nvSpPr>
      <dsp:spPr>
        <a:xfrm>
          <a:off x="1346130" y="2693767"/>
          <a:ext cx="2227858"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6A2ED3-AD92-4216-A1FB-4E2F2D2BCE4B}">
      <dsp:nvSpPr>
        <dsp:cNvPr id="0" name=""/>
        <dsp:cNvSpPr/>
      </dsp:nvSpPr>
      <dsp:spPr>
        <a:xfrm>
          <a:off x="1002580" y="2521993"/>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ZA" sz="1400" kern="1200" dirty="0"/>
            <a:t>Conceptualising</a:t>
          </a:r>
          <a:endParaRPr lang="en-ZA" sz="1400" kern="1200" dirty="0">
            <a:latin typeface="Arial"/>
          </a:endParaRPr>
        </a:p>
      </dsp:txBody>
      <dsp:txXfrm>
        <a:off x="1032115" y="2551528"/>
        <a:ext cx="1621589" cy="949325"/>
      </dsp:txXfrm>
    </dsp:sp>
    <dsp:sp modelId="{92927835-21B9-4762-A1AB-8D1B980BBE5C}">
      <dsp:nvSpPr>
        <dsp:cNvPr id="0" name=""/>
        <dsp:cNvSpPr/>
      </dsp:nvSpPr>
      <dsp:spPr>
        <a:xfrm rot="16200000">
          <a:off x="2951160" y="2063520"/>
          <a:ext cx="1253076"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302952-4F32-4960-9D8E-2B6FC6070768}">
      <dsp:nvSpPr>
        <dsp:cNvPr id="0" name=""/>
        <dsp:cNvSpPr/>
      </dsp:nvSpPr>
      <dsp:spPr>
        <a:xfrm>
          <a:off x="3237857" y="2521993"/>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ZA" sz="1600" b="0" kern="1200" dirty="0">
              <a:solidFill>
                <a:schemeClr val="bg1"/>
              </a:solidFill>
              <a:latin typeface="Arial"/>
              <a:ea typeface="Calibri"/>
              <a:cs typeface="Arial"/>
            </a:rPr>
            <a:t>Building a professional identity</a:t>
          </a:r>
        </a:p>
      </dsp:txBody>
      <dsp:txXfrm>
        <a:off x="3267392" y="2551528"/>
        <a:ext cx="1621589" cy="949325"/>
      </dsp:txXfrm>
    </dsp:sp>
    <dsp:sp modelId="{30A5B3EC-BCAA-4F45-ADC5-95CF71A43C57}">
      <dsp:nvSpPr>
        <dsp:cNvPr id="0" name=""/>
        <dsp:cNvSpPr/>
      </dsp:nvSpPr>
      <dsp:spPr>
        <a:xfrm rot="16200000">
          <a:off x="2951160" y="803026"/>
          <a:ext cx="1253076"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D6C381-7B25-4ED1-B0A0-2F926FF33420}">
      <dsp:nvSpPr>
        <dsp:cNvPr id="0" name=""/>
        <dsp:cNvSpPr/>
      </dsp:nvSpPr>
      <dsp:spPr>
        <a:xfrm>
          <a:off x="3237857" y="1261498"/>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ea typeface="Calibri"/>
              <a:cs typeface="Calibri"/>
            </a:rPr>
            <a:t>Aim of study</a:t>
          </a:r>
          <a:endParaRPr lang="en-ZA" sz="1600" kern="1200" dirty="0">
            <a:solidFill>
              <a:schemeClr val="bg1"/>
            </a:solidFill>
            <a:latin typeface="Arial"/>
          </a:endParaRPr>
        </a:p>
      </dsp:txBody>
      <dsp:txXfrm>
        <a:off x="3267392" y="1291033"/>
        <a:ext cx="1621589" cy="949325"/>
      </dsp:txXfrm>
    </dsp:sp>
    <dsp:sp modelId="{B760B498-0662-40D6-B0BC-FCB8DCA10BC5}">
      <dsp:nvSpPr>
        <dsp:cNvPr id="0" name=""/>
        <dsp:cNvSpPr/>
      </dsp:nvSpPr>
      <dsp:spPr>
        <a:xfrm>
          <a:off x="3581407" y="172779"/>
          <a:ext cx="2227858"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9DA769-8936-49B1-89EF-AE97823C69F2}">
      <dsp:nvSpPr>
        <dsp:cNvPr id="0" name=""/>
        <dsp:cNvSpPr/>
      </dsp:nvSpPr>
      <dsp:spPr>
        <a:xfrm>
          <a:off x="3237857" y="1004"/>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Research methodology</a:t>
          </a:r>
        </a:p>
      </dsp:txBody>
      <dsp:txXfrm>
        <a:off x="3267392" y="30539"/>
        <a:ext cx="1621589" cy="949325"/>
      </dsp:txXfrm>
    </dsp:sp>
    <dsp:sp modelId="{AAD01A60-C4DA-492E-97D8-A812BFD6185E}">
      <dsp:nvSpPr>
        <dsp:cNvPr id="0" name=""/>
        <dsp:cNvSpPr/>
      </dsp:nvSpPr>
      <dsp:spPr>
        <a:xfrm rot="5400000">
          <a:off x="5186436" y="803026"/>
          <a:ext cx="1253076"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C70F1F-65D4-499B-97C7-AACED5754E17}">
      <dsp:nvSpPr>
        <dsp:cNvPr id="0" name=""/>
        <dsp:cNvSpPr/>
      </dsp:nvSpPr>
      <dsp:spPr>
        <a:xfrm>
          <a:off x="5473134" y="1004"/>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Results</a:t>
          </a:r>
        </a:p>
      </dsp:txBody>
      <dsp:txXfrm>
        <a:off x="5502669" y="30539"/>
        <a:ext cx="1621589" cy="949325"/>
      </dsp:txXfrm>
    </dsp:sp>
    <dsp:sp modelId="{FEB78C32-B30C-4947-8930-049017A516A3}">
      <dsp:nvSpPr>
        <dsp:cNvPr id="0" name=""/>
        <dsp:cNvSpPr/>
      </dsp:nvSpPr>
      <dsp:spPr>
        <a:xfrm rot="5400000">
          <a:off x="5186436" y="2063520"/>
          <a:ext cx="1253076" cy="151259"/>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565679-7C70-4909-84B6-CBDE122E9F29}">
      <dsp:nvSpPr>
        <dsp:cNvPr id="0" name=""/>
        <dsp:cNvSpPr/>
      </dsp:nvSpPr>
      <dsp:spPr>
        <a:xfrm>
          <a:off x="5473134" y="1261498"/>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Recommendations </a:t>
          </a:r>
        </a:p>
      </dsp:txBody>
      <dsp:txXfrm>
        <a:off x="5502669" y="1291033"/>
        <a:ext cx="1621589" cy="949325"/>
      </dsp:txXfrm>
    </dsp:sp>
    <dsp:sp modelId="{4BFEA761-7270-4DEA-B46C-B23A99F1E49A}">
      <dsp:nvSpPr>
        <dsp:cNvPr id="0" name=""/>
        <dsp:cNvSpPr/>
      </dsp:nvSpPr>
      <dsp:spPr>
        <a:xfrm>
          <a:off x="5473134" y="2521993"/>
          <a:ext cx="1680659" cy="10083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References</a:t>
          </a:r>
        </a:p>
      </dsp:txBody>
      <dsp:txXfrm>
        <a:off x="5502669" y="2551528"/>
        <a:ext cx="1621589" cy="94932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9782-06A1-ABCF-C363-442F8DA1B99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CCCD2E81-0E50-99DD-A157-DCC2EA0042E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5BBF625-5856-47AB-969A-1D8E7B820EF2}" type="datetimeFigureOut">
              <a:rPr lang="en-ZA" smtClean="0"/>
              <a:t>2025/09/08</a:t>
            </a:fld>
            <a:endParaRPr lang="en-ZA"/>
          </a:p>
        </p:txBody>
      </p:sp>
      <p:sp>
        <p:nvSpPr>
          <p:cNvPr id="4" name="Footer Placeholder 3">
            <a:extLst>
              <a:ext uri="{FF2B5EF4-FFF2-40B4-BE49-F238E27FC236}">
                <a16:creationId xmlns:a16="http://schemas.microsoft.com/office/drawing/2014/main" id="{D1F02C97-8D5D-20B8-373C-A80361B0D5F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F924EA00-844C-862A-D3D9-17F217586A2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AFC8082-E508-4EB9-AB95-8F35024BCDB2}" type="slidenum">
              <a:rPr lang="en-ZA" smtClean="0"/>
              <a:t>‹#›</a:t>
            </a:fld>
            <a:endParaRPr lang="en-ZA"/>
          </a:p>
        </p:txBody>
      </p:sp>
    </p:spTree>
    <p:extLst>
      <p:ext uri="{BB962C8B-B14F-4D97-AF65-F5344CB8AC3E}">
        <p14:creationId xmlns:p14="http://schemas.microsoft.com/office/powerpoint/2010/main" val="324705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82" cy="496882"/>
          </a:xfrm>
          <a:prstGeom prst="rect">
            <a:avLst/>
          </a:prstGeom>
        </p:spPr>
        <p:txBody>
          <a:bodyPr vert="horz" lIns="90425" tIns="45213" rIns="90425" bIns="45213" rtlCol="0"/>
          <a:lstStyle>
            <a:lvl1pPr algn="l">
              <a:defRPr sz="1200"/>
            </a:lvl1pPr>
          </a:lstStyle>
          <a:p>
            <a:endParaRPr lang="en-US"/>
          </a:p>
        </p:txBody>
      </p:sp>
      <p:sp>
        <p:nvSpPr>
          <p:cNvPr id="3" name="Date Placeholder 2"/>
          <p:cNvSpPr>
            <a:spLocks noGrp="1"/>
          </p:cNvSpPr>
          <p:nvPr>
            <p:ph type="dt" idx="1"/>
          </p:nvPr>
        </p:nvSpPr>
        <p:spPr>
          <a:xfrm>
            <a:off x="3849927" y="0"/>
            <a:ext cx="2946182" cy="496882"/>
          </a:xfrm>
          <a:prstGeom prst="rect">
            <a:avLst/>
          </a:prstGeom>
        </p:spPr>
        <p:txBody>
          <a:bodyPr vert="horz" lIns="90425" tIns="45213" rIns="90425" bIns="45213" rtlCol="0"/>
          <a:lstStyle>
            <a:lvl1pPr algn="r">
              <a:defRPr sz="1200"/>
            </a:lvl1pPr>
          </a:lstStyle>
          <a:p>
            <a:fld id="{D8819E02-E554-4183-B6B4-742AA8C30454}" type="datetimeFigureOut">
              <a:rPr lang="en-US" smtClean="0"/>
              <a:t>9/8/2025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25" tIns="45213" rIns="90425" bIns="45213" rtlCol="0" anchor="ctr"/>
          <a:lstStyle/>
          <a:p>
            <a:endParaRPr lang="en-US"/>
          </a:p>
        </p:txBody>
      </p:sp>
      <p:sp>
        <p:nvSpPr>
          <p:cNvPr id="5" name="Notes Placeholder 4"/>
          <p:cNvSpPr>
            <a:spLocks noGrp="1"/>
          </p:cNvSpPr>
          <p:nvPr>
            <p:ph type="body" sz="quarter" idx="3"/>
          </p:nvPr>
        </p:nvSpPr>
        <p:spPr>
          <a:xfrm>
            <a:off x="679768" y="4776989"/>
            <a:ext cx="5438140" cy="3909016"/>
          </a:xfrm>
          <a:prstGeom prst="rect">
            <a:avLst/>
          </a:prstGeom>
        </p:spPr>
        <p:txBody>
          <a:bodyPr vert="horz" lIns="90425" tIns="45213" rIns="90425" bIns="452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6"/>
            <a:ext cx="2946182" cy="496882"/>
          </a:xfrm>
          <a:prstGeom prst="rect">
            <a:avLst/>
          </a:prstGeom>
        </p:spPr>
        <p:txBody>
          <a:bodyPr vert="horz" lIns="90425" tIns="45213" rIns="90425" bIns="45213" rtlCol="0" anchor="b"/>
          <a:lstStyle>
            <a:lvl1pPr algn="l">
              <a:defRPr sz="1200"/>
            </a:lvl1pPr>
          </a:lstStyle>
          <a:p>
            <a:endParaRPr lang="en-US"/>
          </a:p>
        </p:txBody>
      </p:sp>
      <p:sp>
        <p:nvSpPr>
          <p:cNvPr id="7" name="Slide Number Placeholder 6"/>
          <p:cNvSpPr>
            <a:spLocks noGrp="1"/>
          </p:cNvSpPr>
          <p:nvPr>
            <p:ph type="sldNum" sz="quarter" idx="5"/>
          </p:nvPr>
        </p:nvSpPr>
        <p:spPr>
          <a:xfrm>
            <a:off x="3849927" y="9429756"/>
            <a:ext cx="2946182" cy="496882"/>
          </a:xfrm>
          <a:prstGeom prst="rect">
            <a:avLst/>
          </a:prstGeom>
        </p:spPr>
        <p:txBody>
          <a:bodyPr vert="horz" lIns="90425" tIns="45213" rIns="90425" bIns="45213" rtlCol="0" anchor="b"/>
          <a:lstStyle>
            <a:lvl1pPr algn="r">
              <a:defRPr sz="1200"/>
            </a:lvl1pPr>
          </a:lstStyle>
          <a:p>
            <a:fld id="{080F6D68-74B0-4F61-AF03-F67E9A7B8AD2}" type="slidenum">
              <a:rPr lang="en-US" smtClean="0"/>
              <a:t>‹#›</a:t>
            </a:fld>
            <a:endParaRPr lang="en-US"/>
          </a:p>
        </p:txBody>
      </p:sp>
    </p:spTree>
    <p:extLst>
      <p:ext uri="{BB962C8B-B14F-4D97-AF65-F5344CB8AC3E}">
        <p14:creationId xmlns:p14="http://schemas.microsoft.com/office/powerpoint/2010/main" val="326981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lnSpc>
                <a:spcPct val="150000"/>
              </a:lnSpc>
              <a:spcBef>
                <a:spcPts val="0"/>
              </a:spcBef>
              <a:spcAft>
                <a:spcPts val="0"/>
              </a:spcAft>
            </a:pP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1</a:t>
            </a:fld>
            <a:endParaRPr lang="en-US"/>
          </a:p>
        </p:txBody>
      </p:sp>
    </p:spTree>
    <p:extLst>
      <p:ext uri="{BB962C8B-B14F-4D97-AF65-F5344CB8AC3E}">
        <p14:creationId xmlns:p14="http://schemas.microsoft.com/office/powerpoint/2010/main" val="2086700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10</a:t>
            </a:fld>
            <a:endParaRPr lang="en-US"/>
          </a:p>
        </p:txBody>
      </p:sp>
    </p:spTree>
    <p:extLst>
      <p:ext uri="{BB962C8B-B14F-4D97-AF65-F5344CB8AC3E}">
        <p14:creationId xmlns:p14="http://schemas.microsoft.com/office/powerpoint/2010/main" val="201800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Aim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ZA" sz="1800" b="1" dirty="0">
                <a:solidFill>
                  <a:srgbClr val="000000"/>
                </a:solidFill>
                <a:latin typeface="+mj-lt"/>
                <a:ea typeface="Calibri" panose="020F0502020204030204" pitchFamily="34" charset="0"/>
                <a:cs typeface="Calibri" panose="020F0502020204030204" pitchFamily="34" charset="0"/>
              </a:rPr>
              <a:t>Theoretical framework</a:t>
            </a:r>
            <a:endParaRPr lang="en-ZA"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algn="just">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Methods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342900" algn="l"/>
              </a:tabLst>
            </a:pPr>
            <a:r>
              <a:rPr lang="en-GB" sz="1200" b="0" i="0" kern="1200" dirty="0">
                <a:solidFill>
                  <a:schemeClr val="tx1"/>
                </a:solidFill>
                <a:effectLst/>
                <a:latin typeface="+mn-lt"/>
                <a:ea typeface="+mn-ea"/>
                <a:cs typeface="+mn-cs"/>
              </a:rPr>
              <a:t>Qualitative data were collected through semi-structured interviews with five agency </a:t>
            </a:r>
            <a:r>
              <a:rPr lang="en-GB" sz="1800" b="0" i="0" kern="1200" dirty="0">
                <a:solidFill>
                  <a:schemeClr val="tx1"/>
                </a:solidFill>
                <a:effectLst/>
                <a:latin typeface="+mn-lt"/>
                <a:ea typeface="+mn-ea"/>
                <a:cs typeface="+mn-cs"/>
              </a:rPr>
              <a:t>supervisors and a focus group session with six second-year students. An eight-step thematic analysis tool guided the data analysis. Findings revealed both supportive and critical perspectives on the FI programme’s effectiveness. </a:t>
            </a:r>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11</a:t>
            </a:fld>
            <a:endParaRPr lang="en-US"/>
          </a:p>
        </p:txBody>
      </p:sp>
    </p:spTree>
    <p:extLst>
      <p:ext uri="{BB962C8B-B14F-4D97-AF65-F5344CB8AC3E}">
        <p14:creationId xmlns:p14="http://schemas.microsoft.com/office/powerpoint/2010/main" val="332596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Results</a:t>
            </a:r>
          </a:p>
          <a:p>
            <a:pPr algn="just">
              <a:lnSpc>
                <a:spcPct val="150000"/>
              </a:lnSpc>
              <a:spcAft>
                <a:spcPts val="800"/>
              </a:spcAft>
            </a:pPr>
            <a:r>
              <a:rPr lang="en-GB" sz="1800" b="0" i="0" kern="1200" dirty="0">
                <a:solidFill>
                  <a:schemeClr val="tx1"/>
                </a:solidFill>
                <a:effectLst/>
                <a:latin typeface="+mn-lt"/>
                <a:ea typeface="+mn-ea"/>
                <a:cs typeface="+mn-cs"/>
              </a:rPr>
              <a:t>While some supervisors noted that students engaged meaningfully with the community, others observed a preference for easier, self-serving projects. Students’ creativity was limited, with few innovative efforts reported. All supervisors stressed the importance of encouraging creative thinking and using recycled materials to develop helping aids. Some students acknowledged that the facilitation classes, including role plays, helped develop communication, facilitation and problem-solving skills. While others reported these as overly simplified compared to real-life scenarios.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F6D68-74B0-4F61-AF03-F67E9A7B8AD2}" type="slidenum">
              <a:rPr lang="en-US" smtClean="0"/>
              <a:t>12</a:t>
            </a:fld>
            <a:endParaRPr lang="en-US"/>
          </a:p>
        </p:txBody>
      </p:sp>
    </p:spTree>
    <p:extLst>
      <p:ext uri="{BB962C8B-B14F-4D97-AF65-F5344CB8AC3E}">
        <p14:creationId xmlns:p14="http://schemas.microsoft.com/office/powerpoint/2010/main" val="44047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To improve the FI programme, all participants suggested clearer role definitions, stronger professional boundaries, and enhanced training in time management, communication and digital skills. </a:t>
            </a:r>
            <a:r>
              <a:rPr lang="en-GB" dirty="0"/>
              <a:t>This includes clarifying the "role of the social worker during community work," emphasizing "professional boundaries," and training in "time management and communications skills" and "use electronic diaries".</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Supervisors further recommended aligning students’ attributes with community placements, incorporating more hands-on activities and involving agencies more directly. They emphasised that supervisors should have a more significant role in identifying community challenges and receive students’ reports. Students recommended more dynamic, realistic, and practical learning experiences, greater variety and creativity in teaching methods, and randomised groupings to better prepare them for practicum realities. </a:t>
            </a:r>
            <a:r>
              <a:rPr lang="en-GB" dirty="0"/>
              <a:t>Suggestions included "active diverse learning strategies," "learn through ice breaks," learning "outside the class or in a different environment," and "randomly pairing students to be comfortable with someone they didn't practice with".</a:t>
            </a:r>
            <a:endParaRPr lang="en-ZA" dirty="0"/>
          </a:p>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13</a:t>
            </a:fld>
            <a:endParaRPr lang="en-US"/>
          </a:p>
        </p:txBody>
      </p:sp>
    </p:spTree>
    <p:extLst>
      <p:ext uri="{BB962C8B-B14F-4D97-AF65-F5344CB8AC3E}">
        <p14:creationId xmlns:p14="http://schemas.microsoft.com/office/powerpoint/2010/main" val="135212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Identified </a:t>
            </a:r>
            <a:r>
              <a:rPr lang="en-GB" sz="1200" b="1" dirty="0"/>
              <a:t>areas for further improving the FIP</a:t>
            </a:r>
            <a:r>
              <a:rPr lang="en-GB" sz="1200" dirty="0"/>
              <a:t> include:</a:t>
            </a:r>
          </a:p>
          <a:p>
            <a:r>
              <a:rPr lang="en-GB" sz="1200" b="1" dirty="0"/>
              <a:t>Enhanced Communication and Supervisor Involvement</a:t>
            </a:r>
            <a:r>
              <a:rPr lang="en-GB" sz="1200" dirty="0"/>
              <a:t>: There is a need for </a:t>
            </a:r>
            <a:r>
              <a:rPr lang="en-GB" sz="1200" b="1" dirty="0"/>
              <a:t>improved communication with agency supervisors</a:t>
            </a:r>
            <a:r>
              <a:rPr lang="en-GB" sz="1200" dirty="0"/>
              <a:t> and more direct involvement from them in guiding students and providing reports. Suggestions include inviting them to participate in making helping aids during class.</a:t>
            </a:r>
          </a:p>
          <a:p>
            <a:r>
              <a:rPr lang="en-GB" sz="1200" b="1" dirty="0"/>
              <a:t>Advanced Sustainability Knowledge</a:t>
            </a:r>
            <a:r>
              <a:rPr lang="en-GB" sz="1200" dirty="0"/>
              <a:t>: Participants suggested a need for </a:t>
            </a:r>
            <a:r>
              <a:rPr lang="en-GB" sz="1200" b="1" dirty="0"/>
              <a:t>advanced knowledge and practical techniques to ensure sustainable projects</a:t>
            </a:r>
            <a:r>
              <a:rPr lang="en-GB" sz="1200" dirty="0"/>
              <a:t>, addressing a noted "lack of theoretical application" in this area. Recommendations include embedding principles of sustainability early, using real project examples, and focusing on skills for sustainable constructive projects</a:t>
            </a:r>
          </a:p>
          <a:p>
            <a:r>
              <a:rPr lang="en-GB" sz="1200" b="1" dirty="0"/>
              <a:t>Pedagogical Enhancements</a:t>
            </a:r>
            <a:r>
              <a:rPr lang="en-GB" sz="1200" dirty="0"/>
              <a:t>: Students recommended more </a:t>
            </a:r>
            <a:r>
              <a:rPr lang="en-GB" sz="1200" b="1" dirty="0"/>
              <a:t>dynamic, realistic, and practical learning experiences</a:t>
            </a:r>
            <a:r>
              <a:rPr lang="en-GB" sz="1200" dirty="0"/>
              <a:t>, including </a:t>
            </a:r>
            <a:r>
              <a:rPr lang="en-GB" sz="1200" b="1" dirty="0"/>
              <a:t>active diverse learning strategies</a:t>
            </a:r>
            <a:r>
              <a:rPr lang="en-GB" sz="1200" dirty="0"/>
              <a:t> such as ice breakers, learning outside the classroom, and randomly pairing students for group work.</a:t>
            </a:r>
          </a:p>
          <a:p>
            <a:r>
              <a:rPr lang="en-GB" sz="1200" b="1" dirty="0"/>
              <a:t>Clarity and Boundaries</a:t>
            </a:r>
            <a:r>
              <a:rPr lang="en-GB" sz="1200" dirty="0"/>
              <a:t>: Suggestions were made for </a:t>
            </a:r>
            <a:r>
              <a:rPr lang="en-GB" sz="1200" b="1" dirty="0"/>
              <a:t>clearer role definitions</a:t>
            </a:r>
            <a:r>
              <a:rPr lang="en-GB" sz="1200" dirty="0"/>
              <a:t> for social workers in community work and establishing </a:t>
            </a:r>
            <a:r>
              <a:rPr lang="en-GB" sz="1200" b="1" dirty="0"/>
              <a:t>stronger professional boundaries</a:t>
            </a:r>
            <a:r>
              <a:rPr lang="en-GB" sz="1200" dirty="0"/>
              <a:t>.</a:t>
            </a:r>
          </a:p>
          <a:p>
            <a:r>
              <a:rPr lang="en-GB" sz="1200" b="1" dirty="0"/>
              <a:t>Core Skill Enhancement</a:t>
            </a:r>
            <a:r>
              <a:rPr lang="en-GB" sz="1200" dirty="0"/>
              <a:t>: Further attention is needed for </a:t>
            </a:r>
            <a:r>
              <a:rPr lang="en-GB" sz="1200" b="1" dirty="0"/>
              <a:t>time management and communication skills</a:t>
            </a:r>
            <a:r>
              <a:rPr lang="en-GB" sz="1200" dirty="0"/>
              <a:t>, including the use of electronic diaries.</a:t>
            </a:r>
          </a:p>
          <a:p>
            <a:r>
              <a:rPr lang="en-GB" sz="1200" b="1" dirty="0"/>
              <a:t>Fostering Creativity</a:t>
            </a:r>
            <a:r>
              <a:rPr lang="en-GB" sz="1200" dirty="0"/>
              <a:t>: Encouraging innovation, thinking "out of the box," and using recycled materials for helping aids were emphasized.</a:t>
            </a:r>
          </a:p>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14</a:t>
            </a:fld>
            <a:endParaRPr lang="en-US"/>
          </a:p>
        </p:txBody>
      </p:sp>
    </p:spTree>
    <p:extLst>
      <p:ext uri="{BB962C8B-B14F-4D97-AF65-F5344CB8AC3E}">
        <p14:creationId xmlns:p14="http://schemas.microsoft.com/office/powerpoint/2010/main" val="23237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80F6D68-74B0-4F61-AF03-F67E9A7B8AD2}" type="slidenum">
              <a:rPr lang="en-US" smtClean="0"/>
              <a:t>15</a:t>
            </a:fld>
            <a:endParaRPr lang="en-US"/>
          </a:p>
        </p:txBody>
      </p:sp>
    </p:spTree>
    <p:extLst>
      <p:ext uri="{BB962C8B-B14F-4D97-AF65-F5344CB8AC3E}">
        <p14:creationId xmlns:p14="http://schemas.microsoft.com/office/powerpoint/2010/main" val="184633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17</a:t>
            </a:fld>
            <a:endParaRPr lang="en-US"/>
          </a:p>
        </p:txBody>
      </p:sp>
    </p:spTree>
    <p:extLst>
      <p:ext uri="{BB962C8B-B14F-4D97-AF65-F5344CB8AC3E}">
        <p14:creationId xmlns:p14="http://schemas.microsoft.com/office/powerpoint/2010/main" val="39589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2</a:t>
            </a:fld>
            <a:endParaRPr lang="en-US"/>
          </a:p>
        </p:txBody>
      </p:sp>
    </p:spTree>
    <p:extLst>
      <p:ext uri="{BB962C8B-B14F-4D97-AF65-F5344CB8AC3E}">
        <p14:creationId xmlns:p14="http://schemas.microsoft.com/office/powerpoint/2010/main" val="120964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Equipping social work students with the necessary skills to engage professionally and constructively with communities is essential to guide them in making a meaningful difference.  In this way, a more sustainable project spearheaded by the community’s participation and ownership could be possible.  The Field Instruction Programme (FIP) aimed to make such a meaningful difference. </a:t>
            </a:r>
          </a:p>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3</a:t>
            </a:fld>
            <a:endParaRPr lang="en-US"/>
          </a:p>
        </p:txBody>
      </p:sp>
    </p:spTree>
    <p:extLst>
      <p:ext uri="{BB962C8B-B14F-4D97-AF65-F5344CB8AC3E}">
        <p14:creationId xmlns:p14="http://schemas.microsoft.com/office/powerpoint/2010/main" val="243697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FIP prepares students for professional social work career</a:t>
            </a:r>
          </a:p>
          <a:p>
            <a:r>
              <a:rPr lang="en-ZA" dirty="0"/>
              <a:t>Bridge between classroom lectures and practical application</a:t>
            </a:r>
          </a:p>
          <a:p>
            <a:r>
              <a:rPr lang="en-ZA" dirty="0"/>
              <a:t>Partnership between university and community agencies</a:t>
            </a:r>
          </a:p>
          <a:p>
            <a:r>
              <a:rPr lang="en-ZA" dirty="0"/>
              <a:t>Grounded in principles of Experiential Learning (Kolb &amp; Kolb 2017)</a:t>
            </a:r>
          </a:p>
          <a:p>
            <a:r>
              <a:rPr lang="en-ZA" dirty="0"/>
              <a:t>Enabling students to apply knowledge gained in classroom and from textbooks to real-life situations, resulting in meaningful learning experiences (Chan, 2012; Kolb &amp; Kolb, 2017). </a:t>
            </a:r>
          </a:p>
          <a:p>
            <a:r>
              <a:rPr lang="en-ZA" dirty="0"/>
              <a:t>Experiential learning Theory thus align with purpose of FIP (Bogo, 2005; Schmidt &amp; Rautenbach, 2016)</a:t>
            </a:r>
          </a:p>
          <a:p>
            <a:endParaRPr lang="en-ZA" dirty="0"/>
          </a:p>
        </p:txBody>
      </p:sp>
      <p:sp>
        <p:nvSpPr>
          <p:cNvPr id="4" name="Slide Number Placeholder 3"/>
          <p:cNvSpPr>
            <a:spLocks noGrp="1"/>
          </p:cNvSpPr>
          <p:nvPr>
            <p:ph type="sldNum" sz="quarter" idx="5"/>
          </p:nvPr>
        </p:nvSpPr>
        <p:spPr/>
        <p:txBody>
          <a:bodyPr/>
          <a:lstStyle/>
          <a:p>
            <a:fld id="{080F6D68-74B0-4F61-AF03-F67E9A7B8AD2}" type="slidenum">
              <a:rPr lang="en-US" smtClean="0"/>
              <a:t>4</a:t>
            </a:fld>
            <a:endParaRPr lang="en-US"/>
          </a:p>
        </p:txBody>
      </p:sp>
    </p:spTree>
    <p:extLst>
      <p:ext uri="{BB962C8B-B14F-4D97-AF65-F5344CB8AC3E}">
        <p14:creationId xmlns:p14="http://schemas.microsoft.com/office/powerpoint/2010/main" val="358201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80F6D68-74B0-4F61-AF03-F67E9A7B8AD2}" type="slidenum">
              <a:rPr lang="en-US" smtClean="0"/>
              <a:t>5</a:t>
            </a:fld>
            <a:endParaRPr lang="en-US"/>
          </a:p>
        </p:txBody>
      </p:sp>
    </p:spTree>
    <p:extLst>
      <p:ext uri="{BB962C8B-B14F-4D97-AF65-F5344CB8AC3E}">
        <p14:creationId xmlns:p14="http://schemas.microsoft.com/office/powerpoint/2010/main" val="247670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80F6D68-74B0-4F61-AF03-F67E9A7B8AD2}" type="slidenum">
              <a:rPr lang="en-US" smtClean="0"/>
              <a:t>6</a:t>
            </a:fld>
            <a:endParaRPr lang="en-US"/>
          </a:p>
        </p:txBody>
      </p:sp>
    </p:spTree>
    <p:extLst>
      <p:ext uri="{BB962C8B-B14F-4D97-AF65-F5344CB8AC3E}">
        <p14:creationId xmlns:p14="http://schemas.microsoft.com/office/powerpoint/2010/main" val="280378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80F6D68-74B0-4F61-AF03-F67E9A7B8AD2}" type="slidenum">
              <a:rPr lang="en-US" smtClean="0"/>
              <a:t>7</a:t>
            </a:fld>
            <a:endParaRPr lang="en-US"/>
          </a:p>
        </p:txBody>
      </p:sp>
    </p:spTree>
    <p:extLst>
      <p:ext uri="{BB962C8B-B14F-4D97-AF65-F5344CB8AC3E}">
        <p14:creationId xmlns:p14="http://schemas.microsoft.com/office/powerpoint/2010/main" val="261811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80F6D68-74B0-4F61-AF03-F67E9A7B8AD2}" type="slidenum">
              <a:rPr lang="en-US" smtClean="0"/>
              <a:t>8</a:t>
            </a:fld>
            <a:endParaRPr lang="en-US"/>
          </a:p>
        </p:txBody>
      </p:sp>
    </p:spTree>
    <p:extLst>
      <p:ext uri="{BB962C8B-B14F-4D97-AF65-F5344CB8AC3E}">
        <p14:creationId xmlns:p14="http://schemas.microsoft.com/office/powerpoint/2010/main" val="267807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80F6D68-74B0-4F61-AF03-F67E9A7B8AD2}" type="slidenum">
              <a:rPr lang="en-US" smtClean="0"/>
              <a:t>9</a:t>
            </a:fld>
            <a:endParaRPr lang="en-US"/>
          </a:p>
        </p:txBody>
      </p:sp>
    </p:spTree>
    <p:extLst>
      <p:ext uri="{BB962C8B-B14F-4D97-AF65-F5344CB8AC3E}">
        <p14:creationId xmlns:p14="http://schemas.microsoft.com/office/powerpoint/2010/main" val="363944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0437BAE-8652-4D70-A380-F1CB87A7AC8D}" type="datetime1">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27145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4403672-D705-401C-902F-C94AA9A546E1}" type="datetime1">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19068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79"/>
            <a:ext cx="2057400" cy="4388644"/>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6D51F13-09D2-408B-8E8A-691FB8A04CF7}" type="datetime1">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176563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725">
                <a:solidFill>
                  <a:srgbClr val="595959"/>
                </a:solidFill>
              </a:defRPr>
            </a:lvl1pPr>
          </a:lstStyle>
          <a:p>
            <a:r>
              <a:rPr lang="en-US"/>
              <a:t>Click to edit Master title style</a:t>
            </a:r>
          </a:p>
        </p:txBody>
      </p:sp>
      <p:sp>
        <p:nvSpPr>
          <p:cNvPr id="3" name="Content Placeholder 2"/>
          <p:cNvSpPr>
            <a:spLocks noGrp="1"/>
          </p:cNvSpPr>
          <p:nvPr>
            <p:ph sz="half" idx="1"/>
          </p:nvPr>
        </p:nvSpPr>
        <p:spPr>
          <a:xfrm>
            <a:off x="304800" y="936172"/>
            <a:ext cx="8229600" cy="3394472"/>
          </a:xfrm>
        </p:spPr>
        <p:txBody>
          <a:bodyPr/>
          <a:lstStyle>
            <a:lvl1pPr>
              <a:defRPr sz="1725">
                <a:solidFill>
                  <a:srgbClr val="595959"/>
                </a:solidFill>
              </a:defRPr>
            </a:lvl1pPr>
            <a:lvl2pPr>
              <a:defRPr sz="1725">
                <a:solidFill>
                  <a:srgbClr val="595959"/>
                </a:solidFill>
              </a:defRPr>
            </a:lvl2pPr>
            <a:lvl3pPr>
              <a:defRPr sz="1725">
                <a:solidFill>
                  <a:srgbClr val="595959"/>
                </a:solidFill>
              </a:defRPr>
            </a:lvl3pPr>
            <a:lvl4pPr>
              <a:defRPr sz="1725">
                <a:solidFill>
                  <a:srgbClr val="595959"/>
                </a:solidFill>
              </a:defRPr>
            </a:lvl4pPr>
            <a:lvl5pPr>
              <a:defRPr sz="1725">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90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165F344-5FD9-48E5-B5EF-71EC99740C0E}" type="datetime1">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30135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3907EF-5D94-47B6-AFB0-1D233DD011C4}" type="datetime1">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74946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1"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9AB871D-1204-41EE-9FA5-73E52C64F1D8}" type="datetime1">
              <a:rPr lang="en-ZA" smtClean="0"/>
              <a:t>2025/09/08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51145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DDD6B8E0-919A-4E0B-A0F0-BEDBF9C124C6}" type="datetime1">
              <a:rPr lang="en-ZA" smtClean="0"/>
              <a:t>2025/09/08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402251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02AD4A0-5FE8-401D-8A0F-0DA7630A8547}" type="datetime1">
              <a:rPr lang="en-ZA" smtClean="0"/>
              <a:t>2025/09/08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8216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DD7E6-6B61-47DB-B4F5-B314D3DF9F14}" type="datetime1">
              <a:rPr lang="en-ZA" smtClean="0"/>
              <a:t>2025/09/08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73121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1"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BB1B7-BD4B-4391-B876-770576FD057E}" type="datetime1">
              <a:rPr lang="en-ZA" smtClean="0"/>
              <a:t>2025/09/08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47087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6D607-E63F-46ED-90BC-492F35BC5905}" type="datetime1">
              <a:rPr lang="en-ZA" smtClean="0"/>
              <a:t>2025/09/08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30262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4567428"/>
            <a:ext cx="9144000" cy="57607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00151"/>
            <a:ext cx="8229600" cy="32438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7A7E01-3ECF-4ED7-BD65-64BE6D1C5E55}" type="datetime1">
              <a:rPr lang="en-ZA" smtClean="0"/>
              <a:t>2025/09/08</a:t>
            </a:fld>
            <a:endParaRPr lang="en-Z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1" y="4767263"/>
            <a:ext cx="755103"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7388AF-5871-411C-8AC2-D2D8F5469041}" type="slidenum">
              <a:rPr lang="en-ZA" smtClean="0"/>
              <a:t>‹#›</a:t>
            </a:fld>
            <a:endParaRPr lang="en-ZA"/>
          </a:p>
        </p:txBody>
      </p:sp>
    </p:spTree>
    <p:extLst>
      <p:ext uri="{BB962C8B-B14F-4D97-AF65-F5344CB8AC3E}">
        <p14:creationId xmlns:p14="http://schemas.microsoft.com/office/powerpoint/2010/main" val="24814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80/02615479.2012.705273" TargetMode="External"/><Relationship Id="rId2" Type="http://schemas.openxmlformats.org/officeDocument/2006/relationships/hyperlink" Target="https://doi.org/10.1007/s10615-016-0588-z"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34635"/>
            <a:ext cx="9141291" cy="51434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0" y="4200097"/>
            <a:ext cx="9179157" cy="1408176"/>
          </a:xfrm>
          <a:prstGeom prst="rect">
            <a:avLst/>
          </a:prstGeom>
        </p:spPr>
      </p:pic>
      <p:sp>
        <p:nvSpPr>
          <p:cNvPr id="28" name="TextBox 27"/>
          <p:cNvSpPr txBox="1"/>
          <p:nvPr/>
        </p:nvSpPr>
        <p:spPr>
          <a:xfrm>
            <a:off x="358246" y="4252355"/>
            <a:ext cx="2731517" cy="123111"/>
          </a:xfrm>
          <a:prstGeom prst="rect">
            <a:avLst/>
          </a:prstGeom>
          <a:noFill/>
        </p:spPr>
        <p:txBody>
          <a:bodyPr wrap="none" lIns="0" tIns="0" rIns="0" bIns="0" rtlCol="0">
            <a:spAutoFit/>
          </a:bodyPr>
          <a:lstStyle/>
          <a:p>
            <a:r>
              <a:rPr lang="en-ZA" sz="800" dirty="0">
                <a:solidFill>
                  <a:schemeClr val="bg1"/>
                </a:solidFill>
              </a:rPr>
              <a:t>T: +27 51 401 9111  |  E: info@ufs.ac.za  |   </a:t>
            </a:r>
            <a:r>
              <a:rPr lang="en-ZA" sz="800" b="1" dirty="0">
                <a:solidFill>
                  <a:schemeClr val="bg1"/>
                </a:solidFill>
              </a:rPr>
              <a:t>www.ufs.ac.za</a:t>
            </a:r>
          </a:p>
        </p:txBody>
      </p:sp>
      <p:sp>
        <p:nvSpPr>
          <p:cNvPr id="23" name="Round Same Side Corner Rectangle 22"/>
          <p:cNvSpPr/>
          <p:nvPr/>
        </p:nvSpPr>
        <p:spPr>
          <a:xfrm rot="10800000">
            <a:off x="2772000" y="0"/>
            <a:ext cx="3600000" cy="288000"/>
          </a:xfrm>
          <a:prstGeom prst="round2SameRect">
            <a:avLst>
              <a:gd name="adj1" fmla="val 3512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 Same Side Corner Rectangle 14"/>
          <p:cNvSpPr/>
          <p:nvPr/>
        </p:nvSpPr>
        <p:spPr>
          <a:xfrm rot="5400000">
            <a:off x="3328565" y="-1046461"/>
            <a:ext cx="1699961" cy="7920000"/>
          </a:xfrm>
          <a:prstGeom prst="round2SameRect">
            <a:avLst>
              <a:gd name="adj1" fmla="val 6933"/>
              <a:gd name="adj2" fmla="val 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itle 26"/>
          <p:cNvSpPr txBox="1">
            <a:spLocks/>
          </p:cNvSpPr>
          <p:nvPr/>
        </p:nvSpPr>
        <p:spPr>
          <a:xfrm>
            <a:off x="358246" y="1748413"/>
            <a:ext cx="7668480" cy="2366915"/>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200" dirty="0">
                <a:solidFill>
                  <a:schemeClr val="bg1"/>
                </a:solidFill>
              </a:rPr>
              <a:t>Enhancing Community Work Projects through </a:t>
            </a:r>
          </a:p>
          <a:p>
            <a:r>
              <a:rPr lang="en-GB" sz="2200" dirty="0">
                <a:solidFill>
                  <a:schemeClr val="bg1"/>
                </a:solidFill>
              </a:rPr>
              <a:t>a Field Instruction Programme</a:t>
            </a:r>
          </a:p>
          <a:p>
            <a:r>
              <a:rPr lang="en-ZA" sz="1200" dirty="0">
                <a:solidFill>
                  <a:schemeClr val="bg1"/>
                </a:solidFill>
              </a:rPr>
              <a:t>ASASWEI International Conference</a:t>
            </a:r>
          </a:p>
          <a:p>
            <a:r>
              <a:rPr lang="en-GB" sz="1100" dirty="0">
                <a:solidFill>
                  <a:schemeClr val="bg1"/>
                </a:solidFill>
              </a:rPr>
              <a:t>THEME 4: Social Work Education, </a:t>
            </a:r>
            <a:r>
              <a:rPr lang="en-GB" sz="1100" dirty="0" err="1">
                <a:solidFill>
                  <a:schemeClr val="bg1"/>
                </a:solidFill>
              </a:rPr>
              <a:t>Transdisciplinarity</a:t>
            </a:r>
            <a:r>
              <a:rPr lang="en-GB" sz="1100" dirty="0">
                <a:solidFill>
                  <a:schemeClr val="bg1"/>
                </a:solidFill>
              </a:rPr>
              <a:t> and Curriculum Development</a:t>
            </a:r>
          </a:p>
          <a:p>
            <a:r>
              <a:rPr lang="en-GB" sz="1100" dirty="0">
                <a:solidFill>
                  <a:schemeClr val="bg1"/>
                </a:solidFill>
              </a:rPr>
              <a:t>SUB 4.5 Innovative teaching methodologies focused on sustainability.</a:t>
            </a:r>
          </a:p>
          <a:p>
            <a:r>
              <a:rPr lang="en-ZA" sz="1100" dirty="0">
                <a:solidFill>
                  <a:schemeClr val="bg1"/>
                </a:solidFill>
                <a:ea typeface="Verdana" panose="020B0604030504040204" pitchFamily="34" charset="0"/>
                <a:cs typeface="Calibri" panose="020F0502020204030204" pitchFamily="34" charset="0"/>
              </a:rPr>
              <a:t>Dr MC Esau and Dr MM van Straaten,</a:t>
            </a:r>
          </a:p>
          <a:p>
            <a:r>
              <a:rPr lang="en-ZA" sz="1100">
                <a:solidFill>
                  <a:schemeClr val="bg1"/>
                </a:solidFill>
                <a:ea typeface="Verdana" panose="020B0604030504040204" pitchFamily="34" charset="0"/>
                <a:cs typeface="Calibri" panose="020F0502020204030204" pitchFamily="34" charset="0"/>
              </a:rPr>
              <a:t>10 September </a:t>
            </a:r>
            <a:r>
              <a:rPr lang="en-ZA" sz="1100" dirty="0">
                <a:solidFill>
                  <a:schemeClr val="bg1"/>
                </a:solidFill>
                <a:ea typeface="Verdana" panose="020B0604030504040204" pitchFamily="34" charset="0"/>
                <a:cs typeface="Calibri" panose="020F0502020204030204" pitchFamily="34" charset="0"/>
              </a:rPr>
              <a:t>2025</a:t>
            </a:r>
          </a:p>
        </p:txBody>
      </p:sp>
      <p:sp>
        <p:nvSpPr>
          <p:cNvPr id="18" name="Round Same Side Corner Rectangle 17"/>
          <p:cNvSpPr/>
          <p:nvPr/>
        </p:nvSpPr>
        <p:spPr>
          <a:xfrm rot="16200000" flipH="1">
            <a:off x="8063999" y="2427734"/>
            <a:ext cx="1080000" cy="1080000"/>
          </a:xfrm>
          <a:prstGeom prst="round2SameRect">
            <a:avLst>
              <a:gd name="adj1" fmla="val 6933"/>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3092" y="2562425"/>
            <a:ext cx="781814" cy="810617"/>
          </a:xfrm>
          <a:prstGeom prst="rect">
            <a:avLst/>
          </a:prstGeom>
        </p:spPr>
      </p:pic>
      <p:sp>
        <p:nvSpPr>
          <p:cNvPr id="6" name="Slide Number Placeholder 5"/>
          <p:cNvSpPr>
            <a:spLocks noGrp="1"/>
          </p:cNvSpPr>
          <p:nvPr>
            <p:ph type="sldNum" sz="quarter" idx="12"/>
          </p:nvPr>
        </p:nvSpPr>
        <p:spPr/>
        <p:txBody>
          <a:bodyPr/>
          <a:lstStyle/>
          <a:p>
            <a:fld id="{7A7388AF-5871-411C-8AC2-D2D8F5469041}" type="slidenum">
              <a:rPr lang="en-ZA" smtClean="0"/>
              <a:t>1</a:t>
            </a:fld>
            <a:endParaRPr lang="en-ZA"/>
          </a:p>
        </p:txBody>
      </p:sp>
    </p:spTree>
    <p:extLst>
      <p:ext uri="{BB962C8B-B14F-4D97-AF65-F5344CB8AC3E}">
        <p14:creationId xmlns:p14="http://schemas.microsoft.com/office/powerpoint/2010/main" val="328982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world&#10;&#10;Description automatically generated">
            <a:extLst>
              <a:ext uri="{FF2B5EF4-FFF2-40B4-BE49-F238E27FC236}">
                <a16:creationId xmlns:a16="http://schemas.microsoft.com/office/drawing/2014/main" id="{19039637-5814-F752-A9C9-D32A44F6BC0A}"/>
              </a:ext>
            </a:extLst>
          </p:cNvPr>
          <p:cNvPicPr>
            <a:picLocks noChangeAspect="1"/>
          </p:cNvPicPr>
          <p:nvPr/>
        </p:nvPicPr>
        <p:blipFill>
          <a:blip r:embed="rId3" cstate="print">
            <a:extLst>
              <a:ext uri="{28A0092B-C50C-407E-A947-70E740481C1C}">
                <a14:useLocalDpi xmlns:a14="http://schemas.microsoft.com/office/drawing/2010/main" val="0"/>
              </a:ext>
            </a:extLst>
          </a:blip>
          <a:srcRect l="-374" t="40110" r="49160" b="1890"/>
          <a:stretch/>
        </p:blipFill>
        <p:spPr>
          <a:xfrm>
            <a:off x="4022528" y="675921"/>
            <a:ext cx="3880029" cy="3394472"/>
          </a:xfrm>
          <a:prstGeom prst="rect">
            <a:avLst/>
          </a:prstGeom>
          <a:noFill/>
          <a:effectLst>
            <a:outerShdw blurRad="50800" dist="25400" dir="5400000" algn="ctr" rotWithShape="0">
              <a:srgbClr val="000000">
                <a:alpha val="20000"/>
              </a:srgbClr>
            </a:outerShdw>
          </a:effectLst>
        </p:spPr>
      </p:pic>
      <p:sp>
        <p:nvSpPr>
          <p:cNvPr id="4" name="Slide Number Placeholder 3">
            <a:extLst>
              <a:ext uri="{FF2B5EF4-FFF2-40B4-BE49-F238E27FC236}">
                <a16:creationId xmlns:a16="http://schemas.microsoft.com/office/drawing/2014/main" id="{AC3A5E66-F24E-32D8-4A9E-E1938012C829}"/>
              </a:ext>
            </a:extLst>
          </p:cNvPr>
          <p:cNvSpPr>
            <a:spLocks noGrp="1"/>
          </p:cNvSpPr>
          <p:nvPr>
            <p:ph type="sldNum" sz="quarter" idx="12"/>
          </p:nvPr>
        </p:nvSpPr>
        <p:spPr>
          <a:xfrm>
            <a:off x="6553201" y="4767263"/>
            <a:ext cx="755103" cy="273844"/>
          </a:xfrm>
        </p:spPr>
        <p:txBody>
          <a:bodyPr anchor="ctr">
            <a:normAutofit/>
          </a:bodyPr>
          <a:lstStyle/>
          <a:p>
            <a:pPr>
              <a:lnSpc>
                <a:spcPct val="90000"/>
              </a:lnSpc>
              <a:spcAft>
                <a:spcPts val="600"/>
              </a:spcAft>
            </a:pPr>
            <a:fld id="{7A7388AF-5871-411C-8AC2-D2D8F5469041}" type="slidenum">
              <a:rPr lang="en-ZA" smtClean="0"/>
              <a:pPr>
                <a:lnSpc>
                  <a:spcPct val="90000"/>
                </a:lnSpc>
                <a:spcAft>
                  <a:spcPts val="600"/>
                </a:spcAft>
              </a:pPr>
              <a:t>10</a:t>
            </a:fld>
            <a:endParaRPr lang="en-ZA"/>
          </a:p>
        </p:txBody>
      </p:sp>
      <p:pic>
        <p:nvPicPr>
          <p:cNvPr id="11" name="Picture 10" descr="A map of the world&#10;&#10;Description automatically generated">
            <a:extLst>
              <a:ext uri="{FF2B5EF4-FFF2-40B4-BE49-F238E27FC236}">
                <a16:creationId xmlns:a16="http://schemas.microsoft.com/office/drawing/2014/main" id="{9DD84BF8-CAA8-AECF-BEAF-A102A9B8A56F}"/>
              </a:ext>
            </a:extLst>
          </p:cNvPr>
          <p:cNvPicPr>
            <a:picLocks noChangeAspect="1"/>
          </p:cNvPicPr>
          <p:nvPr/>
        </p:nvPicPr>
        <p:blipFill>
          <a:blip r:embed="rId4" cstate="print">
            <a:extLst>
              <a:ext uri="{28A0092B-C50C-407E-A947-70E740481C1C}">
                <a14:useLocalDpi xmlns:a14="http://schemas.microsoft.com/office/drawing/2010/main" val="0"/>
              </a:ext>
            </a:extLst>
          </a:blip>
          <a:srcRect l="52788" t="40322" b="1678"/>
          <a:stretch/>
        </p:blipFill>
        <p:spPr>
          <a:xfrm>
            <a:off x="547314" y="675921"/>
            <a:ext cx="3570824" cy="3394472"/>
          </a:xfrm>
          <a:prstGeom prst="rect">
            <a:avLst/>
          </a:prstGeom>
          <a:effectLst>
            <a:outerShdw blurRad="50800" dist="25400" dir="5400000" algn="ctr" rotWithShape="0">
              <a:srgbClr val="000000">
                <a:alpha val="20000"/>
              </a:srgbClr>
            </a:outerShdw>
          </a:effectLst>
        </p:spPr>
      </p:pic>
    </p:spTree>
    <p:extLst>
      <p:ext uri="{BB962C8B-B14F-4D97-AF65-F5344CB8AC3E}">
        <p14:creationId xmlns:p14="http://schemas.microsoft.com/office/powerpoint/2010/main" val="240099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0DC3-81EE-33E0-984F-62D6369956B2}"/>
              </a:ext>
            </a:extLst>
          </p:cNvPr>
          <p:cNvSpPr>
            <a:spLocks noGrp="1"/>
          </p:cNvSpPr>
          <p:nvPr>
            <p:ph type="title"/>
          </p:nvPr>
        </p:nvSpPr>
        <p:spPr>
          <a:xfrm>
            <a:off x="382858" y="102392"/>
            <a:ext cx="8229600" cy="779587"/>
          </a:xfrm>
        </p:spPr>
        <p:txBody>
          <a:bodyPr>
            <a:normAutofit/>
          </a:bodyPr>
          <a:lstStyle/>
          <a:p>
            <a:r>
              <a:rPr lang="en-ZA" sz="2800" b="1" dirty="0">
                <a:solidFill>
                  <a:schemeClr val="accent2">
                    <a:lumMod val="75000"/>
                  </a:schemeClr>
                </a:solidFill>
              </a:rPr>
              <a:t>RESEARCH METHODOLOGY</a:t>
            </a:r>
          </a:p>
        </p:txBody>
      </p:sp>
      <p:sp>
        <p:nvSpPr>
          <p:cNvPr id="4" name="Slide Number Placeholder 3">
            <a:extLst>
              <a:ext uri="{FF2B5EF4-FFF2-40B4-BE49-F238E27FC236}">
                <a16:creationId xmlns:a16="http://schemas.microsoft.com/office/drawing/2014/main" id="{8508B8B9-705D-9BE9-D272-9DC03EB6C88D}"/>
              </a:ext>
            </a:extLst>
          </p:cNvPr>
          <p:cNvSpPr>
            <a:spLocks noGrp="1"/>
          </p:cNvSpPr>
          <p:nvPr>
            <p:ph type="sldNum" sz="quarter" idx="12"/>
          </p:nvPr>
        </p:nvSpPr>
        <p:spPr/>
        <p:txBody>
          <a:bodyPr/>
          <a:lstStyle/>
          <a:p>
            <a:fld id="{7A7388AF-5871-411C-8AC2-D2D8F5469041}" type="slidenum">
              <a:rPr lang="en-ZA" smtClean="0"/>
              <a:t>11</a:t>
            </a:fld>
            <a:endParaRPr lang="en-ZA"/>
          </a:p>
        </p:txBody>
      </p:sp>
      <p:sp>
        <p:nvSpPr>
          <p:cNvPr id="5" name="Content Placeholder 4">
            <a:extLst>
              <a:ext uri="{FF2B5EF4-FFF2-40B4-BE49-F238E27FC236}">
                <a16:creationId xmlns:a16="http://schemas.microsoft.com/office/drawing/2014/main" id="{1DC9DB05-868D-6CA5-1046-F5F3ABD462D4}"/>
              </a:ext>
            </a:extLst>
          </p:cNvPr>
          <p:cNvSpPr>
            <a:spLocks noGrp="1"/>
          </p:cNvSpPr>
          <p:nvPr>
            <p:ph idx="1"/>
          </p:nvPr>
        </p:nvSpPr>
        <p:spPr>
          <a:xfrm>
            <a:off x="169681" y="881979"/>
            <a:ext cx="8823490" cy="3680594"/>
          </a:xfrm>
        </p:spPr>
        <p:txBody>
          <a:bodyPr vert="horz" lIns="91440" tIns="45720" rIns="91440" bIns="45720" rtlCol="0" anchor="t">
            <a:noAutofit/>
          </a:bodyPr>
          <a:lstStyle/>
          <a:p>
            <a:r>
              <a:rPr lang="en-ZA" sz="1800" dirty="0">
                <a:latin typeface="+mj-lt"/>
              </a:rPr>
              <a:t>Research Paradigm:</a:t>
            </a:r>
            <a:r>
              <a:rPr lang="en-ZA" sz="1800" b="1" dirty="0">
                <a:solidFill>
                  <a:srgbClr val="00B050"/>
                </a:solidFill>
                <a:latin typeface="+mj-lt"/>
              </a:rPr>
              <a:t>  constructivist approach</a:t>
            </a:r>
            <a:r>
              <a:rPr lang="en-ZA" sz="1800" dirty="0">
                <a:latin typeface="+mj-lt"/>
              </a:rPr>
              <a:t> positioning students and agency supervisors as collaborative partners in the process (De Vos et al., 2011; Cresswell &amp; Clark, 2018)</a:t>
            </a:r>
          </a:p>
          <a:p>
            <a:r>
              <a:rPr lang="en-ZA" sz="1800" dirty="0">
                <a:latin typeface="+mj-lt"/>
              </a:rPr>
              <a:t>Research Design:  </a:t>
            </a:r>
            <a:r>
              <a:rPr lang="en-ZA" sz="1800" b="1" dirty="0">
                <a:solidFill>
                  <a:srgbClr val="00B050"/>
                </a:solidFill>
                <a:latin typeface="+mj-lt"/>
              </a:rPr>
              <a:t>qualitative study</a:t>
            </a:r>
            <a:r>
              <a:rPr lang="en-ZA" sz="1800" dirty="0">
                <a:latin typeface="+mj-lt"/>
              </a:rPr>
              <a:t> through semi-structured interviews and a focus group with evaluation research as design (Fouché, 2011; Fouché, 2021) enabled the assessment of strengths and weaknesses of the FIP</a:t>
            </a:r>
            <a:endParaRPr lang="en-ZA" sz="1800" dirty="0">
              <a:latin typeface="+mj-lt"/>
              <a:cs typeface="Arial"/>
            </a:endParaRPr>
          </a:p>
          <a:p>
            <a:r>
              <a:rPr lang="en-ZA" sz="1800" dirty="0">
                <a:latin typeface="+mj-lt"/>
              </a:rPr>
              <a:t>Population:  2</a:t>
            </a:r>
            <a:r>
              <a:rPr lang="en-ZA" sz="1800" baseline="30000" dirty="0">
                <a:latin typeface="+mj-lt"/>
              </a:rPr>
              <a:t>nd</a:t>
            </a:r>
            <a:r>
              <a:rPr lang="en-ZA" sz="1800" dirty="0">
                <a:latin typeface="+mj-lt"/>
              </a:rPr>
              <a:t> year social work </a:t>
            </a:r>
            <a:r>
              <a:rPr lang="en-ZA" sz="1800" b="1" dirty="0">
                <a:solidFill>
                  <a:srgbClr val="00B050"/>
                </a:solidFill>
                <a:latin typeface="+mj-lt"/>
              </a:rPr>
              <a:t>students </a:t>
            </a:r>
            <a:r>
              <a:rPr lang="en-ZA" sz="1800" dirty="0">
                <a:latin typeface="+mj-lt"/>
              </a:rPr>
              <a:t>and their</a:t>
            </a:r>
            <a:r>
              <a:rPr lang="en-ZA" sz="1800" b="1" dirty="0">
                <a:solidFill>
                  <a:srgbClr val="00B050"/>
                </a:solidFill>
                <a:latin typeface="+mj-lt"/>
              </a:rPr>
              <a:t> agency supervisors</a:t>
            </a:r>
            <a:endParaRPr lang="en-ZA" sz="1800" b="1" dirty="0">
              <a:solidFill>
                <a:srgbClr val="00B050"/>
              </a:solidFill>
              <a:latin typeface="+mj-lt"/>
              <a:cs typeface="Arial"/>
            </a:endParaRPr>
          </a:p>
          <a:p>
            <a:r>
              <a:rPr lang="en-ZA" sz="1800" b="1" dirty="0">
                <a:solidFill>
                  <a:srgbClr val="00B050"/>
                </a:solidFill>
                <a:latin typeface="+mj-lt"/>
              </a:rPr>
              <a:t>Sampling</a:t>
            </a:r>
            <a:r>
              <a:rPr lang="en-ZA" sz="1800" dirty="0">
                <a:latin typeface="+mj-lt"/>
              </a:rPr>
              <a:t>:  purposive sampling (Strydom, 2021)</a:t>
            </a:r>
          </a:p>
          <a:p>
            <a:r>
              <a:rPr lang="en-ZA" sz="1800" dirty="0">
                <a:latin typeface="+mj-lt"/>
              </a:rPr>
              <a:t>Data Collection: ethical clearance, data collected through a </a:t>
            </a:r>
            <a:r>
              <a:rPr lang="en-ZA" sz="1800" b="1" dirty="0">
                <a:solidFill>
                  <a:srgbClr val="00B050"/>
                </a:solidFill>
                <a:latin typeface="+mj-lt"/>
              </a:rPr>
              <a:t>focus group </a:t>
            </a:r>
            <a:r>
              <a:rPr lang="en-ZA" sz="1800" dirty="0">
                <a:latin typeface="+mj-lt"/>
              </a:rPr>
              <a:t>session with students and individual </a:t>
            </a:r>
            <a:r>
              <a:rPr lang="en-ZA" sz="1800" b="1" dirty="0">
                <a:solidFill>
                  <a:srgbClr val="00B050"/>
                </a:solidFill>
                <a:latin typeface="+mj-lt"/>
              </a:rPr>
              <a:t>semi-structured interviews</a:t>
            </a:r>
            <a:r>
              <a:rPr lang="en-ZA" sz="1800" dirty="0">
                <a:latin typeface="+mj-lt"/>
              </a:rPr>
              <a:t> with agency supervisors till the point of saturation (Geyer, 2021)</a:t>
            </a:r>
          </a:p>
          <a:p>
            <a:r>
              <a:rPr lang="en-ZA" sz="1800" b="1" dirty="0">
                <a:solidFill>
                  <a:srgbClr val="00B050"/>
                </a:solidFill>
                <a:latin typeface="+mj-lt"/>
              </a:rPr>
              <a:t>Data analysis</a:t>
            </a:r>
            <a:r>
              <a:rPr lang="en-ZA" sz="1800" dirty="0">
                <a:latin typeface="+mj-lt"/>
              </a:rPr>
              <a:t>:  8-step thematic analysis tool (Thompson, 2022)</a:t>
            </a:r>
          </a:p>
          <a:p>
            <a:endParaRPr lang="en-ZA" sz="1400" dirty="0">
              <a:latin typeface="+mj-lt"/>
            </a:endParaRPr>
          </a:p>
        </p:txBody>
      </p:sp>
    </p:spTree>
    <p:extLst>
      <p:ext uri="{BB962C8B-B14F-4D97-AF65-F5344CB8AC3E}">
        <p14:creationId xmlns:p14="http://schemas.microsoft.com/office/powerpoint/2010/main" val="14253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FA5-9EEE-FD86-83E3-EABEA18B5F32}"/>
              </a:ext>
            </a:extLst>
          </p:cNvPr>
          <p:cNvSpPr>
            <a:spLocks noGrp="1"/>
          </p:cNvSpPr>
          <p:nvPr>
            <p:ph type="title"/>
          </p:nvPr>
        </p:nvSpPr>
        <p:spPr>
          <a:xfrm>
            <a:off x="457200" y="205979"/>
            <a:ext cx="8229600" cy="857250"/>
          </a:xfrm>
        </p:spPr>
        <p:txBody>
          <a:bodyPr vert="horz" lIns="91440" tIns="45720" rIns="91440" bIns="45720" rtlCol="0" anchor="ctr">
            <a:normAutofit/>
          </a:bodyPr>
          <a:lstStyle/>
          <a:p>
            <a:r>
              <a:rPr lang="en-ZA" sz="2800" b="1" dirty="0">
                <a:solidFill>
                  <a:srgbClr val="800000"/>
                </a:solidFill>
              </a:rPr>
              <a:t>RESULTS</a:t>
            </a:r>
            <a:endParaRPr lang="en-ZA" sz="2800" dirty="0">
              <a:solidFill>
                <a:srgbClr val="800000"/>
              </a:solidFill>
            </a:endParaRPr>
          </a:p>
        </p:txBody>
      </p:sp>
      <p:sp>
        <p:nvSpPr>
          <p:cNvPr id="4" name="Slide Number Placeholder 3" hidden="1">
            <a:extLst>
              <a:ext uri="{FF2B5EF4-FFF2-40B4-BE49-F238E27FC236}">
                <a16:creationId xmlns:a16="http://schemas.microsoft.com/office/drawing/2014/main" id="{B15B7185-E043-F2A8-E2CC-1642622771AB}"/>
              </a:ext>
            </a:extLst>
          </p:cNvPr>
          <p:cNvSpPr>
            <a:spLocks noGrp="1"/>
          </p:cNvSpPr>
          <p:nvPr>
            <p:ph type="sldNum" sz="quarter" idx="4294967295"/>
          </p:nvPr>
        </p:nvSpPr>
        <p:spPr>
          <a:xfrm>
            <a:off x="6553201" y="4767263"/>
            <a:ext cx="755103" cy="273844"/>
          </a:xfrm>
        </p:spPr>
        <p:txBody>
          <a:bodyPr vert="horz" lIns="91440" tIns="45720" rIns="91440" bIns="45720" rtlCol="0" anchor="ctr">
            <a:normAutofit/>
          </a:bodyPr>
          <a:lstStyle/>
          <a:p>
            <a:pPr>
              <a:lnSpc>
                <a:spcPct val="90000"/>
              </a:lnSpc>
              <a:spcAft>
                <a:spcPts val="600"/>
              </a:spcAft>
            </a:pPr>
            <a:fld id="{7A7388AF-5871-411C-8AC2-D2D8F5469041}" type="slidenum">
              <a:rPr lang="en-ZA" smtClean="0"/>
              <a:pPr>
                <a:lnSpc>
                  <a:spcPct val="90000"/>
                </a:lnSpc>
                <a:spcAft>
                  <a:spcPts val="600"/>
                </a:spcAft>
              </a:pPr>
              <a:t>12</a:t>
            </a:fld>
            <a:endParaRPr lang="en-ZA"/>
          </a:p>
        </p:txBody>
      </p:sp>
      <p:graphicFrame>
        <p:nvGraphicFramePr>
          <p:cNvPr id="3" name="Table 2">
            <a:extLst>
              <a:ext uri="{FF2B5EF4-FFF2-40B4-BE49-F238E27FC236}">
                <a16:creationId xmlns:a16="http://schemas.microsoft.com/office/drawing/2014/main" id="{9CEB45B2-239E-5B3D-2323-D9992208DABD}"/>
              </a:ext>
            </a:extLst>
          </p:cNvPr>
          <p:cNvGraphicFramePr>
            <a:graphicFrameLocks noGrp="1"/>
          </p:cNvGraphicFramePr>
          <p:nvPr>
            <p:extLst>
              <p:ext uri="{D42A27DB-BD31-4B8C-83A1-F6EECF244321}">
                <p14:modId xmlns:p14="http://schemas.microsoft.com/office/powerpoint/2010/main" val="3895077923"/>
              </p:ext>
            </p:extLst>
          </p:nvPr>
        </p:nvGraphicFramePr>
        <p:xfrm>
          <a:off x="234462" y="854110"/>
          <a:ext cx="8229602" cy="3583800"/>
        </p:xfrm>
        <a:graphic>
          <a:graphicData uri="http://schemas.openxmlformats.org/drawingml/2006/table">
            <a:tbl>
              <a:tblPr>
                <a:tableStyleId>{8799B23B-EC83-4686-B30A-512413B5E67A}</a:tableStyleId>
              </a:tblPr>
              <a:tblGrid>
                <a:gridCol w="2558980">
                  <a:extLst>
                    <a:ext uri="{9D8B030D-6E8A-4147-A177-3AD203B41FA5}">
                      <a16:colId xmlns:a16="http://schemas.microsoft.com/office/drawing/2014/main" val="2996652413"/>
                    </a:ext>
                  </a:extLst>
                </a:gridCol>
                <a:gridCol w="2632668">
                  <a:extLst>
                    <a:ext uri="{9D8B030D-6E8A-4147-A177-3AD203B41FA5}">
                      <a16:colId xmlns:a16="http://schemas.microsoft.com/office/drawing/2014/main" val="1944534308"/>
                    </a:ext>
                  </a:extLst>
                </a:gridCol>
                <a:gridCol w="3037954">
                  <a:extLst>
                    <a:ext uri="{9D8B030D-6E8A-4147-A177-3AD203B41FA5}">
                      <a16:colId xmlns:a16="http://schemas.microsoft.com/office/drawing/2014/main" val="3708007466"/>
                    </a:ext>
                  </a:extLst>
                </a:gridCol>
              </a:tblGrid>
              <a:tr h="442127">
                <a:tc>
                  <a:txBody>
                    <a:bodyPr/>
                    <a:lstStyle/>
                    <a:p>
                      <a:pPr algn="l">
                        <a:buNone/>
                      </a:pPr>
                      <a:r>
                        <a:rPr lang="en-ZA" sz="1900" b="1" dirty="0"/>
                        <a:t>Category/Theme</a:t>
                      </a:r>
                      <a:endParaRPr lang="en-ZA" sz="1900" dirty="0"/>
                    </a:p>
                  </a:txBody>
                  <a:tcPr marL="10699" marR="10699" marT="5350" marB="5350" anchor="ctr"/>
                </a:tc>
                <a:tc gridSpan="2">
                  <a:txBody>
                    <a:bodyPr/>
                    <a:lstStyle/>
                    <a:p>
                      <a:pPr algn="ctr">
                        <a:buNone/>
                      </a:pPr>
                      <a:r>
                        <a:rPr lang="en-ZA" sz="1900" b="1" dirty="0"/>
                        <a:t>Key Observation</a:t>
                      </a:r>
                      <a:endParaRPr lang="en-ZA" sz="1900" dirty="0"/>
                    </a:p>
                  </a:txBody>
                  <a:tcPr marL="10699" marR="10699" marT="5350" marB="5350" anchor="ctr"/>
                </a:tc>
                <a:tc hMerge="1">
                  <a:txBody>
                    <a:bodyPr/>
                    <a:lstStyle/>
                    <a:p>
                      <a:pPr algn="l">
                        <a:buNone/>
                      </a:pPr>
                      <a:endParaRPr lang="en-ZA" sz="1900" dirty="0"/>
                    </a:p>
                  </a:txBody>
                  <a:tcPr marL="10699" marR="10699" marT="5350" marB="5350" anchor="ctr"/>
                </a:tc>
                <a:extLst>
                  <a:ext uri="{0D108BD9-81ED-4DB2-BD59-A6C34878D82A}">
                    <a16:rowId xmlns:a16="http://schemas.microsoft.com/office/drawing/2014/main" val="820567229"/>
                  </a:ext>
                </a:extLst>
              </a:tr>
              <a:tr h="829609">
                <a:tc>
                  <a:txBody>
                    <a:bodyPr/>
                    <a:lstStyle/>
                    <a:p>
                      <a:pPr algn="l">
                        <a:buNone/>
                      </a:pPr>
                      <a:r>
                        <a:rPr lang="en-ZA" sz="1900" b="1" dirty="0"/>
                        <a:t>Student engagement &amp; project choice</a:t>
                      </a:r>
                      <a:endParaRPr lang="en-ZA" sz="1900" dirty="0"/>
                    </a:p>
                  </a:txBody>
                  <a:tcPr marL="10699" marR="10699" marT="5350" marB="5350" anchor="ctr"/>
                </a:tc>
                <a:tc>
                  <a:txBody>
                    <a:bodyPr/>
                    <a:lstStyle/>
                    <a:p>
                      <a:pPr algn="l">
                        <a:buNone/>
                      </a:pPr>
                      <a:r>
                        <a:rPr lang="en-GB" sz="1600" dirty="0"/>
                        <a:t>Some supervisors noted </a:t>
                      </a:r>
                      <a:r>
                        <a:rPr lang="en-GB" sz="1600" b="1" dirty="0">
                          <a:solidFill>
                            <a:srgbClr val="008000"/>
                          </a:solidFill>
                        </a:rPr>
                        <a:t>meaningful community engagement</a:t>
                      </a:r>
                      <a:r>
                        <a:rPr lang="en-GB" sz="1600" dirty="0">
                          <a:solidFill>
                            <a:srgbClr val="008000"/>
                          </a:solidFill>
                        </a:rPr>
                        <a:t> </a:t>
                      </a:r>
                    </a:p>
                  </a:txBody>
                  <a:tcPr marL="10699" marR="10699" marT="5350" marB="5350" anchor="ctr"/>
                </a:tc>
                <a:tc>
                  <a:txBody>
                    <a:bodyPr/>
                    <a:lstStyle/>
                    <a:p>
                      <a:pPr algn="l">
                        <a:buNone/>
                      </a:pPr>
                      <a:r>
                        <a:rPr lang="en-GB" sz="1600" dirty="0"/>
                        <a:t>Others observed a preference for </a:t>
                      </a:r>
                      <a:r>
                        <a:rPr lang="en-GB" sz="1600" b="1" dirty="0">
                          <a:solidFill>
                            <a:srgbClr val="FF0000"/>
                          </a:solidFill>
                        </a:rPr>
                        <a:t>easier, self-serving projects</a:t>
                      </a:r>
                      <a:endParaRPr lang="en-GB" sz="1600" dirty="0">
                        <a:solidFill>
                          <a:srgbClr val="FF0000"/>
                        </a:solidFill>
                      </a:endParaRPr>
                    </a:p>
                  </a:txBody>
                  <a:tcPr marL="10699" marR="10699" marT="5350" marB="5350" anchor="ctr"/>
                </a:tc>
                <a:extLst>
                  <a:ext uri="{0D108BD9-81ED-4DB2-BD59-A6C34878D82A}">
                    <a16:rowId xmlns:a16="http://schemas.microsoft.com/office/drawing/2014/main" val="2174357812"/>
                  </a:ext>
                </a:extLst>
              </a:tr>
              <a:tr h="1082164">
                <a:tc>
                  <a:txBody>
                    <a:bodyPr/>
                    <a:lstStyle/>
                    <a:p>
                      <a:pPr algn="l">
                        <a:buNone/>
                      </a:pPr>
                      <a:r>
                        <a:rPr lang="en-ZA" sz="1900" b="1" dirty="0"/>
                        <a:t>Creativity &amp; innovation</a:t>
                      </a:r>
                      <a:endParaRPr lang="en-ZA" sz="1900" dirty="0"/>
                    </a:p>
                  </a:txBody>
                  <a:tcPr marL="10699" marR="10699" marT="5350" marB="5350" anchor="ctr"/>
                </a:tc>
                <a:tc>
                  <a:txBody>
                    <a:bodyPr/>
                    <a:lstStyle/>
                    <a:p>
                      <a:pPr algn="l">
                        <a:buNone/>
                      </a:pPr>
                      <a:r>
                        <a:rPr lang="en-GB" sz="1600" dirty="0"/>
                        <a:t>Supervisors noted a </a:t>
                      </a:r>
                      <a:r>
                        <a:rPr lang="en-GB" sz="1600" b="1" dirty="0">
                          <a:solidFill>
                            <a:srgbClr val="008000"/>
                          </a:solidFill>
                        </a:rPr>
                        <a:t>few innovative efforts</a:t>
                      </a:r>
                      <a:endParaRPr lang="en-GB" sz="1600" dirty="0"/>
                    </a:p>
                  </a:txBody>
                  <a:tcPr marL="10699" marR="10699" marT="5350" marB="5350" anchor="ctr"/>
                </a:tc>
                <a:tc>
                  <a:txBody>
                    <a:bodyPr/>
                    <a:lstStyle/>
                    <a:p>
                      <a:pPr algn="l">
                        <a:buNone/>
                      </a:pPr>
                      <a:r>
                        <a:rPr lang="en-GB" sz="1600" dirty="0"/>
                        <a:t>Students' creativity was limited, </a:t>
                      </a:r>
                    </a:p>
                    <a:p>
                      <a:pPr algn="l">
                        <a:buNone/>
                      </a:pPr>
                      <a:r>
                        <a:rPr lang="en-GB" sz="1600" b="1" dirty="0">
                          <a:solidFill>
                            <a:srgbClr val="FF0000"/>
                          </a:solidFill>
                        </a:rPr>
                        <a:t>encouraging creative thinking &amp; using recycled materials</a:t>
                      </a:r>
                      <a:r>
                        <a:rPr lang="en-GB" sz="1600" dirty="0">
                          <a:solidFill>
                            <a:srgbClr val="FF0000"/>
                          </a:solidFill>
                        </a:rPr>
                        <a:t> </a:t>
                      </a:r>
                      <a:r>
                        <a:rPr lang="en-GB" sz="1600" dirty="0"/>
                        <a:t>for helping aids</a:t>
                      </a:r>
                    </a:p>
                  </a:txBody>
                  <a:tcPr marL="10699" marR="10699" marT="5350" marB="5350" anchor="ctr"/>
                </a:tc>
                <a:extLst>
                  <a:ext uri="{0D108BD9-81ED-4DB2-BD59-A6C34878D82A}">
                    <a16:rowId xmlns:a16="http://schemas.microsoft.com/office/drawing/2014/main" val="1302661059"/>
                  </a:ext>
                </a:extLst>
              </a:tr>
              <a:tr h="1082164">
                <a:tc>
                  <a:txBody>
                    <a:bodyPr/>
                    <a:lstStyle/>
                    <a:p>
                      <a:pPr algn="l">
                        <a:buNone/>
                      </a:pPr>
                      <a:r>
                        <a:rPr lang="en-ZA" sz="1900" b="1" dirty="0"/>
                        <a:t>Effectiveness of FI classes</a:t>
                      </a:r>
                      <a:endParaRPr lang="en-ZA" sz="1900" dirty="0"/>
                    </a:p>
                  </a:txBody>
                  <a:tcPr marL="10699" marR="10699" marT="5350" marB="5350" anchor="ctr"/>
                </a:tc>
                <a:tc>
                  <a:txBody>
                    <a:bodyPr/>
                    <a:lstStyle/>
                    <a:p>
                      <a:pPr algn="l">
                        <a:buNone/>
                      </a:pPr>
                      <a:r>
                        <a:rPr lang="en-GB" sz="1600" dirty="0"/>
                        <a:t>Some students found </a:t>
                      </a:r>
                      <a:r>
                        <a:rPr lang="en-GB" sz="1600" b="1" dirty="0">
                          <a:solidFill>
                            <a:srgbClr val="008000"/>
                          </a:solidFill>
                        </a:rPr>
                        <a:t>facilitation classes helpful </a:t>
                      </a:r>
                      <a:r>
                        <a:rPr lang="en-GB" sz="1600" dirty="0"/>
                        <a:t>for communication, facilitation, and problem-solving skills</a:t>
                      </a:r>
                    </a:p>
                  </a:txBody>
                  <a:tcPr marL="10699" marR="10699" marT="5350" marB="5350" anchor="ctr"/>
                </a:tc>
                <a:tc>
                  <a:txBody>
                    <a:bodyPr/>
                    <a:lstStyle/>
                    <a:p>
                      <a:pPr algn="l">
                        <a:buNone/>
                      </a:pPr>
                      <a:r>
                        <a:rPr lang="en-GB" sz="1600" dirty="0"/>
                        <a:t>Other students reported them as </a:t>
                      </a:r>
                      <a:r>
                        <a:rPr lang="en-GB" sz="1600" b="1" dirty="0">
                          <a:solidFill>
                            <a:srgbClr val="FF0000"/>
                          </a:solidFill>
                        </a:rPr>
                        <a:t>overly simplified</a:t>
                      </a:r>
                      <a:r>
                        <a:rPr lang="en-GB" sz="1600" dirty="0">
                          <a:solidFill>
                            <a:srgbClr val="FF0000"/>
                          </a:solidFill>
                        </a:rPr>
                        <a:t> </a:t>
                      </a:r>
                      <a:r>
                        <a:rPr lang="en-GB" sz="1600" dirty="0"/>
                        <a:t>compared to real-life scenarios</a:t>
                      </a:r>
                    </a:p>
                  </a:txBody>
                  <a:tcPr marL="10699" marR="10699" marT="5350" marB="5350" anchor="ctr"/>
                </a:tc>
                <a:extLst>
                  <a:ext uri="{0D108BD9-81ED-4DB2-BD59-A6C34878D82A}">
                    <a16:rowId xmlns:a16="http://schemas.microsoft.com/office/drawing/2014/main" val="2008298163"/>
                  </a:ext>
                </a:extLst>
              </a:tr>
            </a:tbl>
          </a:graphicData>
        </a:graphic>
      </p:graphicFrame>
    </p:spTree>
    <p:extLst>
      <p:ext uri="{BB962C8B-B14F-4D97-AF65-F5344CB8AC3E}">
        <p14:creationId xmlns:p14="http://schemas.microsoft.com/office/powerpoint/2010/main" val="313619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17C809-2B18-3706-6049-CA9BF8B34D98}"/>
              </a:ext>
            </a:extLst>
          </p:cNvPr>
          <p:cNvSpPr>
            <a:spLocks noGrp="1"/>
          </p:cNvSpPr>
          <p:nvPr>
            <p:ph type="sldNum" sz="quarter" idx="12"/>
          </p:nvPr>
        </p:nvSpPr>
        <p:spPr/>
        <p:txBody>
          <a:bodyPr/>
          <a:lstStyle/>
          <a:p>
            <a:fld id="{7A7388AF-5871-411C-8AC2-D2D8F5469041}" type="slidenum">
              <a:rPr lang="en-ZA" smtClean="0"/>
              <a:t>13</a:t>
            </a:fld>
            <a:endParaRPr lang="en-ZA"/>
          </a:p>
        </p:txBody>
      </p:sp>
      <p:graphicFrame>
        <p:nvGraphicFramePr>
          <p:cNvPr id="6" name="Table 5">
            <a:extLst>
              <a:ext uri="{FF2B5EF4-FFF2-40B4-BE49-F238E27FC236}">
                <a16:creationId xmlns:a16="http://schemas.microsoft.com/office/drawing/2014/main" id="{4249A030-D166-EEFD-9F1D-51E46D60C96F}"/>
              </a:ext>
            </a:extLst>
          </p:cNvPr>
          <p:cNvGraphicFramePr>
            <a:graphicFrameLocks noGrp="1"/>
          </p:cNvGraphicFramePr>
          <p:nvPr>
            <p:extLst>
              <p:ext uri="{D42A27DB-BD31-4B8C-83A1-F6EECF244321}">
                <p14:modId xmlns:p14="http://schemas.microsoft.com/office/powerpoint/2010/main" val="1872953565"/>
              </p:ext>
            </p:extLst>
          </p:nvPr>
        </p:nvGraphicFramePr>
        <p:xfrm>
          <a:off x="358391" y="753628"/>
          <a:ext cx="8427217" cy="3737316"/>
        </p:xfrm>
        <a:graphic>
          <a:graphicData uri="http://schemas.openxmlformats.org/drawingml/2006/table">
            <a:tbl>
              <a:tblPr>
                <a:tableStyleId>{8799B23B-EC83-4686-B30A-512413B5E67A}</a:tableStyleId>
              </a:tblPr>
              <a:tblGrid>
                <a:gridCol w="1892440">
                  <a:extLst>
                    <a:ext uri="{9D8B030D-6E8A-4147-A177-3AD203B41FA5}">
                      <a16:colId xmlns:a16="http://schemas.microsoft.com/office/drawing/2014/main" val="2996652413"/>
                    </a:ext>
                  </a:extLst>
                </a:gridCol>
                <a:gridCol w="6534777">
                  <a:extLst>
                    <a:ext uri="{9D8B030D-6E8A-4147-A177-3AD203B41FA5}">
                      <a16:colId xmlns:a16="http://schemas.microsoft.com/office/drawing/2014/main" val="1944534308"/>
                    </a:ext>
                  </a:extLst>
                </a:gridCol>
              </a:tblGrid>
              <a:tr h="315509">
                <a:tc>
                  <a:txBody>
                    <a:bodyPr/>
                    <a:lstStyle/>
                    <a:p>
                      <a:pPr algn="l">
                        <a:buNone/>
                      </a:pPr>
                      <a:r>
                        <a:rPr lang="en-ZA" sz="1800" b="1" dirty="0"/>
                        <a:t>Category/Theme</a:t>
                      </a:r>
                      <a:endParaRPr lang="en-ZA" sz="1800" dirty="0"/>
                    </a:p>
                  </a:txBody>
                  <a:tcPr marL="10699" marR="10699" marT="5350" marB="5350" anchor="ctr"/>
                </a:tc>
                <a:tc>
                  <a:txBody>
                    <a:bodyPr/>
                    <a:lstStyle/>
                    <a:p>
                      <a:pPr algn="ctr">
                        <a:buNone/>
                      </a:pPr>
                      <a:r>
                        <a:rPr lang="en-ZA" sz="1800" b="1" dirty="0"/>
                        <a:t>Key Observation</a:t>
                      </a:r>
                      <a:endParaRPr lang="en-ZA" sz="1800" dirty="0"/>
                    </a:p>
                  </a:txBody>
                  <a:tcPr marL="10699" marR="10699" marT="5350" marB="5350" anchor="ctr"/>
                </a:tc>
                <a:extLst>
                  <a:ext uri="{0D108BD9-81ED-4DB2-BD59-A6C34878D82A}">
                    <a16:rowId xmlns:a16="http://schemas.microsoft.com/office/drawing/2014/main" val="820567229"/>
                  </a:ext>
                </a:extLst>
              </a:tr>
              <a:tr h="1032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b="1" dirty="0">
                          <a:solidFill>
                            <a:schemeClr val="tx1"/>
                          </a:solidFill>
                        </a:rPr>
                        <a:t>Programme improvements (General)</a:t>
                      </a:r>
                      <a:endParaRPr lang="en-ZA" sz="1700" dirty="0">
                        <a:solidFill>
                          <a:schemeClr val="tx1"/>
                        </a:solidFill>
                      </a:endParaRPr>
                    </a:p>
                    <a:p>
                      <a:pPr algn="l">
                        <a:buNone/>
                      </a:pPr>
                      <a:endParaRPr lang="en-ZA" sz="1700" dirty="0">
                        <a:solidFill>
                          <a:schemeClr val="tx1"/>
                        </a:solidFill>
                      </a:endParaRPr>
                    </a:p>
                  </a:txBody>
                  <a:tcPr marL="10699" marR="10699" marT="5350" marB="5350" anchor="ctr"/>
                </a:tc>
                <a:tc>
                  <a:txBody>
                    <a:bodyPr/>
                    <a:lstStyle/>
                    <a:p>
                      <a:pPr marL="285750" indent="-285750" fontAlgn="ctr">
                        <a:buFont typeface="Arial" panose="020B0604020202020204" pitchFamily="34" charset="0"/>
                        <a:buChar char="•"/>
                      </a:pPr>
                      <a:r>
                        <a:rPr lang="en-GB" sz="1600" b="0" dirty="0">
                          <a:solidFill>
                            <a:schemeClr val="tx1"/>
                          </a:solidFill>
                        </a:rPr>
                        <a:t>Clearer role definitions</a:t>
                      </a:r>
                    </a:p>
                    <a:p>
                      <a:pPr marL="285750" indent="-285750" fontAlgn="ctr">
                        <a:buFont typeface="Arial" panose="020B0604020202020204" pitchFamily="34" charset="0"/>
                        <a:buChar char="•"/>
                      </a:pPr>
                      <a:r>
                        <a:rPr lang="en-GB" sz="1600" b="0" dirty="0">
                          <a:solidFill>
                            <a:schemeClr val="tx1"/>
                          </a:solidFill>
                        </a:rPr>
                        <a:t>Stronger professional boundaries</a:t>
                      </a:r>
                    </a:p>
                    <a:p>
                      <a:pPr marL="285750" indent="-285750" fontAlgn="ctr">
                        <a:buFont typeface="Arial" panose="020B0604020202020204" pitchFamily="34" charset="0"/>
                        <a:buChar char="•"/>
                      </a:pPr>
                      <a:r>
                        <a:rPr lang="en-GB" sz="1600" b="0" dirty="0">
                          <a:solidFill>
                            <a:schemeClr val="tx1"/>
                          </a:solidFill>
                        </a:rPr>
                        <a:t>Enhanced training     time management, communication, and digital skills.</a:t>
                      </a:r>
                      <a:endParaRPr lang="en-ZA" sz="1600" b="0" dirty="0">
                        <a:solidFill>
                          <a:schemeClr val="tx1"/>
                        </a:solidFill>
                      </a:endParaRPr>
                    </a:p>
                  </a:txBody>
                  <a:tcPr marL="10699" marR="10699" marT="5350" marB="5350" anchor="ctr"/>
                </a:tc>
                <a:extLst>
                  <a:ext uri="{0D108BD9-81ED-4DB2-BD59-A6C34878D82A}">
                    <a16:rowId xmlns:a16="http://schemas.microsoft.com/office/drawing/2014/main" val="2174357812"/>
                  </a:ext>
                </a:extLst>
              </a:tr>
              <a:tr h="1449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b="1" dirty="0">
                          <a:solidFill>
                            <a:schemeClr val="tx1"/>
                          </a:solidFill>
                        </a:rPr>
                        <a:t>Supervisors’ specific recommendations</a:t>
                      </a:r>
                      <a:endParaRPr lang="en-ZA" sz="1700" dirty="0">
                        <a:solidFill>
                          <a:schemeClr val="tx1"/>
                        </a:solidFill>
                      </a:endParaRPr>
                    </a:p>
                    <a:p>
                      <a:pPr algn="l">
                        <a:buNone/>
                      </a:pPr>
                      <a:endParaRPr lang="en-ZA" sz="1700" dirty="0">
                        <a:solidFill>
                          <a:schemeClr val="tx1"/>
                        </a:solidFill>
                      </a:endParaRPr>
                    </a:p>
                  </a:txBody>
                  <a:tcPr marL="10699" marR="10699" marT="5350" marB="535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Aligning students’ attributes with community placements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Incorporating more hands-on activities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Involving agencies more directly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A more significant role for supervisors in identifying community challenges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Receiving students’ reports</a:t>
                      </a:r>
                      <a:endParaRPr lang="en-ZA" sz="1600" b="0" dirty="0">
                        <a:solidFill>
                          <a:schemeClr val="tx1"/>
                        </a:solidFill>
                      </a:endParaRPr>
                    </a:p>
                  </a:txBody>
                  <a:tcPr marL="10699" marR="10699" marT="5350" marB="5350" anchor="ctr"/>
                </a:tc>
                <a:extLst>
                  <a:ext uri="{0D108BD9-81ED-4DB2-BD59-A6C34878D82A}">
                    <a16:rowId xmlns:a16="http://schemas.microsoft.com/office/drawing/2014/main" val="1302661059"/>
                  </a:ext>
                </a:extLst>
              </a:tr>
              <a:tr h="901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b="1" dirty="0">
                          <a:solidFill>
                            <a:schemeClr val="tx1"/>
                          </a:solidFill>
                        </a:rPr>
                        <a:t>Students’ specific recommendations</a:t>
                      </a:r>
                      <a:endParaRPr lang="en-ZA" sz="1700" dirty="0">
                        <a:solidFill>
                          <a:schemeClr val="tx1"/>
                        </a:solidFill>
                      </a:endParaRPr>
                    </a:p>
                    <a:p>
                      <a:pPr algn="l">
                        <a:buNone/>
                      </a:pPr>
                      <a:endParaRPr lang="en-ZA" sz="1700" dirty="0">
                        <a:solidFill>
                          <a:schemeClr val="tx1"/>
                        </a:solidFill>
                      </a:endParaRPr>
                    </a:p>
                  </a:txBody>
                  <a:tcPr marL="10699" marR="10699" marT="5350" marB="535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More dynamic, realistic, and practical learning experiences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Greater variety and creativity in teaching methods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Randomised groupings to better prepare for practicum realities</a:t>
                      </a:r>
                      <a:endParaRPr lang="en-ZA" sz="1600" b="0" dirty="0">
                        <a:solidFill>
                          <a:schemeClr val="tx1"/>
                        </a:solidFill>
                      </a:endParaRPr>
                    </a:p>
                  </a:txBody>
                  <a:tcPr marL="10699" marR="10699" marT="5350" marB="5350" anchor="ctr"/>
                </a:tc>
                <a:extLst>
                  <a:ext uri="{0D108BD9-81ED-4DB2-BD59-A6C34878D82A}">
                    <a16:rowId xmlns:a16="http://schemas.microsoft.com/office/drawing/2014/main" val="2008298163"/>
                  </a:ext>
                </a:extLst>
              </a:tr>
            </a:tbl>
          </a:graphicData>
        </a:graphic>
      </p:graphicFrame>
      <p:cxnSp>
        <p:nvCxnSpPr>
          <p:cNvPr id="10" name="Straight Arrow Connector 9">
            <a:extLst>
              <a:ext uri="{FF2B5EF4-FFF2-40B4-BE49-F238E27FC236}">
                <a16:creationId xmlns:a16="http://schemas.microsoft.com/office/drawing/2014/main" id="{28C26CE5-5FEF-3D81-1A3C-288A9F8FE9C8}"/>
              </a:ext>
            </a:extLst>
          </p:cNvPr>
          <p:cNvCxnSpPr>
            <a:cxnSpLocks/>
          </p:cNvCxnSpPr>
          <p:nvPr/>
        </p:nvCxnSpPr>
        <p:spPr>
          <a:xfrm>
            <a:off x="4269621" y="1718268"/>
            <a:ext cx="166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9B3FB5A-26F1-EA31-0F5F-9180BDF33CF8}"/>
              </a:ext>
            </a:extLst>
          </p:cNvPr>
          <p:cNvSpPr>
            <a:spLocks noGrp="1"/>
          </p:cNvSpPr>
          <p:nvPr>
            <p:ph type="title"/>
          </p:nvPr>
        </p:nvSpPr>
        <p:spPr>
          <a:xfrm>
            <a:off x="457199" y="102393"/>
            <a:ext cx="8229600" cy="857250"/>
          </a:xfrm>
        </p:spPr>
        <p:txBody>
          <a:bodyPr vert="horz" lIns="91440" tIns="45720" rIns="91440" bIns="45720" rtlCol="0" anchor="ctr">
            <a:normAutofit/>
          </a:bodyPr>
          <a:lstStyle/>
          <a:p>
            <a:r>
              <a:rPr lang="en-ZA" sz="2800" b="1" dirty="0">
                <a:solidFill>
                  <a:srgbClr val="800000"/>
                </a:solidFill>
              </a:rPr>
              <a:t>RESULTS (cont.)</a:t>
            </a:r>
            <a:endParaRPr lang="en-ZA" sz="2800" dirty="0">
              <a:solidFill>
                <a:srgbClr val="800000"/>
              </a:solidFill>
            </a:endParaRPr>
          </a:p>
        </p:txBody>
      </p:sp>
    </p:spTree>
    <p:extLst>
      <p:ext uri="{BB962C8B-B14F-4D97-AF65-F5344CB8AC3E}">
        <p14:creationId xmlns:p14="http://schemas.microsoft.com/office/powerpoint/2010/main" val="41837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43C6-A78D-159B-A1CB-88AA8A3087A5}"/>
              </a:ext>
            </a:extLst>
          </p:cNvPr>
          <p:cNvSpPr>
            <a:spLocks noGrp="1"/>
          </p:cNvSpPr>
          <p:nvPr>
            <p:ph type="title"/>
          </p:nvPr>
        </p:nvSpPr>
        <p:spPr/>
        <p:txBody>
          <a:bodyPr>
            <a:normAutofit/>
          </a:bodyPr>
          <a:lstStyle/>
          <a:p>
            <a:r>
              <a:rPr lang="en-GB" sz="2800" b="1" dirty="0">
                <a:solidFill>
                  <a:srgbClr val="800000"/>
                </a:solidFill>
              </a:rPr>
              <a:t>RECOMMENDATIONS</a:t>
            </a:r>
            <a:endParaRPr lang="en-ZA" sz="2800" b="1" dirty="0">
              <a:solidFill>
                <a:srgbClr val="800000"/>
              </a:solidFill>
            </a:endParaRPr>
          </a:p>
        </p:txBody>
      </p:sp>
      <p:sp>
        <p:nvSpPr>
          <p:cNvPr id="3" name="Content Placeholder 2">
            <a:extLst>
              <a:ext uri="{FF2B5EF4-FFF2-40B4-BE49-F238E27FC236}">
                <a16:creationId xmlns:a16="http://schemas.microsoft.com/office/drawing/2014/main" id="{538128AD-224B-0157-E41A-1CAE519A700F}"/>
              </a:ext>
            </a:extLst>
          </p:cNvPr>
          <p:cNvSpPr>
            <a:spLocks noGrp="1"/>
          </p:cNvSpPr>
          <p:nvPr>
            <p:ph sz="half" idx="1"/>
          </p:nvPr>
        </p:nvSpPr>
        <p:spPr/>
        <p:txBody>
          <a:bodyPr>
            <a:normAutofit/>
          </a:bodyPr>
          <a:lstStyle/>
          <a:p>
            <a:pPr>
              <a:lnSpc>
                <a:spcPct val="150000"/>
              </a:lnSpc>
              <a:spcBef>
                <a:spcPts val="0"/>
              </a:spcBef>
            </a:pPr>
            <a:r>
              <a:rPr lang="en-GB" sz="1800" dirty="0">
                <a:solidFill>
                  <a:schemeClr val="tx1"/>
                </a:solidFill>
              </a:rPr>
              <a:t>Identified areas for further improving the FIP include:</a:t>
            </a:r>
          </a:p>
          <a:p>
            <a:pPr>
              <a:lnSpc>
                <a:spcPct val="150000"/>
              </a:lnSpc>
              <a:spcBef>
                <a:spcPts val="0"/>
              </a:spcBef>
              <a:buFont typeface="Wingdings" panose="05000000000000000000" pitchFamily="2" charset="2"/>
              <a:buChar char="q"/>
            </a:pPr>
            <a:r>
              <a:rPr lang="en-GB" sz="1800" dirty="0">
                <a:solidFill>
                  <a:schemeClr val="tx1"/>
                </a:solidFill>
              </a:rPr>
              <a:t>Enhanced communication and supervisor involvement</a:t>
            </a:r>
          </a:p>
          <a:p>
            <a:pPr>
              <a:lnSpc>
                <a:spcPct val="150000"/>
              </a:lnSpc>
              <a:spcBef>
                <a:spcPts val="0"/>
              </a:spcBef>
              <a:buFont typeface="Wingdings" panose="05000000000000000000" pitchFamily="2" charset="2"/>
              <a:buChar char="q"/>
            </a:pPr>
            <a:r>
              <a:rPr lang="en-GB" sz="1800" dirty="0">
                <a:solidFill>
                  <a:schemeClr val="tx1"/>
                </a:solidFill>
              </a:rPr>
              <a:t>Advanced sustainability knowledge</a:t>
            </a:r>
          </a:p>
          <a:p>
            <a:pPr>
              <a:lnSpc>
                <a:spcPct val="150000"/>
              </a:lnSpc>
              <a:spcBef>
                <a:spcPts val="0"/>
              </a:spcBef>
              <a:buFont typeface="Wingdings" panose="05000000000000000000" pitchFamily="2" charset="2"/>
              <a:buChar char="q"/>
            </a:pPr>
            <a:r>
              <a:rPr lang="en-GB" sz="1800" dirty="0">
                <a:solidFill>
                  <a:schemeClr val="tx1"/>
                </a:solidFill>
              </a:rPr>
              <a:t>Pedagogical enhancements</a:t>
            </a:r>
          </a:p>
          <a:p>
            <a:pPr>
              <a:lnSpc>
                <a:spcPct val="150000"/>
              </a:lnSpc>
              <a:spcBef>
                <a:spcPts val="0"/>
              </a:spcBef>
              <a:buFont typeface="Wingdings" panose="05000000000000000000" pitchFamily="2" charset="2"/>
              <a:buChar char="q"/>
            </a:pPr>
            <a:r>
              <a:rPr lang="en-GB" sz="1800" dirty="0">
                <a:solidFill>
                  <a:schemeClr val="tx1"/>
                </a:solidFill>
              </a:rPr>
              <a:t>Clarity and boundaries</a:t>
            </a:r>
          </a:p>
          <a:p>
            <a:pPr>
              <a:lnSpc>
                <a:spcPct val="150000"/>
              </a:lnSpc>
              <a:spcBef>
                <a:spcPts val="0"/>
              </a:spcBef>
              <a:buFont typeface="Wingdings" panose="05000000000000000000" pitchFamily="2" charset="2"/>
              <a:buChar char="q"/>
            </a:pPr>
            <a:r>
              <a:rPr lang="en-GB" sz="1800" dirty="0">
                <a:solidFill>
                  <a:schemeClr val="tx1"/>
                </a:solidFill>
              </a:rPr>
              <a:t>Core skill enhancement</a:t>
            </a:r>
          </a:p>
          <a:p>
            <a:pPr>
              <a:lnSpc>
                <a:spcPct val="150000"/>
              </a:lnSpc>
              <a:spcBef>
                <a:spcPts val="0"/>
              </a:spcBef>
              <a:buFont typeface="Wingdings" panose="05000000000000000000" pitchFamily="2" charset="2"/>
              <a:buChar char="q"/>
            </a:pPr>
            <a:r>
              <a:rPr lang="en-GB" sz="1800" dirty="0">
                <a:solidFill>
                  <a:schemeClr val="tx1"/>
                </a:solidFill>
              </a:rPr>
              <a:t>Fostering creativity</a:t>
            </a:r>
          </a:p>
          <a:p>
            <a:endParaRPr lang="en-ZA" dirty="0"/>
          </a:p>
        </p:txBody>
      </p:sp>
    </p:spTree>
    <p:extLst>
      <p:ext uri="{BB962C8B-B14F-4D97-AF65-F5344CB8AC3E}">
        <p14:creationId xmlns:p14="http://schemas.microsoft.com/office/powerpoint/2010/main" val="169724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CB60-5E98-78B3-A3B4-8BA090C5230E}"/>
              </a:ext>
            </a:extLst>
          </p:cNvPr>
          <p:cNvSpPr>
            <a:spLocks noGrp="1"/>
          </p:cNvSpPr>
          <p:nvPr>
            <p:ph type="title"/>
          </p:nvPr>
        </p:nvSpPr>
        <p:spPr/>
        <p:txBody>
          <a:bodyPr>
            <a:normAutofit/>
          </a:bodyPr>
          <a:lstStyle/>
          <a:p>
            <a:r>
              <a:rPr lang="en-ZA" sz="2300" b="1" dirty="0">
                <a:solidFill>
                  <a:schemeClr val="accent2">
                    <a:lumMod val="75000"/>
                  </a:schemeClr>
                </a:solidFill>
              </a:rPr>
              <a:t>REFERENCES</a:t>
            </a:r>
          </a:p>
        </p:txBody>
      </p:sp>
      <p:sp>
        <p:nvSpPr>
          <p:cNvPr id="3" name="Content Placeholder 2">
            <a:extLst>
              <a:ext uri="{FF2B5EF4-FFF2-40B4-BE49-F238E27FC236}">
                <a16:creationId xmlns:a16="http://schemas.microsoft.com/office/drawing/2014/main" id="{3CE0FAFC-A795-FA29-AA31-9FE629A58F25}"/>
              </a:ext>
            </a:extLst>
          </p:cNvPr>
          <p:cNvSpPr>
            <a:spLocks noGrp="1"/>
          </p:cNvSpPr>
          <p:nvPr>
            <p:ph sz="half" idx="1"/>
          </p:nvPr>
        </p:nvSpPr>
        <p:spPr>
          <a:xfrm>
            <a:off x="304800" y="936171"/>
            <a:ext cx="8229600" cy="3672999"/>
          </a:xfrm>
        </p:spPr>
        <p:txBody>
          <a:bodyPr>
            <a:normAutofit/>
          </a:bodyPr>
          <a:lstStyle/>
          <a:p>
            <a:pPr algn="just"/>
            <a:endParaRPr lang="en-ZA" sz="1400" dirty="0">
              <a:solidFill>
                <a:schemeClr val="tx1"/>
              </a:solidFill>
            </a:endParaRPr>
          </a:p>
          <a:p>
            <a:pPr algn="just">
              <a:spcAft>
                <a:spcPts val="600"/>
              </a:spcAft>
            </a:pPr>
            <a:endParaRPr lang="en-GB" sz="1400" dirty="0">
              <a:solidFill>
                <a:schemeClr val="tx1"/>
              </a:solidFill>
              <a:latin typeface="+mj-lt"/>
              <a:cs typeface="Calibri" panose="020F0502020204030204" pitchFamily="34" charset="0"/>
            </a:endParaRPr>
          </a:p>
          <a:p>
            <a:pPr algn="just"/>
            <a:endParaRPr lang="en-US" altLang="en-US" sz="1400" dirty="0">
              <a:solidFill>
                <a:schemeClr val="tx1"/>
              </a:solidFill>
            </a:endParaRPr>
          </a:p>
          <a:p>
            <a:endParaRPr lang="en-ZA" dirty="0"/>
          </a:p>
        </p:txBody>
      </p:sp>
      <p:sp>
        <p:nvSpPr>
          <p:cNvPr id="5" name="TextBox 4">
            <a:extLst>
              <a:ext uri="{FF2B5EF4-FFF2-40B4-BE49-F238E27FC236}">
                <a16:creationId xmlns:a16="http://schemas.microsoft.com/office/drawing/2014/main" id="{70313455-A0C3-8B88-5EF7-A2ACFB06A4FC}"/>
              </a:ext>
            </a:extLst>
          </p:cNvPr>
          <p:cNvSpPr txBox="1"/>
          <p:nvPr/>
        </p:nvSpPr>
        <p:spPr>
          <a:xfrm>
            <a:off x="2709745" y="4705126"/>
            <a:ext cx="4572000" cy="276999"/>
          </a:xfrm>
          <a:prstGeom prst="rect">
            <a:avLst/>
          </a:prstGeom>
          <a:noFill/>
        </p:spPr>
        <p:txBody>
          <a:bodyPr wrap="square">
            <a:spAutoFit/>
          </a:bodyPr>
          <a:lstStyle/>
          <a:p>
            <a:pPr algn="r"/>
            <a:fld id="{7A7388AF-5871-411C-8AC2-D2D8F5469041}"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algn="r"/>
              <a:t>15</a:t>
            </a:fld>
            <a:endParaRPr lang="en-ZA" sz="1200" dirty="0"/>
          </a:p>
        </p:txBody>
      </p:sp>
      <p:sp>
        <p:nvSpPr>
          <p:cNvPr id="6" name="TextBox 5">
            <a:extLst>
              <a:ext uri="{FF2B5EF4-FFF2-40B4-BE49-F238E27FC236}">
                <a16:creationId xmlns:a16="http://schemas.microsoft.com/office/drawing/2014/main" id="{86D9CF98-0D0F-3B5B-CD53-43990C063886}"/>
              </a:ext>
            </a:extLst>
          </p:cNvPr>
          <p:cNvSpPr txBox="1"/>
          <p:nvPr/>
        </p:nvSpPr>
        <p:spPr>
          <a:xfrm>
            <a:off x="674703" y="715430"/>
            <a:ext cx="7794594" cy="3876639"/>
          </a:xfrm>
          <a:prstGeom prst="rect">
            <a:avLst/>
          </a:prstGeom>
          <a:noFill/>
        </p:spPr>
        <p:txBody>
          <a:bodyPr wrap="square" lIns="91440" tIns="45720" rIns="91440" bIns="45720" anchor="t">
            <a:spAutoFit/>
          </a:bodyPr>
          <a:lstStyle/>
          <a:p>
            <a:pPr indent="-467995"/>
            <a:r>
              <a:rPr lang="en-GB" sz="1300" dirty="0">
                <a:latin typeface="+mj-lt"/>
              </a:rPr>
              <a:t>Bogo, M. (2005). Field instruction in social work: A review of the research literature. </a:t>
            </a:r>
            <a:r>
              <a:rPr lang="en-GB" sz="1300" i="1" dirty="0">
                <a:latin typeface="+mj-lt"/>
              </a:rPr>
              <a:t>The Clinical </a:t>
            </a:r>
            <a:endParaRPr lang="en-GB" sz="1300" i="1" dirty="0">
              <a:latin typeface="+mj-lt"/>
              <a:cs typeface="Arial"/>
            </a:endParaRPr>
          </a:p>
          <a:p>
            <a:pPr indent="-467995"/>
            <a:r>
              <a:rPr lang="en-GB" sz="1300" i="1" dirty="0">
                <a:latin typeface="+mj-lt"/>
              </a:rPr>
              <a:t>   Supervisor</a:t>
            </a:r>
            <a:r>
              <a:rPr lang="en-GB" sz="1300" dirty="0">
                <a:latin typeface="+mj-lt"/>
              </a:rPr>
              <a:t>,  2</a:t>
            </a:r>
            <a:r>
              <a:rPr lang="en-GB" sz="1300" i="1" dirty="0">
                <a:latin typeface="+mj-lt"/>
              </a:rPr>
              <a:t>4</a:t>
            </a:r>
            <a:r>
              <a:rPr lang="en-GB" sz="1300" dirty="0">
                <a:latin typeface="+mj-lt"/>
              </a:rPr>
              <a:t>(1), 321–336.</a:t>
            </a:r>
            <a:endParaRPr lang="en-ZA" sz="1300">
              <a:latin typeface="+mj-lt"/>
              <a:cs typeface="Arial"/>
            </a:endParaRPr>
          </a:p>
          <a:p>
            <a:pPr indent="-467995"/>
            <a:r>
              <a:rPr lang="en-GB" sz="1300" dirty="0">
                <a:latin typeface="+mj-lt"/>
              </a:rPr>
              <a:t>Chan, C. K. Y. (2012). Exploring an experiential learning project through Kolb’s Learning Theory using a </a:t>
            </a:r>
            <a:endParaRPr lang="en-GB" sz="1300" dirty="0">
              <a:latin typeface="+mj-lt"/>
              <a:cs typeface="Arial"/>
            </a:endParaRPr>
          </a:p>
          <a:p>
            <a:pPr indent="-467995"/>
            <a:r>
              <a:rPr lang="en-GB" sz="1300" dirty="0">
                <a:latin typeface="+mj-lt"/>
              </a:rPr>
              <a:t>   qualitative research method. </a:t>
            </a:r>
            <a:r>
              <a:rPr lang="en-GB" sz="1300" i="1" dirty="0">
                <a:latin typeface="+mj-lt"/>
              </a:rPr>
              <a:t>European Journal of Engineering Education</a:t>
            </a:r>
            <a:r>
              <a:rPr lang="en-GB" sz="1300" dirty="0">
                <a:latin typeface="+mj-lt"/>
              </a:rPr>
              <a:t>, </a:t>
            </a:r>
            <a:r>
              <a:rPr lang="en-GB" sz="1300" i="1" dirty="0">
                <a:latin typeface="+mj-lt"/>
              </a:rPr>
              <a:t>37</a:t>
            </a:r>
            <a:r>
              <a:rPr lang="en-GB" sz="1300" dirty="0">
                <a:latin typeface="+mj-lt"/>
              </a:rPr>
              <a:t>(4), 405–415.  </a:t>
            </a:r>
            <a:endParaRPr lang="en-GB" sz="1300" dirty="0">
              <a:latin typeface="+mj-lt"/>
              <a:cs typeface="Arial"/>
            </a:endParaRPr>
          </a:p>
          <a:p>
            <a:pPr indent="-467995"/>
            <a:r>
              <a:rPr lang="en-GB" sz="1300" dirty="0">
                <a:latin typeface="+mj-lt"/>
              </a:rPr>
              <a:t>   https://doi.org/10.1080/03043797.2012.706596</a:t>
            </a:r>
            <a:endParaRPr lang="en-GB" sz="1300" dirty="0">
              <a:latin typeface="+mj-lt"/>
              <a:cs typeface="Arial"/>
            </a:endParaRPr>
          </a:p>
          <a:p>
            <a:pPr indent="-467995"/>
            <a:r>
              <a:rPr lang="en-GB" sz="1300" dirty="0">
                <a:latin typeface="+mj-lt"/>
              </a:rPr>
              <a:t>Cresswell, J. W., &amp; Clark, V. L. (2018). </a:t>
            </a:r>
            <a:r>
              <a:rPr lang="en-GB" sz="1300" i="1" dirty="0">
                <a:latin typeface="+mj-lt"/>
              </a:rPr>
              <a:t>Designing and conducting mixed methods research</a:t>
            </a:r>
            <a:r>
              <a:rPr lang="en-GB" sz="1300" dirty="0">
                <a:latin typeface="+mj-lt"/>
              </a:rPr>
              <a:t> (3rd ed.). </a:t>
            </a:r>
            <a:endParaRPr lang="en-GB" sz="1300" dirty="0">
              <a:latin typeface="+mj-lt"/>
              <a:cs typeface="Arial"/>
            </a:endParaRPr>
          </a:p>
          <a:p>
            <a:pPr indent="-467995"/>
            <a:r>
              <a:rPr lang="en-GB" sz="1300" dirty="0">
                <a:latin typeface="+mj-lt"/>
              </a:rPr>
              <a:t>   Sage Publications.</a:t>
            </a:r>
            <a:endParaRPr lang="en-ZA" sz="1300">
              <a:latin typeface="+mj-lt"/>
              <a:cs typeface="Arial"/>
            </a:endParaRPr>
          </a:p>
          <a:p>
            <a:pPr indent="-467995"/>
            <a:r>
              <a:rPr lang="en-GB" sz="1300" dirty="0">
                <a:latin typeface="+mj-lt"/>
              </a:rPr>
              <a:t>De Vos, A. S., &amp; Strydom, H. (2011). Scientific theory and professional research. In A. S. De Vos, H. </a:t>
            </a:r>
            <a:endParaRPr lang="en-GB" sz="1300" dirty="0">
              <a:latin typeface="+mj-lt"/>
              <a:cs typeface="Arial"/>
            </a:endParaRPr>
          </a:p>
          <a:p>
            <a:pPr indent="-467995"/>
            <a:r>
              <a:rPr lang="en-GB" sz="1300" dirty="0">
                <a:latin typeface="+mj-lt"/>
              </a:rPr>
              <a:t>   Strydom, C. B., Fouche, &amp; C. S. Delport (Eds.), </a:t>
            </a:r>
            <a:r>
              <a:rPr lang="en-GB" sz="1300" i="1" dirty="0">
                <a:latin typeface="+mj-lt"/>
              </a:rPr>
              <a:t>Research at Grass Roots for the Social Sciences and </a:t>
            </a:r>
            <a:endParaRPr lang="en-GB" sz="1300" i="1" dirty="0">
              <a:latin typeface="+mj-lt"/>
              <a:cs typeface="Arial"/>
            </a:endParaRPr>
          </a:p>
          <a:p>
            <a:pPr indent="-467995"/>
            <a:r>
              <a:rPr lang="en-GB" sz="1300" i="1" dirty="0">
                <a:latin typeface="+mj-lt"/>
              </a:rPr>
              <a:t>   Human Services Professions</a:t>
            </a:r>
            <a:r>
              <a:rPr lang="en-GB" sz="1300" dirty="0">
                <a:latin typeface="+mj-lt"/>
              </a:rPr>
              <a:t> (4th ed., pp. 28–44). Van Schaik Publishers.</a:t>
            </a:r>
            <a:endParaRPr lang="en-ZA" sz="1300">
              <a:latin typeface="+mj-lt"/>
              <a:cs typeface="Arial"/>
            </a:endParaRPr>
          </a:p>
          <a:p>
            <a:pPr indent="-467995"/>
            <a:r>
              <a:rPr lang="en-GB" sz="1300" dirty="0">
                <a:latin typeface="+mj-lt"/>
              </a:rPr>
              <a:t>Fitzgerald, A. (2020). Professional identity: A concept analysis. </a:t>
            </a:r>
            <a:r>
              <a:rPr lang="en-GB" sz="1300" i="1" dirty="0">
                <a:latin typeface="+mj-lt"/>
              </a:rPr>
              <a:t>Nursing Forum</a:t>
            </a:r>
            <a:r>
              <a:rPr lang="en-GB" sz="1300" dirty="0">
                <a:latin typeface="+mj-lt"/>
              </a:rPr>
              <a:t>, </a:t>
            </a:r>
            <a:r>
              <a:rPr lang="en-GB" sz="1300" i="1" dirty="0">
                <a:latin typeface="+mj-lt"/>
              </a:rPr>
              <a:t>55</a:t>
            </a:r>
            <a:r>
              <a:rPr lang="en-GB" sz="1300" dirty="0">
                <a:latin typeface="+mj-lt"/>
              </a:rPr>
              <a:t>(3), 447–472. </a:t>
            </a:r>
            <a:endParaRPr lang="en-GB" sz="1300" dirty="0">
              <a:latin typeface="+mj-lt"/>
              <a:cs typeface="Arial"/>
            </a:endParaRPr>
          </a:p>
          <a:p>
            <a:pPr indent="-467995"/>
            <a:r>
              <a:rPr lang="en-GB" sz="1300" dirty="0">
                <a:latin typeface="+mj-lt"/>
              </a:rPr>
              <a:t>   https://doi.org/10.1111/nuf.12450</a:t>
            </a:r>
            <a:endParaRPr lang="en-GB" sz="1300" dirty="0">
              <a:latin typeface="+mj-lt"/>
              <a:cs typeface="Arial"/>
            </a:endParaRPr>
          </a:p>
          <a:p>
            <a:pPr indent="-467995"/>
            <a:r>
              <a:rPr lang="en-GB" sz="1300" dirty="0">
                <a:latin typeface="+mj-lt"/>
              </a:rPr>
              <a:t>Fouché, C. B. (2011). Evaluation research. In A. S. De Vos, H. Strydom, C. B. Fouche, &amp; C. S. Delport </a:t>
            </a:r>
            <a:endParaRPr lang="en-GB" sz="1300" dirty="0">
              <a:latin typeface="+mj-lt"/>
              <a:cs typeface="Arial"/>
            </a:endParaRPr>
          </a:p>
          <a:p>
            <a:pPr indent="-467995"/>
            <a:r>
              <a:rPr lang="en-GB" sz="1300" dirty="0">
                <a:latin typeface="+mj-lt"/>
              </a:rPr>
              <a:t>   (Eds.), R</a:t>
            </a:r>
            <a:r>
              <a:rPr lang="en-GB" sz="1300" i="1" dirty="0">
                <a:latin typeface="+mj-lt"/>
              </a:rPr>
              <a:t>esearch at Grass Roots for the Social Sciences and Human Services Professions </a:t>
            </a:r>
            <a:r>
              <a:rPr lang="en-GB" sz="1300" dirty="0">
                <a:latin typeface="+mj-lt"/>
              </a:rPr>
              <a:t>(4th ed., </a:t>
            </a:r>
            <a:endParaRPr lang="en-GB" sz="1300" dirty="0">
              <a:latin typeface="+mj-lt"/>
              <a:cs typeface="Arial"/>
            </a:endParaRPr>
          </a:p>
          <a:p>
            <a:pPr indent="-467995"/>
            <a:r>
              <a:rPr lang="en-GB" sz="1300" dirty="0">
                <a:latin typeface="+mj-lt"/>
              </a:rPr>
              <a:t>   pp. 449–472). Van Schaik Publishers.</a:t>
            </a:r>
            <a:endParaRPr lang="en-ZA" sz="1300">
              <a:latin typeface="+mj-lt"/>
              <a:cs typeface="Arial"/>
            </a:endParaRPr>
          </a:p>
          <a:p>
            <a:pPr indent="-467995"/>
            <a:r>
              <a:rPr lang="en-GB" sz="1300" dirty="0">
                <a:latin typeface="+mj-lt"/>
              </a:rPr>
              <a:t>Fouché, C. B. (2021). Evaluation research. In C. B. Fouche, H. Strydom, &amp; W. J. </a:t>
            </a:r>
            <a:r>
              <a:rPr lang="en-GB" sz="1300" err="1">
                <a:latin typeface="+mj-lt"/>
              </a:rPr>
              <a:t>Roestenburg</a:t>
            </a:r>
            <a:r>
              <a:rPr lang="en-GB" sz="1300" dirty="0">
                <a:latin typeface="+mj-lt"/>
              </a:rPr>
              <a:t> (Eds.), </a:t>
            </a:r>
            <a:endParaRPr lang="en-GB" sz="1300" dirty="0">
              <a:latin typeface="+mj-lt"/>
              <a:cs typeface="Arial"/>
            </a:endParaRPr>
          </a:p>
          <a:p>
            <a:pPr indent="-467995"/>
            <a:r>
              <a:rPr lang="en-GB" sz="1300" i="1" dirty="0">
                <a:latin typeface="+mj-lt"/>
              </a:rPr>
              <a:t>   Research at Grass Roots for the Social Sciences and Human Services Professions</a:t>
            </a:r>
            <a:r>
              <a:rPr lang="en-GB" sz="1300" dirty="0">
                <a:latin typeface="+mj-lt"/>
              </a:rPr>
              <a:t> (5th ed., pp. 437–</a:t>
            </a:r>
            <a:endParaRPr lang="en-GB" sz="1300" dirty="0">
              <a:latin typeface="+mj-lt"/>
              <a:cs typeface="Arial"/>
            </a:endParaRPr>
          </a:p>
          <a:p>
            <a:pPr indent="-467995"/>
            <a:r>
              <a:rPr lang="en-GB" sz="1300" dirty="0">
                <a:latin typeface="+mj-lt"/>
              </a:rPr>
              <a:t>   459). Van Schaik Publishers. </a:t>
            </a:r>
            <a:endParaRPr lang="en-ZA" sz="1300">
              <a:latin typeface="+mj-lt"/>
              <a:cs typeface="Arial"/>
            </a:endParaRPr>
          </a:p>
          <a:p>
            <a:pPr indent="-304800">
              <a:lnSpc>
                <a:spcPct val="107000"/>
              </a:lnSpc>
              <a:spcAft>
                <a:spcPts val="800"/>
              </a:spcAft>
            </a:pPr>
            <a:endParaRPr lang="en-ZA" sz="1200" dirty="0">
              <a:latin typeface="+mj-lt"/>
              <a:cs typeface="Arial"/>
            </a:endParaRPr>
          </a:p>
        </p:txBody>
      </p:sp>
    </p:spTree>
    <p:extLst>
      <p:ext uri="{BB962C8B-B14F-4D97-AF65-F5344CB8AC3E}">
        <p14:creationId xmlns:p14="http://schemas.microsoft.com/office/powerpoint/2010/main" val="208877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7BEB0A-8E68-A728-1407-1C90A0FAB20D}"/>
              </a:ext>
            </a:extLst>
          </p:cNvPr>
          <p:cNvSpPr>
            <a:spLocks noGrp="1"/>
          </p:cNvSpPr>
          <p:nvPr>
            <p:ph sz="half" idx="1"/>
          </p:nvPr>
        </p:nvSpPr>
        <p:spPr>
          <a:xfrm>
            <a:off x="304800" y="301841"/>
            <a:ext cx="8229600" cy="4028803"/>
          </a:xfrm>
        </p:spPr>
        <p:txBody>
          <a:bodyPr vert="horz" lIns="91440" tIns="45720" rIns="91440" bIns="45720" rtlCol="0" anchor="t">
            <a:normAutofit fontScale="47500" lnSpcReduction="20000"/>
          </a:bodyPr>
          <a:lstStyle/>
          <a:p>
            <a:pPr marL="0" indent="0">
              <a:buNone/>
            </a:pP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Geyer, L. S. (2021). Interviews as data collection method. In C. B. Fouche, H. Strydom, &amp; W. J. </a:t>
            </a:r>
            <a:r>
              <a:rPr lang="en-GB" sz="2700" dirty="0" err="1">
                <a:solidFill>
                  <a:schemeClr val="tx1"/>
                </a:solidFill>
                <a:latin typeface="+mj-lt"/>
              </a:rPr>
              <a:t>Roestenburg</a:t>
            </a:r>
            <a:r>
              <a:rPr lang="en-GB" sz="2700" dirty="0">
                <a:solidFill>
                  <a:schemeClr val="tx1"/>
                </a:solidFill>
                <a:latin typeface="+mj-lt"/>
              </a:rPr>
              <a:t> </a:t>
            </a: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   (Eds.), </a:t>
            </a:r>
            <a:r>
              <a:rPr lang="en-GB" sz="2700" i="1" dirty="0">
                <a:solidFill>
                  <a:schemeClr val="tx1"/>
                </a:solidFill>
                <a:latin typeface="+mj-lt"/>
              </a:rPr>
              <a:t>Research at Grass Roots for the Social Sciences and Human Services Professions</a:t>
            </a:r>
            <a:r>
              <a:rPr lang="en-GB" sz="2700" dirty="0">
                <a:solidFill>
                  <a:schemeClr val="tx1"/>
                </a:solidFill>
                <a:latin typeface="+mj-lt"/>
              </a:rPr>
              <a:t> (5th ed., pp. </a:t>
            </a: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   355–378). Van Schaik Publishers.</a:t>
            </a:r>
            <a:endParaRPr lang="en-ZA" sz="2700">
              <a:solidFill>
                <a:schemeClr val="tx1"/>
              </a:solidFill>
              <a:latin typeface="+mj-lt"/>
              <a:cs typeface="Arial"/>
            </a:endParaRPr>
          </a:p>
          <a:p>
            <a:pPr marL="0" indent="-457200">
              <a:lnSpc>
                <a:spcPct val="120000"/>
              </a:lnSpc>
              <a:spcBef>
                <a:spcPts val="0"/>
              </a:spcBef>
              <a:buNone/>
            </a:pPr>
            <a:r>
              <a:rPr lang="en-GB" sz="2700" kern="100" dirty="0">
                <a:solidFill>
                  <a:schemeClr val="tx1"/>
                </a:solidFill>
                <a:latin typeface="+mj-lt"/>
                <a:ea typeface="Times New Roman" panose="02020603050405020304" pitchFamily="18" charset="0"/>
              </a:rPr>
              <a:t>Kolb, A. Y., &amp; Kolb, D. A. (2017). </a:t>
            </a:r>
            <a:r>
              <a:rPr lang="en-GB" sz="2700" i="1" kern="100" dirty="0">
                <a:solidFill>
                  <a:schemeClr val="tx1"/>
                </a:solidFill>
                <a:latin typeface="+mj-lt"/>
                <a:ea typeface="Times New Roman" panose="02020603050405020304" pitchFamily="18" charset="0"/>
              </a:rPr>
              <a:t>The experiential educator: Principles and practice of experiential learning</a:t>
            </a:r>
            <a:r>
              <a:rPr lang="en-GB" sz="2700" kern="100" dirty="0">
                <a:solidFill>
                  <a:schemeClr val="tx1"/>
                </a:solidFill>
                <a:latin typeface="+mj-lt"/>
                <a:ea typeface="Times New Roman" panose="02020603050405020304" pitchFamily="18" charset="0"/>
              </a:rPr>
              <a:t>. </a:t>
            </a:r>
            <a:endParaRPr lang="en-GB" sz="2700" kern="100" dirty="0">
              <a:solidFill>
                <a:schemeClr val="tx1"/>
              </a:solidFill>
              <a:latin typeface="+mj-lt"/>
              <a:ea typeface="Times New Roman" panose="02020603050405020304" pitchFamily="18" charset="0"/>
              <a:cs typeface="Arial"/>
            </a:endParaRPr>
          </a:p>
          <a:p>
            <a:pPr marL="0" indent="-457200">
              <a:lnSpc>
                <a:spcPct val="120000"/>
              </a:lnSpc>
              <a:spcBef>
                <a:spcPts val="0"/>
              </a:spcBef>
              <a:buNone/>
            </a:pPr>
            <a:r>
              <a:rPr lang="en-GB" sz="2700" kern="100" dirty="0">
                <a:solidFill>
                  <a:schemeClr val="tx1"/>
                </a:solidFill>
                <a:latin typeface="+mj-lt"/>
                <a:ea typeface="Times New Roman" panose="02020603050405020304" pitchFamily="18" charset="0"/>
              </a:rPr>
              <a:t>   EBLS Press.</a:t>
            </a:r>
            <a:endParaRPr lang="en-GB" sz="2700" kern="100" dirty="0">
              <a:solidFill>
                <a:schemeClr val="tx1"/>
              </a:solidFill>
              <a:latin typeface="+mj-lt"/>
              <a:ea typeface="Times New Roman" panose="02020603050405020304" pitchFamily="18" charset="0"/>
              <a:cs typeface="Arial"/>
            </a:endParaRPr>
          </a:p>
          <a:p>
            <a:pPr marL="0" indent="-457200">
              <a:lnSpc>
                <a:spcPct val="120000"/>
              </a:lnSpc>
              <a:spcBef>
                <a:spcPts val="0"/>
              </a:spcBef>
              <a:buNone/>
            </a:pPr>
            <a:r>
              <a:rPr lang="en-GB" sz="2700" dirty="0">
                <a:solidFill>
                  <a:schemeClr val="tx1"/>
                </a:solidFill>
                <a:latin typeface="+mj-lt"/>
              </a:rPr>
              <a:t>Nel, H., Louw, H., Schenck, R., &amp; Skhosana, R. (2021). </a:t>
            </a:r>
            <a:r>
              <a:rPr lang="en-GB" sz="2700" i="1" dirty="0">
                <a:solidFill>
                  <a:schemeClr val="tx1"/>
                </a:solidFill>
                <a:latin typeface="+mj-lt"/>
              </a:rPr>
              <a:t>Introduction to participatory community practice</a:t>
            </a:r>
            <a:r>
              <a:rPr lang="en-GB" sz="2700" dirty="0">
                <a:solidFill>
                  <a:schemeClr val="tx1"/>
                </a:solidFill>
                <a:latin typeface="+mj-lt"/>
              </a:rPr>
              <a:t> (2nd </a:t>
            </a: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   Revised). Unisa Press.</a:t>
            </a:r>
            <a:endParaRPr lang="en-GB" sz="2700" dirty="0">
              <a:solidFill>
                <a:schemeClr val="tx1"/>
              </a:solidFill>
              <a:latin typeface="+mj-lt"/>
              <a:cs typeface="Arial"/>
            </a:endParaRPr>
          </a:p>
          <a:p>
            <a:pPr marL="0" indent="-457200">
              <a:lnSpc>
                <a:spcPct val="120000"/>
              </a:lnSpc>
              <a:spcBef>
                <a:spcPts val="0"/>
              </a:spcBef>
              <a:buNone/>
            </a:pPr>
            <a:r>
              <a:rPr lang="en-GB" sz="2700" err="1">
                <a:solidFill>
                  <a:schemeClr val="tx1"/>
                </a:solidFill>
                <a:latin typeface="+mj-lt"/>
              </a:rPr>
              <a:t>Nuttman</a:t>
            </a:r>
            <a:r>
              <a:rPr lang="en-GB" sz="2700" dirty="0">
                <a:solidFill>
                  <a:schemeClr val="tx1"/>
                </a:solidFill>
                <a:latin typeface="+mj-lt"/>
              </a:rPr>
              <a:t>-Shwartz, O. (2017). Rethinking professional identity in a globalized world. </a:t>
            </a:r>
            <a:r>
              <a:rPr lang="en-GB" sz="2700" i="1" dirty="0">
                <a:solidFill>
                  <a:schemeClr val="tx1"/>
                </a:solidFill>
                <a:latin typeface="+mj-lt"/>
              </a:rPr>
              <a:t>Clinical Social Work </a:t>
            </a:r>
            <a:endParaRPr lang="en-GB" sz="2700" i="1" dirty="0">
              <a:solidFill>
                <a:schemeClr val="tx1"/>
              </a:solidFill>
              <a:latin typeface="+mj-lt"/>
              <a:cs typeface="Arial"/>
            </a:endParaRPr>
          </a:p>
          <a:p>
            <a:pPr marL="0" indent="-457200">
              <a:lnSpc>
                <a:spcPct val="120000"/>
              </a:lnSpc>
              <a:spcBef>
                <a:spcPts val="0"/>
              </a:spcBef>
              <a:buNone/>
            </a:pPr>
            <a:r>
              <a:rPr lang="en-GB" sz="2700" i="1" dirty="0">
                <a:solidFill>
                  <a:schemeClr val="tx1"/>
                </a:solidFill>
                <a:latin typeface="+mj-lt"/>
              </a:rPr>
              <a:t>   Journal</a:t>
            </a:r>
            <a:r>
              <a:rPr lang="en-GB" sz="2700" dirty="0">
                <a:solidFill>
                  <a:schemeClr val="tx1"/>
                </a:solidFill>
                <a:latin typeface="+mj-lt"/>
              </a:rPr>
              <a:t>, </a:t>
            </a:r>
            <a:r>
              <a:rPr lang="en-GB" sz="2700" i="1" dirty="0">
                <a:solidFill>
                  <a:schemeClr val="tx1"/>
                </a:solidFill>
                <a:latin typeface="+mj-lt"/>
              </a:rPr>
              <a:t>45</a:t>
            </a:r>
            <a:r>
              <a:rPr lang="en-GB" sz="2700" dirty="0">
                <a:solidFill>
                  <a:schemeClr val="tx1"/>
                </a:solidFill>
                <a:latin typeface="+mj-lt"/>
              </a:rPr>
              <a:t>(1), 1–9. </a:t>
            </a:r>
            <a:r>
              <a:rPr lang="en-GB" sz="2700" dirty="0">
                <a:solidFill>
                  <a:schemeClr val="tx1"/>
                </a:solidFill>
                <a:latin typeface="+mj-lt"/>
                <a:hlinkClick r:id="rId2">
                  <a:extLst>
                    <a:ext uri="{A12FA001-AC4F-418D-AE19-62706E023703}">
                      <ahyp:hlinkClr xmlns:ahyp="http://schemas.microsoft.com/office/drawing/2018/hyperlinkcolor" val="tx"/>
                    </a:ext>
                  </a:extLst>
                </a:hlinkClick>
              </a:rPr>
              <a:t>https://doi.org/10.1007/s10615-016-0588-z</a:t>
            </a:r>
            <a:endParaRPr lang="en-GB" sz="2700" kern="100" dirty="0">
              <a:solidFill>
                <a:schemeClr val="tx1"/>
              </a:solidFill>
              <a:latin typeface="+mj-lt"/>
              <a:ea typeface="Times New Roman" panose="02020603050405020304" pitchFamily="18" charset="0"/>
              <a:cs typeface="Arial"/>
              <a:hlinkClick r:id="rId2">
                <a:extLst>
                  <a:ext uri="{A12FA001-AC4F-418D-AE19-62706E023703}">
                    <ahyp:hlinkClr xmlns:ahyp="http://schemas.microsoft.com/office/drawing/2018/hyperlinkcolor" val="tx"/>
                  </a:ext>
                </a:extLst>
              </a:hlinkClick>
            </a:endParaRPr>
          </a:p>
          <a:p>
            <a:pPr marL="0" indent="-457200">
              <a:lnSpc>
                <a:spcPct val="120000"/>
              </a:lnSpc>
              <a:spcBef>
                <a:spcPts val="0"/>
              </a:spcBef>
              <a:buNone/>
            </a:pPr>
            <a:r>
              <a:rPr lang="en-GB" sz="2700" dirty="0">
                <a:solidFill>
                  <a:schemeClr val="tx1"/>
                </a:solidFill>
                <a:latin typeface="+mj-lt"/>
              </a:rPr>
              <a:t>Schmidt, K., &amp; Rautenbach, J. V. (2016). Field instruction: Is the heart of social work education still bearing in </a:t>
            </a: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   the Eastern Cape? </a:t>
            </a:r>
            <a:r>
              <a:rPr lang="en-GB" sz="2700" i="1" dirty="0">
                <a:solidFill>
                  <a:schemeClr val="tx1"/>
                </a:solidFill>
                <a:latin typeface="+mj-lt"/>
              </a:rPr>
              <a:t>Social Work (South Africa)</a:t>
            </a:r>
            <a:r>
              <a:rPr lang="en-GB" sz="2700" dirty="0">
                <a:solidFill>
                  <a:schemeClr val="tx1"/>
                </a:solidFill>
                <a:latin typeface="+mj-lt"/>
              </a:rPr>
              <a:t>, </a:t>
            </a:r>
            <a:r>
              <a:rPr lang="en-GB" sz="2700" i="1" dirty="0">
                <a:solidFill>
                  <a:schemeClr val="tx1"/>
                </a:solidFill>
                <a:latin typeface="+mj-lt"/>
              </a:rPr>
              <a:t>52</a:t>
            </a:r>
            <a:r>
              <a:rPr lang="en-GB" sz="2700" dirty="0">
                <a:solidFill>
                  <a:schemeClr val="tx1"/>
                </a:solidFill>
                <a:latin typeface="+mj-lt"/>
              </a:rPr>
              <a:t>(4), 589–610. https://doi.org/10.15270/52-4-532</a:t>
            </a:r>
            <a:endParaRPr lang="en-ZA" sz="2700" kern="100">
              <a:solidFill>
                <a:schemeClr val="tx1"/>
              </a:solidFill>
              <a:latin typeface="+mj-lt"/>
              <a:ea typeface="Calibri" panose="020F0502020204030204" pitchFamily="34" charset="0"/>
              <a:cs typeface="Arial"/>
            </a:endParaRPr>
          </a:p>
          <a:p>
            <a:pPr marL="0" indent="-457200">
              <a:lnSpc>
                <a:spcPct val="120000"/>
              </a:lnSpc>
              <a:spcBef>
                <a:spcPts val="0"/>
              </a:spcBef>
              <a:buNone/>
            </a:pPr>
            <a:r>
              <a:rPr lang="en-GB" sz="2700" dirty="0">
                <a:solidFill>
                  <a:schemeClr val="tx1"/>
                </a:solidFill>
                <a:latin typeface="+mj-lt"/>
              </a:rPr>
              <a:t>Strydom, H. (2021). Sampling techniques and pilot studies in qualitative research. In </a:t>
            </a:r>
            <a:r>
              <a:rPr lang="en-GB" sz="2700" i="1" dirty="0">
                <a:solidFill>
                  <a:schemeClr val="tx1"/>
                </a:solidFill>
                <a:latin typeface="+mj-lt"/>
              </a:rPr>
              <a:t>Research at Grass </a:t>
            </a:r>
            <a:endParaRPr lang="en-GB" sz="2700" i="1" dirty="0">
              <a:solidFill>
                <a:schemeClr val="tx1"/>
              </a:solidFill>
              <a:latin typeface="+mj-lt"/>
              <a:cs typeface="Arial"/>
            </a:endParaRPr>
          </a:p>
          <a:p>
            <a:pPr marL="0" indent="-457200">
              <a:lnSpc>
                <a:spcPct val="120000"/>
              </a:lnSpc>
              <a:spcBef>
                <a:spcPts val="0"/>
              </a:spcBef>
              <a:buNone/>
            </a:pPr>
            <a:r>
              <a:rPr lang="en-GB" sz="2700" i="1" dirty="0">
                <a:solidFill>
                  <a:schemeClr val="tx1"/>
                </a:solidFill>
                <a:latin typeface="+mj-lt"/>
              </a:rPr>
              <a:t>   Roots for the Social Sciences and Human Services Profession</a:t>
            </a:r>
            <a:r>
              <a:rPr lang="en-GB" sz="2700" dirty="0">
                <a:solidFill>
                  <a:schemeClr val="tx1"/>
                </a:solidFill>
                <a:latin typeface="+mj-lt"/>
              </a:rPr>
              <a:t> (5th ed., pp. 379–390). Van Schaik </a:t>
            </a: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   Publishers.</a:t>
            </a:r>
            <a:endParaRPr lang="en-ZA" sz="270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Thompson, J. (2022). A Guide to Abductive Thematic Analysis. </a:t>
            </a:r>
            <a:r>
              <a:rPr lang="en-GB" sz="2700" i="1" dirty="0">
                <a:solidFill>
                  <a:schemeClr val="tx1"/>
                </a:solidFill>
                <a:latin typeface="+mj-lt"/>
              </a:rPr>
              <a:t>The Qualitative Report</a:t>
            </a:r>
            <a:r>
              <a:rPr lang="en-GB" sz="2700" dirty="0">
                <a:solidFill>
                  <a:schemeClr val="tx1"/>
                </a:solidFill>
                <a:latin typeface="+mj-lt"/>
              </a:rPr>
              <a:t>, </a:t>
            </a:r>
            <a:r>
              <a:rPr lang="en-GB" sz="2700" i="1" dirty="0">
                <a:solidFill>
                  <a:schemeClr val="tx1"/>
                </a:solidFill>
                <a:latin typeface="+mj-lt"/>
              </a:rPr>
              <a:t>27</a:t>
            </a:r>
            <a:r>
              <a:rPr lang="en-GB" sz="2700" dirty="0">
                <a:solidFill>
                  <a:schemeClr val="tx1"/>
                </a:solidFill>
                <a:latin typeface="+mj-lt"/>
              </a:rPr>
              <a:t>(5).</a:t>
            </a:r>
            <a:endParaRPr lang="en-ZA" sz="270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Wiles, F. (2013). “Not easily put into a box”: Constructing professional identity. </a:t>
            </a:r>
            <a:r>
              <a:rPr lang="en-GB" sz="2700" i="1" dirty="0">
                <a:solidFill>
                  <a:schemeClr val="tx1"/>
                </a:solidFill>
                <a:latin typeface="+mj-lt"/>
              </a:rPr>
              <a:t>Social Work Education</a:t>
            </a:r>
            <a:r>
              <a:rPr lang="en-GB" sz="2700" dirty="0">
                <a:solidFill>
                  <a:schemeClr val="tx1"/>
                </a:solidFill>
                <a:latin typeface="+mj-lt"/>
              </a:rPr>
              <a:t>, </a:t>
            </a:r>
            <a:r>
              <a:rPr lang="en-GB" sz="2700" i="1" dirty="0">
                <a:solidFill>
                  <a:schemeClr val="tx1"/>
                </a:solidFill>
                <a:latin typeface="+mj-lt"/>
              </a:rPr>
              <a:t>32</a:t>
            </a:r>
            <a:r>
              <a:rPr lang="en-GB" sz="2700" dirty="0">
                <a:solidFill>
                  <a:schemeClr val="tx1"/>
                </a:solidFill>
                <a:latin typeface="+mj-lt"/>
              </a:rPr>
              <a:t>(7), </a:t>
            </a:r>
            <a:endParaRPr lang="en-GB" sz="2700" dirty="0">
              <a:solidFill>
                <a:schemeClr val="tx1"/>
              </a:solidFill>
              <a:latin typeface="+mj-lt"/>
              <a:cs typeface="Arial"/>
            </a:endParaRPr>
          </a:p>
          <a:p>
            <a:pPr marL="0" indent="-457200">
              <a:lnSpc>
                <a:spcPct val="120000"/>
              </a:lnSpc>
              <a:spcBef>
                <a:spcPts val="0"/>
              </a:spcBef>
              <a:buNone/>
            </a:pPr>
            <a:r>
              <a:rPr lang="en-GB" sz="2700" dirty="0">
                <a:solidFill>
                  <a:schemeClr val="tx1"/>
                </a:solidFill>
                <a:latin typeface="+mj-lt"/>
              </a:rPr>
              <a:t>   854–866. </a:t>
            </a:r>
            <a:r>
              <a:rPr lang="en-GB" sz="2700" u="sng" dirty="0">
                <a:solidFill>
                  <a:schemeClr val="tx1"/>
                </a:solidFill>
                <a:latin typeface="+mj-lt"/>
                <a:hlinkClick r:id="rId3">
                  <a:extLst>
                    <a:ext uri="{A12FA001-AC4F-418D-AE19-62706E023703}">
                      <ahyp:hlinkClr xmlns:ahyp="http://schemas.microsoft.com/office/drawing/2018/hyperlinkcolor" val="tx"/>
                    </a:ext>
                  </a:extLst>
                </a:hlinkClick>
              </a:rPr>
              <a:t>https://doi.org/10.1080/02615479.2012.705273</a:t>
            </a:r>
            <a:endParaRPr lang="en-GB" sz="2700" u="sng">
              <a:solidFill>
                <a:schemeClr val="tx1"/>
              </a:solidFill>
              <a:latin typeface="+mj-lt"/>
              <a:cs typeface="Arial"/>
              <a:hlinkClick r:id="rId3">
                <a:extLst>
                  <a:ext uri="{A12FA001-AC4F-418D-AE19-62706E023703}">
                    <ahyp:hlinkClr xmlns:ahyp="http://schemas.microsoft.com/office/drawing/2018/hyperlinkcolor" val="tx"/>
                  </a:ext>
                </a:extLst>
              </a:hlinkClick>
            </a:endParaRPr>
          </a:p>
          <a:p>
            <a:pPr marL="0" indent="-457200">
              <a:lnSpc>
                <a:spcPct val="120000"/>
              </a:lnSpc>
              <a:spcBef>
                <a:spcPts val="0"/>
              </a:spcBef>
              <a:buNone/>
            </a:pPr>
            <a:r>
              <a:rPr lang="en-GB" sz="2700" dirty="0">
                <a:solidFill>
                  <a:schemeClr val="tx1"/>
                </a:solidFill>
                <a:latin typeface="+mj-lt"/>
              </a:rPr>
              <a:t>Yang, H., Wang, R., &amp; Chen, H. (2021). Professional identity construction among social work agencies. </a:t>
            </a:r>
            <a:endParaRPr lang="en-GB" sz="2700" dirty="0">
              <a:solidFill>
                <a:schemeClr val="tx1"/>
              </a:solidFill>
              <a:latin typeface="+mj-lt"/>
              <a:cs typeface="Arial"/>
            </a:endParaRPr>
          </a:p>
          <a:p>
            <a:pPr marL="0" indent="-457200">
              <a:lnSpc>
                <a:spcPct val="120000"/>
              </a:lnSpc>
              <a:spcBef>
                <a:spcPts val="0"/>
              </a:spcBef>
              <a:buNone/>
            </a:pPr>
            <a:r>
              <a:rPr lang="en-GB" sz="2700" i="1" dirty="0">
                <a:solidFill>
                  <a:schemeClr val="tx1"/>
                </a:solidFill>
                <a:latin typeface="+mj-lt"/>
              </a:rPr>
              <a:t>   Journal of Social Work</a:t>
            </a:r>
            <a:r>
              <a:rPr lang="en-GB" sz="2700" dirty="0">
                <a:solidFill>
                  <a:schemeClr val="tx1"/>
                </a:solidFill>
                <a:latin typeface="+mj-lt"/>
              </a:rPr>
              <a:t>, </a:t>
            </a:r>
            <a:r>
              <a:rPr lang="en-GB" sz="2700" i="1" dirty="0">
                <a:solidFill>
                  <a:schemeClr val="tx1"/>
                </a:solidFill>
                <a:latin typeface="+mj-lt"/>
              </a:rPr>
              <a:t>21</a:t>
            </a:r>
            <a:r>
              <a:rPr lang="en-GB" sz="2700" dirty="0">
                <a:solidFill>
                  <a:schemeClr val="tx1"/>
                </a:solidFill>
                <a:latin typeface="+mj-lt"/>
              </a:rPr>
              <a:t>(4), 753–773. https://doi.org/10.1177/1468017320940587</a:t>
            </a:r>
            <a:endParaRPr lang="en-ZA" sz="2700">
              <a:solidFill>
                <a:schemeClr val="tx1"/>
              </a:solidFill>
              <a:latin typeface="+mj-lt"/>
              <a:cs typeface="Arial"/>
            </a:endParaRPr>
          </a:p>
          <a:p>
            <a:endParaRPr lang="en-ZA" sz="2500" dirty="0">
              <a:solidFill>
                <a:schemeClr val="tx1"/>
              </a:solidFill>
              <a:latin typeface="+mj-lt"/>
              <a:cs typeface="Arial"/>
            </a:endParaRPr>
          </a:p>
          <a:p>
            <a:endParaRPr lang="en-ZA" sz="1700" dirty="0">
              <a:solidFill>
                <a:schemeClr val="tx1"/>
              </a:solidFill>
              <a:cs typeface="Arial"/>
            </a:endParaRPr>
          </a:p>
        </p:txBody>
      </p:sp>
    </p:spTree>
    <p:extLst>
      <p:ext uri="{BB962C8B-B14F-4D97-AF65-F5344CB8AC3E}">
        <p14:creationId xmlns:p14="http://schemas.microsoft.com/office/powerpoint/2010/main" val="276814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B6751B-F4DC-3C09-EDC8-5246B565435D}"/>
              </a:ext>
            </a:extLst>
          </p:cNvPr>
          <p:cNvPicPr>
            <a:picLocks noChangeAspect="1"/>
          </p:cNvPicPr>
          <p:nvPr/>
        </p:nvPicPr>
        <p:blipFill>
          <a:blip r:embed="rId3"/>
          <a:stretch>
            <a:fillRect/>
          </a:stretch>
        </p:blipFill>
        <p:spPr>
          <a:xfrm>
            <a:off x="2121144" y="1041365"/>
            <a:ext cx="4591155" cy="3060770"/>
          </a:xfrm>
          <a:prstGeom prst="rect">
            <a:avLst/>
          </a:prstGeom>
        </p:spPr>
      </p:pic>
      <p:sp>
        <p:nvSpPr>
          <p:cNvPr id="2" name="Title 1">
            <a:extLst>
              <a:ext uri="{FF2B5EF4-FFF2-40B4-BE49-F238E27FC236}">
                <a16:creationId xmlns:a16="http://schemas.microsoft.com/office/drawing/2014/main" id="{8287DFDD-2685-3E80-CCAC-AADD9CCB8742}"/>
              </a:ext>
            </a:extLst>
          </p:cNvPr>
          <p:cNvSpPr>
            <a:spLocks noGrp="1"/>
          </p:cNvSpPr>
          <p:nvPr>
            <p:ph type="title"/>
          </p:nvPr>
        </p:nvSpPr>
        <p:spPr>
          <a:xfrm>
            <a:off x="457200" y="205979"/>
            <a:ext cx="8229600" cy="857250"/>
          </a:xfrm>
        </p:spPr>
        <p:txBody>
          <a:bodyPr anchor="ctr">
            <a:normAutofit/>
          </a:bodyPr>
          <a:lstStyle/>
          <a:p>
            <a:r>
              <a:rPr lang="en-GB" sz="2300" dirty="0">
                <a:solidFill>
                  <a:schemeClr val="accent2">
                    <a:lumMod val="75000"/>
                  </a:schemeClr>
                </a:solidFill>
              </a:rPr>
              <a:t>Thank you</a:t>
            </a:r>
            <a:endParaRPr lang="en-ZA" sz="2300" dirty="0">
              <a:solidFill>
                <a:schemeClr val="accent2">
                  <a:lumMod val="75000"/>
                </a:schemeClr>
              </a:solidFill>
            </a:endParaRPr>
          </a:p>
        </p:txBody>
      </p:sp>
      <p:sp>
        <p:nvSpPr>
          <p:cNvPr id="7" name="Oval 6">
            <a:extLst>
              <a:ext uri="{FF2B5EF4-FFF2-40B4-BE49-F238E27FC236}">
                <a16:creationId xmlns:a16="http://schemas.microsoft.com/office/drawing/2014/main" id="{AF72927E-EC16-B3AA-A8CE-15DA775C22A8}"/>
              </a:ext>
            </a:extLst>
          </p:cNvPr>
          <p:cNvSpPr/>
          <p:nvPr/>
        </p:nvSpPr>
        <p:spPr>
          <a:xfrm>
            <a:off x="3727938" y="1698171"/>
            <a:ext cx="1688123" cy="1457011"/>
          </a:xfrm>
          <a:prstGeom prst="ellipse">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Enhancing Community Work Projects through </a:t>
            </a:r>
          </a:p>
          <a:p>
            <a:pPr algn="ctr"/>
            <a:r>
              <a:rPr lang="en-GB" sz="1200" dirty="0">
                <a:solidFill>
                  <a:schemeClr val="tx1"/>
                </a:solidFill>
              </a:rPr>
              <a:t>a Field Instruction Programme</a:t>
            </a:r>
          </a:p>
          <a:p>
            <a:pPr algn="ctr"/>
            <a:endParaRPr lang="en-ZA" sz="1200" dirty="0">
              <a:solidFill>
                <a:schemeClr val="tx1"/>
              </a:solidFill>
            </a:endParaRPr>
          </a:p>
        </p:txBody>
      </p:sp>
    </p:spTree>
    <p:extLst>
      <p:ext uri="{BB962C8B-B14F-4D97-AF65-F5344CB8AC3E}">
        <p14:creationId xmlns:p14="http://schemas.microsoft.com/office/powerpoint/2010/main" val="278035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E3429-B268-F414-2CEE-00706BA33878}"/>
              </a:ext>
            </a:extLst>
          </p:cNvPr>
          <p:cNvSpPr>
            <a:spLocks noGrp="1"/>
          </p:cNvSpPr>
          <p:nvPr>
            <p:ph type="title"/>
          </p:nvPr>
        </p:nvSpPr>
        <p:spPr>
          <a:xfrm>
            <a:off x="457200" y="205979"/>
            <a:ext cx="8229600" cy="857250"/>
          </a:xfrm>
        </p:spPr>
        <p:txBody>
          <a:bodyPr anchor="ctr">
            <a:normAutofit/>
          </a:bodyPr>
          <a:lstStyle/>
          <a:p>
            <a:r>
              <a:rPr lang="en-GB" b="1" dirty="0"/>
              <a:t>P</a:t>
            </a:r>
            <a:r>
              <a:rPr lang="en-ZA" b="1" dirty="0"/>
              <a:t>RESENTATION OUTLINE</a:t>
            </a:r>
            <a:endParaRPr lang="en-US" dirty="0"/>
          </a:p>
        </p:txBody>
      </p:sp>
      <p:sp>
        <p:nvSpPr>
          <p:cNvPr id="2" name="Slide Number Placeholder 1">
            <a:extLst>
              <a:ext uri="{FF2B5EF4-FFF2-40B4-BE49-F238E27FC236}">
                <a16:creationId xmlns:a16="http://schemas.microsoft.com/office/drawing/2014/main" id="{5F6E8180-B76F-2367-9C23-FBBDE043C2F5}"/>
              </a:ext>
            </a:extLst>
          </p:cNvPr>
          <p:cNvSpPr>
            <a:spLocks noGrp="1"/>
          </p:cNvSpPr>
          <p:nvPr>
            <p:ph type="sldNum" sz="quarter" idx="12"/>
          </p:nvPr>
        </p:nvSpPr>
        <p:spPr>
          <a:xfrm>
            <a:off x="6553201" y="4767263"/>
            <a:ext cx="755103" cy="273844"/>
          </a:xfrm>
        </p:spPr>
        <p:txBody>
          <a:bodyPr anchor="ctr">
            <a:normAutofit/>
          </a:bodyPr>
          <a:lstStyle/>
          <a:p>
            <a:pPr>
              <a:lnSpc>
                <a:spcPct val="90000"/>
              </a:lnSpc>
              <a:spcAft>
                <a:spcPts val="600"/>
              </a:spcAft>
            </a:pPr>
            <a:fld id="{7A7388AF-5871-411C-8AC2-D2D8F5469041}" type="slidenum">
              <a:rPr lang="en-ZA" smtClean="0"/>
              <a:pPr>
                <a:lnSpc>
                  <a:spcPct val="90000"/>
                </a:lnSpc>
                <a:spcAft>
                  <a:spcPts val="600"/>
                </a:spcAft>
              </a:pPr>
              <a:t>2</a:t>
            </a:fld>
            <a:endParaRPr lang="en-ZA"/>
          </a:p>
        </p:txBody>
      </p:sp>
      <p:graphicFrame>
        <p:nvGraphicFramePr>
          <p:cNvPr id="22" name="Content Placeholder 2">
            <a:extLst>
              <a:ext uri="{FF2B5EF4-FFF2-40B4-BE49-F238E27FC236}">
                <a16:creationId xmlns:a16="http://schemas.microsoft.com/office/drawing/2014/main" id="{903F52F4-592C-F7B8-822E-D84D4EEFB46D}"/>
              </a:ext>
            </a:extLst>
          </p:cNvPr>
          <p:cNvGraphicFramePr>
            <a:graphicFrameLocks noGrp="1"/>
          </p:cNvGraphicFramePr>
          <p:nvPr>
            <p:ph sz="quarter" idx="4"/>
            <p:extLst>
              <p:ext uri="{D42A27DB-BD31-4B8C-83A1-F6EECF244321}">
                <p14:modId xmlns:p14="http://schemas.microsoft.com/office/powerpoint/2010/main" val="189647560"/>
              </p:ext>
            </p:extLst>
          </p:nvPr>
        </p:nvGraphicFramePr>
        <p:xfrm>
          <a:off x="1125416" y="1063229"/>
          <a:ext cx="8156374" cy="3531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02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D78A-8AE4-85DB-9C53-8B8DD8212AEF}"/>
              </a:ext>
            </a:extLst>
          </p:cNvPr>
          <p:cNvSpPr>
            <a:spLocks noGrp="1"/>
          </p:cNvSpPr>
          <p:nvPr>
            <p:ph type="title"/>
          </p:nvPr>
        </p:nvSpPr>
        <p:spPr>
          <a:xfrm>
            <a:off x="457200" y="205979"/>
            <a:ext cx="8229600" cy="759221"/>
          </a:xfrm>
        </p:spPr>
        <p:txBody>
          <a:bodyPr>
            <a:normAutofit/>
          </a:bodyPr>
          <a:lstStyle/>
          <a:p>
            <a:r>
              <a:rPr lang="en-ZA" sz="2800" b="1" dirty="0">
                <a:solidFill>
                  <a:srgbClr val="800000"/>
                </a:solidFill>
              </a:rPr>
              <a:t>BACKGROUND to STUDY</a:t>
            </a:r>
          </a:p>
        </p:txBody>
      </p:sp>
      <p:sp>
        <p:nvSpPr>
          <p:cNvPr id="3" name="Content Placeholder 2">
            <a:extLst>
              <a:ext uri="{FF2B5EF4-FFF2-40B4-BE49-F238E27FC236}">
                <a16:creationId xmlns:a16="http://schemas.microsoft.com/office/drawing/2014/main" id="{320A616B-30C5-1392-8414-1C474A40B2D6}"/>
              </a:ext>
            </a:extLst>
          </p:cNvPr>
          <p:cNvSpPr>
            <a:spLocks noGrp="1"/>
          </p:cNvSpPr>
          <p:nvPr>
            <p:ph idx="1"/>
          </p:nvPr>
        </p:nvSpPr>
        <p:spPr>
          <a:xfrm>
            <a:off x="321733" y="1058333"/>
            <a:ext cx="8508999" cy="3454400"/>
          </a:xfrm>
        </p:spPr>
        <p:txBody>
          <a:bodyPr>
            <a:normAutofit fontScale="92500" lnSpcReduction="20000"/>
          </a:bodyPr>
          <a:lstStyle/>
          <a:p>
            <a:pPr algn="just"/>
            <a:r>
              <a:rPr lang="en-ZA" sz="2600" dirty="0"/>
              <a:t>Re-</a:t>
            </a:r>
            <a:r>
              <a:rPr lang="en-ZA" sz="2600" dirty="0" err="1"/>
              <a:t>curriculated</a:t>
            </a:r>
            <a:r>
              <a:rPr lang="en-ZA" sz="2600" dirty="0"/>
              <a:t> social work programme introduced 2022</a:t>
            </a:r>
          </a:p>
          <a:p>
            <a:pPr algn="just"/>
            <a:r>
              <a:rPr lang="en-ZA" sz="2600" dirty="0"/>
              <a:t>Community work, phased in 2023, 2</a:t>
            </a:r>
            <a:r>
              <a:rPr lang="en-ZA" sz="2600" baseline="30000" dirty="0"/>
              <a:t>nd</a:t>
            </a:r>
            <a:r>
              <a:rPr lang="en-ZA" sz="2600" dirty="0"/>
              <a:t> year of study</a:t>
            </a:r>
          </a:p>
          <a:p>
            <a:pPr algn="just"/>
            <a:r>
              <a:rPr lang="en-ZA" sz="2600" dirty="0"/>
              <a:t>Pre-2022:  community work theory: year 1, practicums: year 3</a:t>
            </a:r>
          </a:p>
          <a:p>
            <a:pPr algn="just"/>
            <a:r>
              <a:rPr lang="en-ZA" sz="2600" dirty="0"/>
              <a:t>By the time they get to 3</a:t>
            </a:r>
            <a:r>
              <a:rPr lang="en-ZA" sz="2600" baseline="30000" dirty="0"/>
              <a:t>rd</a:t>
            </a:r>
            <a:r>
              <a:rPr lang="en-ZA" sz="2600" dirty="0"/>
              <a:t> year, they have forgotten all theory</a:t>
            </a:r>
          </a:p>
          <a:p>
            <a:pPr algn="just"/>
            <a:r>
              <a:rPr lang="en-ZA" sz="2600" dirty="0"/>
              <a:t>Thus, there was a need to synchronise theory with practice</a:t>
            </a:r>
          </a:p>
          <a:p>
            <a:pPr algn="just"/>
            <a:r>
              <a:rPr lang="en-ZA" sz="2600" dirty="0"/>
              <a:t>To enable students to deliver more sustainable projects by engaging professionally and constructively with communities  </a:t>
            </a:r>
          </a:p>
          <a:p>
            <a:pPr algn="just"/>
            <a:endParaRPr lang="en-ZA" sz="2400" dirty="0"/>
          </a:p>
          <a:p>
            <a:pPr algn="just"/>
            <a:endParaRPr lang="en-ZA" sz="2400" dirty="0"/>
          </a:p>
        </p:txBody>
      </p:sp>
      <p:sp>
        <p:nvSpPr>
          <p:cNvPr id="4" name="Slide Number Placeholder 3">
            <a:extLst>
              <a:ext uri="{FF2B5EF4-FFF2-40B4-BE49-F238E27FC236}">
                <a16:creationId xmlns:a16="http://schemas.microsoft.com/office/drawing/2014/main" id="{AA74FB91-ECA5-012B-329A-B2C07A9ADD88}"/>
              </a:ext>
            </a:extLst>
          </p:cNvPr>
          <p:cNvSpPr>
            <a:spLocks noGrp="1"/>
          </p:cNvSpPr>
          <p:nvPr>
            <p:ph type="sldNum" sz="quarter" idx="12"/>
          </p:nvPr>
        </p:nvSpPr>
        <p:spPr/>
        <p:txBody>
          <a:bodyPr/>
          <a:lstStyle/>
          <a:p>
            <a:fld id="{7A7388AF-5871-411C-8AC2-D2D8F5469041}" type="slidenum">
              <a:rPr lang="en-ZA" smtClean="0"/>
              <a:t>3</a:t>
            </a:fld>
            <a:endParaRPr lang="en-ZA"/>
          </a:p>
        </p:txBody>
      </p:sp>
    </p:spTree>
    <p:extLst>
      <p:ext uri="{BB962C8B-B14F-4D97-AF65-F5344CB8AC3E}">
        <p14:creationId xmlns:p14="http://schemas.microsoft.com/office/powerpoint/2010/main" val="137490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31D5-2CC3-70C8-7A76-0A38037C3825}"/>
              </a:ext>
            </a:extLst>
          </p:cNvPr>
          <p:cNvSpPr>
            <a:spLocks noGrp="1"/>
          </p:cNvSpPr>
          <p:nvPr>
            <p:ph type="title"/>
          </p:nvPr>
        </p:nvSpPr>
        <p:spPr/>
        <p:txBody>
          <a:bodyPr>
            <a:normAutofit/>
          </a:bodyPr>
          <a:lstStyle/>
          <a:p>
            <a:r>
              <a:rPr lang="en-ZA" sz="2800" b="1" dirty="0">
                <a:solidFill>
                  <a:srgbClr val="800000"/>
                </a:solidFill>
              </a:rPr>
              <a:t>BACKGROUND (cont.)</a:t>
            </a:r>
          </a:p>
        </p:txBody>
      </p:sp>
      <p:sp>
        <p:nvSpPr>
          <p:cNvPr id="3" name="Content Placeholder 2">
            <a:extLst>
              <a:ext uri="{FF2B5EF4-FFF2-40B4-BE49-F238E27FC236}">
                <a16:creationId xmlns:a16="http://schemas.microsoft.com/office/drawing/2014/main" id="{F31FF388-B52C-AAA2-C2D6-0FB945687A46}"/>
              </a:ext>
            </a:extLst>
          </p:cNvPr>
          <p:cNvSpPr>
            <a:spLocks noGrp="1"/>
          </p:cNvSpPr>
          <p:nvPr>
            <p:ph idx="1"/>
          </p:nvPr>
        </p:nvSpPr>
        <p:spPr>
          <a:xfrm>
            <a:off x="245096" y="1063229"/>
            <a:ext cx="8559539" cy="3489917"/>
          </a:xfrm>
        </p:spPr>
        <p:txBody>
          <a:bodyPr>
            <a:normAutofit fontScale="92500"/>
          </a:bodyPr>
          <a:lstStyle/>
          <a:p>
            <a:r>
              <a:rPr lang="en-ZA" sz="2400" dirty="0"/>
              <a:t>Field Instruction Programme (FIP) was introduced to prepare students for a professional social work career</a:t>
            </a:r>
          </a:p>
          <a:p>
            <a:r>
              <a:rPr lang="en-ZA" sz="2400" dirty="0"/>
              <a:t>Grounded in principles of Experiential Learning (Kolb &amp; Kolb, 2017) to bridge classroom lectures and practical application </a:t>
            </a:r>
          </a:p>
          <a:p>
            <a:r>
              <a:rPr lang="en-ZA" sz="2400" dirty="0"/>
              <a:t>Enabling students to apply knowledge gained in classroom and from textbooks to real-life situations, resulting in meaningful learning experiences (Chan, 2012; Kolb &amp; Kolb, 2017)</a:t>
            </a:r>
          </a:p>
          <a:p>
            <a:r>
              <a:rPr lang="en-ZA" sz="2400" dirty="0"/>
              <a:t>This way, </a:t>
            </a:r>
            <a:r>
              <a:rPr lang="en-ZA" sz="2400" dirty="0" err="1"/>
              <a:t>Experiental</a:t>
            </a:r>
            <a:r>
              <a:rPr lang="en-ZA" sz="2400" dirty="0"/>
              <a:t> Learning aligns with purpose of FIP (Bogo, 2005; Schmidt &amp; Rautenbach, 2016)</a:t>
            </a:r>
          </a:p>
          <a:p>
            <a:endParaRPr lang="en-ZA" sz="2400" dirty="0"/>
          </a:p>
          <a:p>
            <a:endParaRPr lang="en-ZA" sz="2400" dirty="0"/>
          </a:p>
        </p:txBody>
      </p:sp>
      <p:sp>
        <p:nvSpPr>
          <p:cNvPr id="4" name="Slide Number Placeholder 3">
            <a:extLst>
              <a:ext uri="{FF2B5EF4-FFF2-40B4-BE49-F238E27FC236}">
                <a16:creationId xmlns:a16="http://schemas.microsoft.com/office/drawing/2014/main" id="{03EBEC0B-B3D2-AB6E-DA32-CC1F318B7292}"/>
              </a:ext>
            </a:extLst>
          </p:cNvPr>
          <p:cNvSpPr>
            <a:spLocks noGrp="1"/>
          </p:cNvSpPr>
          <p:nvPr>
            <p:ph type="sldNum" sz="quarter" idx="12"/>
          </p:nvPr>
        </p:nvSpPr>
        <p:spPr/>
        <p:txBody>
          <a:bodyPr/>
          <a:lstStyle/>
          <a:p>
            <a:fld id="{7A7388AF-5871-411C-8AC2-D2D8F5469041}" type="slidenum">
              <a:rPr lang="en-ZA" smtClean="0"/>
              <a:t>4</a:t>
            </a:fld>
            <a:endParaRPr lang="en-ZA"/>
          </a:p>
        </p:txBody>
      </p:sp>
    </p:spTree>
    <p:extLst>
      <p:ext uri="{BB962C8B-B14F-4D97-AF65-F5344CB8AC3E}">
        <p14:creationId xmlns:p14="http://schemas.microsoft.com/office/powerpoint/2010/main" val="21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4606-DC37-52F6-D495-60BE0F324B32}"/>
              </a:ext>
            </a:extLst>
          </p:cNvPr>
          <p:cNvSpPr>
            <a:spLocks noGrp="1"/>
          </p:cNvSpPr>
          <p:nvPr>
            <p:ph type="title"/>
          </p:nvPr>
        </p:nvSpPr>
        <p:spPr/>
        <p:txBody>
          <a:bodyPr>
            <a:normAutofit/>
          </a:bodyPr>
          <a:lstStyle/>
          <a:p>
            <a:r>
              <a:rPr lang="en-ZA" sz="2800" b="1" dirty="0">
                <a:solidFill>
                  <a:srgbClr val="800000"/>
                </a:solidFill>
              </a:rPr>
              <a:t>CONTEXTUALISING FIP:  UFS</a:t>
            </a:r>
          </a:p>
        </p:txBody>
      </p:sp>
      <p:sp>
        <p:nvSpPr>
          <p:cNvPr id="3" name="Content Placeholder 2">
            <a:extLst>
              <a:ext uri="{FF2B5EF4-FFF2-40B4-BE49-F238E27FC236}">
                <a16:creationId xmlns:a16="http://schemas.microsoft.com/office/drawing/2014/main" id="{651DC7B8-80C7-4EBE-BC0F-CB92D6949A9B}"/>
              </a:ext>
            </a:extLst>
          </p:cNvPr>
          <p:cNvSpPr>
            <a:spLocks noGrp="1"/>
          </p:cNvSpPr>
          <p:nvPr>
            <p:ph idx="1"/>
          </p:nvPr>
        </p:nvSpPr>
        <p:spPr/>
        <p:txBody>
          <a:bodyPr>
            <a:normAutofit/>
          </a:bodyPr>
          <a:lstStyle/>
          <a:p>
            <a:endParaRPr lang="en-ZA" sz="2400" dirty="0"/>
          </a:p>
          <a:p>
            <a:r>
              <a:rPr lang="en-ZA" sz="2400" dirty="0"/>
              <a:t>Presented 2</a:t>
            </a:r>
            <a:r>
              <a:rPr lang="en-ZA" sz="2400" baseline="30000" dirty="0"/>
              <a:t>nd</a:t>
            </a:r>
            <a:r>
              <a:rPr lang="en-ZA" sz="2400" dirty="0"/>
              <a:t> year – year module (theory and practice synchronise)</a:t>
            </a:r>
          </a:p>
          <a:p>
            <a:r>
              <a:rPr lang="en-ZA" sz="2400" dirty="0"/>
              <a:t>Expected to disconnect from a project that they have  designed and delivered based on a challenge that was discovered and a future that was dreamt about (Nel et al. 2021)</a:t>
            </a:r>
          </a:p>
          <a:p>
            <a:endParaRPr lang="en-ZA" sz="2400" dirty="0"/>
          </a:p>
          <a:p>
            <a:endParaRPr lang="en-ZA" sz="2400" dirty="0"/>
          </a:p>
        </p:txBody>
      </p:sp>
      <p:sp>
        <p:nvSpPr>
          <p:cNvPr id="4" name="Slide Number Placeholder 3">
            <a:extLst>
              <a:ext uri="{FF2B5EF4-FFF2-40B4-BE49-F238E27FC236}">
                <a16:creationId xmlns:a16="http://schemas.microsoft.com/office/drawing/2014/main" id="{53472F50-63A9-518B-FF29-E4756B678532}"/>
              </a:ext>
            </a:extLst>
          </p:cNvPr>
          <p:cNvSpPr>
            <a:spLocks noGrp="1"/>
          </p:cNvSpPr>
          <p:nvPr>
            <p:ph type="sldNum" sz="quarter" idx="12"/>
          </p:nvPr>
        </p:nvSpPr>
        <p:spPr/>
        <p:txBody>
          <a:bodyPr/>
          <a:lstStyle/>
          <a:p>
            <a:fld id="{7A7388AF-5871-411C-8AC2-D2D8F5469041}" type="slidenum">
              <a:rPr lang="en-ZA" smtClean="0"/>
              <a:t>5</a:t>
            </a:fld>
            <a:endParaRPr lang="en-ZA"/>
          </a:p>
        </p:txBody>
      </p:sp>
    </p:spTree>
    <p:extLst>
      <p:ext uri="{BB962C8B-B14F-4D97-AF65-F5344CB8AC3E}">
        <p14:creationId xmlns:p14="http://schemas.microsoft.com/office/powerpoint/2010/main" val="307958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B3E5-F997-8C28-CF25-9FE41007699D}"/>
              </a:ext>
            </a:extLst>
          </p:cNvPr>
          <p:cNvSpPr>
            <a:spLocks noGrp="1"/>
          </p:cNvSpPr>
          <p:nvPr>
            <p:ph type="title"/>
          </p:nvPr>
        </p:nvSpPr>
        <p:spPr>
          <a:xfrm>
            <a:off x="457200" y="205979"/>
            <a:ext cx="8229600" cy="674554"/>
          </a:xfrm>
        </p:spPr>
        <p:txBody>
          <a:bodyPr>
            <a:normAutofit/>
          </a:bodyPr>
          <a:lstStyle/>
          <a:p>
            <a:r>
              <a:rPr lang="en-ZA" sz="2800" b="1" dirty="0">
                <a:solidFill>
                  <a:srgbClr val="800000"/>
                </a:solidFill>
              </a:rPr>
              <a:t>CONTEXTUALISING (cont.)</a:t>
            </a:r>
          </a:p>
        </p:txBody>
      </p:sp>
      <p:sp>
        <p:nvSpPr>
          <p:cNvPr id="3" name="Content Placeholder 2">
            <a:extLst>
              <a:ext uri="{FF2B5EF4-FFF2-40B4-BE49-F238E27FC236}">
                <a16:creationId xmlns:a16="http://schemas.microsoft.com/office/drawing/2014/main" id="{C1136C15-FA8D-709A-BB19-F27C287B0F6A}"/>
              </a:ext>
            </a:extLst>
          </p:cNvPr>
          <p:cNvSpPr>
            <a:spLocks noGrp="1"/>
          </p:cNvSpPr>
          <p:nvPr>
            <p:ph idx="1"/>
          </p:nvPr>
        </p:nvSpPr>
        <p:spPr>
          <a:xfrm>
            <a:off x="457200" y="999067"/>
            <a:ext cx="8229600" cy="3610640"/>
          </a:xfrm>
        </p:spPr>
        <p:txBody>
          <a:bodyPr>
            <a:normAutofit lnSpcReduction="10000"/>
          </a:bodyPr>
          <a:lstStyle/>
          <a:p>
            <a:r>
              <a:rPr lang="en-ZA" sz="2400" dirty="0"/>
              <a:t>Preparing students for practicum FIP focused on:</a:t>
            </a:r>
          </a:p>
          <a:p>
            <a:pPr lvl="1"/>
            <a:r>
              <a:rPr lang="en-ZA" sz="2000" dirty="0"/>
              <a:t>Management of diaries</a:t>
            </a:r>
          </a:p>
          <a:p>
            <a:pPr lvl="1"/>
            <a:r>
              <a:rPr lang="en-ZA" sz="2000" dirty="0"/>
              <a:t>Telephone and email etiquette</a:t>
            </a:r>
          </a:p>
          <a:p>
            <a:pPr lvl="1"/>
            <a:r>
              <a:rPr lang="en-ZA" sz="2000" dirty="0"/>
              <a:t>Conducting a conversation</a:t>
            </a:r>
          </a:p>
          <a:p>
            <a:pPr lvl="1"/>
            <a:r>
              <a:rPr lang="en-ZA" sz="2000" dirty="0"/>
              <a:t>Dealing with diverse communities</a:t>
            </a:r>
          </a:p>
          <a:p>
            <a:pPr lvl="1"/>
            <a:r>
              <a:rPr lang="en-ZA" sz="2000" dirty="0"/>
              <a:t>Dealing with anxieties and fears when engaging with communities</a:t>
            </a:r>
          </a:p>
          <a:p>
            <a:pPr lvl="1"/>
            <a:r>
              <a:rPr lang="en-ZA" sz="2000" dirty="0"/>
              <a:t>Respect</a:t>
            </a:r>
          </a:p>
          <a:p>
            <a:pPr lvl="1"/>
            <a:r>
              <a:rPr lang="en-ZA" sz="2000" dirty="0"/>
              <a:t>Recognising strengths </a:t>
            </a:r>
          </a:p>
          <a:p>
            <a:pPr lvl="1"/>
            <a:r>
              <a:rPr lang="en-ZA" sz="2000" dirty="0"/>
              <a:t>Apply the process of Appreciative Inquiry (AI) (Nel et al., 2021)</a:t>
            </a:r>
          </a:p>
          <a:p>
            <a:pPr lvl="1"/>
            <a:endParaRPr lang="en-ZA" sz="2000" dirty="0"/>
          </a:p>
        </p:txBody>
      </p:sp>
      <p:sp>
        <p:nvSpPr>
          <p:cNvPr id="4" name="Slide Number Placeholder 3">
            <a:extLst>
              <a:ext uri="{FF2B5EF4-FFF2-40B4-BE49-F238E27FC236}">
                <a16:creationId xmlns:a16="http://schemas.microsoft.com/office/drawing/2014/main" id="{A3A0700E-0E0D-EF3E-480F-3DE72950C727}"/>
              </a:ext>
            </a:extLst>
          </p:cNvPr>
          <p:cNvSpPr>
            <a:spLocks noGrp="1"/>
          </p:cNvSpPr>
          <p:nvPr>
            <p:ph type="sldNum" sz="quarter" idx="12"/>
          </p:nvPr>
        </p:nvSpPr>
        <p:spPr/>
        <p:txBody>
          <a:bodyPr/>
          <a:lstStyle/>
          <a:p>
            <a:fld id="{7A7388AF-5871-411C-8AC2-D2D8F5469041}" type="slidenum">
              <a:rPr lang="en-ZA" smtClean="0"/>
              <a:t>6</a:t>
            </a:fld>
            <a:endParaRPr lang="en-ZA"/>
          </a:p>
        </p:txBody>
      </p:sp>
    </p:spTree>
    <p:extLst>
      <p:ext uri="{BB962C8B-B14F-4D97-AF65-F5344CB8AC3E}">
        <p14:creationId xmlns:p14="http://schemas.microsoft.com/office/powerpoint/2010/main" val="34416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8FF1-F467-6447-63EB-59830DB59A2E}"/>
              </a:ext>
            </a:extLst>
          </p:cNvPr>
          <p:cNvSpPr>
            <a:spLocks noGrp="1"/>
          </p:cNvSpPr>
          <p:nvPr>
            <p:ph type="title"/>
          </p:nvPr>
        </p:nvSpPr>
        <p:spPr/>
        <p:txBody>
          <a:bodyPr>
            <a:noAutofit/>
          </a:bodyPr>
          <a:lstStyle/>
          <a:p>
            <a:r>
              <a:rPr lang="en-ZA" sz="2600" b="1" dirty="0">
                <a:solidFill>
                  <a:srgbClr val="800000"/>
                </a:solidFill>
              </a:rPr>
              <a:t>CONCEPTUALISING a PROFESSIONAL IDENTITY</a:t>
            </a:r>
          </a:p>
        </p:txBody>
      </p:sp>
      <p:sp>
        <p:nvSpPr>
          <p:cNvPr id="3" name="Content Placeholder 2">
            <a:extLst>
              <a:ext uri="{FF2B5EF4-FFF2-40B4-BE49-F238E27FC236}">
                <a16:creationId xmlns:a16="http://schemas.microsoft.com/office/drawing/2014/main" id="{FA1D0718-869A-7318-1EA5-EE4833CD9D5A}"/>
              </a:ext>
            </a:extLst>
          </p:cNvPr>
          <p:cNvSpPr>
            <a:spLocks noGrp="1"/>
          </p:cNvSpPr>
          <p:nvPr>
            <p:ph idx="1"/>
          </p:nvPr>
        </p:nvSpPr>
        <p:spPr>
          <a:xfrm>
            <a:off x="87086" y="957943"/>
            <a:ext cx="8955314" cy="3744686"/>
          </a:xfrm>
        </p:spPr>
        <p:txBody>
          <a:bodyPr>
            <a:noAutofit/>
          </a:bodyPr>
          <a:lstStyle/>
          <a:p>
            <a:r>
              <a:rPr lang="en-ZA" sz="1800" dirty="0"/>
              <a:t>Professional identity in social work is more than just following rules or definitions.</a:t>
            </a:r>
          </a:p>
          <a:p>
            <a:r>
              <a:rPr lang="en-ZA" sz="1800" dirty="0"/>
              <a:t>It’s about building specialised knowledge that prepares us to understand and respond to real challenges.</a:t>
            </a:r>
          </a:p>
          <a:p>
            <a:r>
              <a:rPr lang="en-ZA" sz="1800" dirty="0"/>
              <a:t>It also means living out the values and beliefs of the profession, such as respect, dignity, and service.</a:t>
            </a:r>
          </a:p>
          <a:p>
            <a:r>
              <a:rPr lang="en-ZA" sz="1800" dirty="0"/>
              <a:t>This identity is shaped not only in the classroom but also during field placements, where theory meets practice.</a:t>
            </a:r>
          </a:p>
          <a:p>
            <a:r>
              <a:rPr lang="en-ZA" sz="1800" dirty="0"/>
              <a:t>Through this process, students gain unique skills and a strong commitment to their communities.</a:t>
            </a:r>
          </a:p>
          <a:p>
            <a:r>
              <a:rPr lang="en-ZA" sz="1800" dirty="0"/>
              <a:t>Thus, as Wiles (2013), </a:t>
            </a:r>
            <a:r>
              <a:rPr lang="en-ZA" sz="1800" dirty="0" err="1"/>
              <a:t>Nuttmaun</a:t>
            </a:r>
            <a:r>
              <a:rPr lang="en-ZA" sz="1800" dirty="0"/>
              <a:t>-Shwartz (2017), and Fitzgerald (2020) remind us, professional identity combines knowledge, values, and practice into a clear commitment to serve.”</a:t>
            </a:r>
          </a:p>
        </p:txBody>
      </p:sp>
      <p:sp>
        <p:nvSpPr>
          <p:cNvPr id="4" name="Slide Number Placeholder 3">
            <a:extLst>
              <a:ext uri="{FF2B5EF4-FFF2-40B4-BE49-F238E27FC236}">
                <a16:creationId xmlns:a16="http://schemas.microsoft.com/office/drawing/2014/main" id="{5F5F4883-8647-9FF1-FA9C-02F1CADCACFC}"/>
              </a:ext>
            </a:extLst>
          </p:cNvPr>
          <p:cNvSpPr>
            <a:spLocks noGrp="1"/>
          </p:cNvSpPr>
          <p:nvPr>
            <p:ph type="sldNum" sz="quarter" idx="12"/>
          </p:nvPr>
        </p:nvSpPr>
        <p:spPr/>
        <p:txBody>
          <a:bodyPr/>
          <a:lstStyle/>
          <a:p>
            <a:fld id="{7A7388AF-5871-411C-8AC2-D2D8F5469041}" type="slidenum">
              <a:rPr lang="en-ZA" smtClean="0"/>
              <a:t>7</a:t>
            </a:fld>
            <a:endParaRPr lang="en-ZA"/>
          </a:p>
        </p:txBody>
      </p:sp>
    </p:spTree>
    <p:extLst>
      <p:ext uri="{BB962C8B-B14F-4D97-AF65-F5344CB8AC3E}">
        <p14:creationId xmlns:p14="http://schemas.microsoft.com/office/powerpoint/2010/main" val="75630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180B-17F6-1069-68A3-FCAE8689A3A3}"/>
              </a:ext>
            </a:extLst>
          </p:cNvPr>
          <p:cNvSpPr>
            <a:spLocks noGrp="1"/>
          </p:cNvSpPr>
          <p:nvPr>
            <p:ph type="title"/>
          </p:nvPr>
        </p:nvSpPr>
        <p:spPr/>
        <p:txBody>
          <a:bodyPr>
            <a:noAutofit/>
          </a:bodyPr>
          <a:lstStyle/>
          <a:p>
            <a:r>
              <a:rPr lang="en-ZA" sz="2800" b="1" dirty="0">
                <a:solidFill>
                  <a:srgbClr val="800000"/>
                </a:solidFill>
              </a:rPr>
              <a:t>BUILDING a STUDENT’S PROFESSIONAL IDENTITY</a:t>
            </a:r>
          </a:p>
        </p:txBody>
      </p:sp>
      <p:sp>
        <p:nvSpPr>
          <p:cNvPr id="3" name="Content Placeholder 2">
            <a:extLst>
              <a:ext uri="{FF2B5EF4-FFF2-40B4-BE49-F238E27FC236}">
                <a16:creationId xmlns:a16="http://schemas.microsoft.com/office/drawing/2014/main" id="{D93EA4BD-66E8-8F75-5AC1-A9976961F869}"/>
              </a:ext>
            </a:extLst>
          </p:cNvPr>
          <p:cNvSpPr>
            <a:spLocks noGrp="1"/>
          </p:cNvSpPr>
          <p:nvPr>
            <p:ph idx="1"/>
          </p:nvPr>
        </p:nvSpPr>
        <p:spPr/>
        <p:txBody>
          <a:bodyPr>
            <a:normAutofit lnSpcReduction="10000"/>
          </a:bodyPr>
          <a:lstStyle/>
          <a:p>
            <a:r>
              <a:rPr lang="en-ZA" sz="2400" dirty="0"/>
              <a:t>Professional identity will enable students to act as agents of change to influence communities (Yang et al. 2021)</a:t>
            </a:r>
          </a:p>
          <a:p>
            <a:r>
              <a:rPr lang="en-ZA" sz="2400" dirty="0"/>
              <a:t>Professional identity shaped by satisfactory supervision practices, personal values </a:t>
            </a:r>
          </a:p>
          <a:p>
            <a:r>
              <a:rPr lang="en-ZA" sz="2400" dirty="0"/>
              <a:t>Therefore, supervision should focus on providing students with knowledge, confidence and sense of competence, enabling them to use personal and environmental resources</a:t>
            </a:r>
          </a:p>
        </p:txBody>
      </p:sp>
      <p:sp>
        <p:nvSpPr>
          <p:cNvPr id="4" name="Slide Number Placeholder 3">
            <a:extLst>
              <a:ext uri="{FF2B5EF4-FFF2-40B4-BE49-F238E27FC236}">
                <a16:creationId xmlns:a16="http://schemas.microsoft.com/office/drawing/2014/main" id="{D73F951B-3175-1044-3D2D-666B6CCD7A6C}"/>
              </a:ext>
            </a:extLst>
          </p:cNvPr>
          <p:cNvSpPr>
            <a:spLocks noGrp="1"/>
          </p:cNvSpPr>
          <p:nvPr>
            <p:ph type="sldNum" sz="quarter" idx="12"/>
          </p:nvPr>
        </p:nvSpPr>
        <p:spPr/>
        <p:txBody>
          <a:bodyPr/>
          <a:lstStyle/>
          <a:p>
            <a:fld id="{7A7388AF-5871-411C-8AC2-D2D8F5469041}" type="slidenum">
              <a:rPr lang="en-ZA" smtClean="0"/>
              <a:t>8</a:t>
            </a:fld>
            <a:endParaRPr lang="en-ZA"/>
          </a:p>
        </p:txBody>
      </p:sp>
    </p:spTree>
    <p:extLst>
      <p:ext uri="{BB962C8B-B14F-4D97-AF65-F5344CB8AC3E}">
        <p14:creationId xmlns:p14="http://schemas.microsoft.com/office/powerpoint/2010/main" val="68242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7303-259D-B86A-99DF-08BA4CD4D659}"/>
              </a:ext>
            </a:extLst>
          </p:cNvPr>
          <p:cNvSpPr>
            <a:spLocks noGrp="1"/>
          </p:cNvSpPr>
          <p:nvPr>
            <p:ph type="title"/>
          </p:nvPr>
        </p:nvSpPr>
        <p:spPr/>
        <p:txBody>
          <a:bodyPr>
            <a:normAutofit/>
          </a:bodyPr>
          <a:lstStyle/>
          <a:p>
            <a:r>
              <a:rPr lang="en-ZA" sz="2800" b="1" dirty="0">
                <a:solidFill>
                  <a:srgbClr val="800000"/>
                </a:solidFill>
              </a:rPr>
              <a:t>AIM of STUDY</a:t>
            </a:r>
          </a:p>
        </p:txBody>
      </p:sp>
      <p:sp>
        <p:nvSpPr>
          <p:cNvPr id="3" name="Content Placeholder 2">
            <a:extLst>
              <a:ext uri="{FF2B5EF4-FFF2-40B4-BE49-F238E27FC236}">
                <a16:creationId xmlns:a16="http://schemas.microsoft.com/office/drawing/2014/main" id="{12A931BC-299A-1561-7312-DB67ED4B61D4}"/>
              </a:ext>
            </a:extLst>
          </p:cNvPr>
          <p:cNvSpPr>
            <a:spLocks noGrp="1"/>
          </p:cNvSpPr>
          <p:nvPr>
            <p:ph idx="1"/>
          </p:nvPr>
        </p:nvSpPr>
        <p:spPr/>
        <p:txBody>
          <a:bodyPr>
            <a:normAutofit/>
          </a:bodyPr>
          <a:lstStyle/>
          <a:p>
            <a:pPr marL="0" indent="0" algn="just">
              <a:buNone/>
            </a:pPr>
            <a:endParaRPr lang="en-ZA" sz="2400" dirty="0"/>
          </a:p>
          <a:p>
            <a:pPr marL="0" indent="0" algn="just">
              <a:buNone/>
            </a:pPr>
            <a:r>
              <a:rPr lang="en-ZA" sz="2400" dirty="0"/>
              <a:t>To evaluate whether the FIP, with special emphasis on community work as a primary method of social work, fostered the professional identity of 2</a:t>
            </a:r>
            <a:r>
              <a:rPr lang="en-ZA" sz="2400" baseline="30000" dirty="0"/>
              <a:t>nd</a:t>
            </a:r>
            <a:r>
              <a:rPr lang="en-ZA" sz="2400" dirty="0"/>
              <a:t>-year social work students and whether it contributed to the realisation of constructive and sustainable community work projects.   </a:t>
            </a:r>
          </a:p>
        </p:txBody>
      </p:sp>
      <p:sp>
        <p:nvSpPr>
          <p:cNvPr id="4" name="Slide Number Placeholder 3">
            <a:extLst>
              <a:ext uri="{FF2B5EF4-FFF2-40B4-BE49-F238E27FC236}">
                <a16:creationId xmlns:a16="http://schemas.microsoft.com/office/drawing/2014/main" id="{CBADC1F9-1C47-EA68-854F-983839D23F46}"/>
              </a:ext>
            </a:extLst>
          </p:cNvPr>
          <p:cNvSpPr>
            <a:spLocks noGrp="1"/>
          </p:cNvSpPr>
          <p:nvPr>
            <p:ph type="sldNum" sz="quarter" idx="12"/>
          </p:nvPr>
        </p:nvSpPr>
        <p:spPr/>
        <p:txBody>
          <a:bodyPr/>
          <a:lstStyle/>
          <a:p>
            <a:fld id="{7A7388AF-5871-411C-8AC2-D2D8F5469041}" type="slidenum">
              <a:rPr lang="en-ZA" smtClean="0"/>
              <a:t>9</a:t>
            </a:fld>
            <a:endParaRPr lang="en-ZA"/>
          </a:p>
        </p:txBody>
      </p:sp>
    </p:spTree>
    <p:extLst>
      <p:ext uri="{BB962C8B-B14F-4D97-AF65-F5344CB8AC3E}">
        <p14:creationId xmlns:p14="http://schemas.microsoft.com/office/powerpoint/2010/main" val="4135005813"/>
      </p:ext>
    </p:extLst>
  </p:cSld>
  <p:clrMapOvr>
    <a:masterClrMapping/>
  </p:clrMapOvr>
</p:sld>
</file>

<file path=ppt/theme/theme1.xml><?xml version="1.0" encoding="utf-8"?>
<a:theme xmlns:a="http://schemas.openxmlformats.org/drawingml/2006/main" name="Office Theme">
  <a:themeElements>
    <a:clrScheme name="UFS Primary">
      <a:dk1>
        <a:sysClr val="windowText" lastClr="000000"/>
      </a:dk1>
      <a:lt1>
        <a:sysClr val="window" lastClr="FFFFFF"/>
      </a:lt1>
      <a:dk2>
        <a:srgbClr val="7F7F7F"/>
      </a:dk2>
      <a:lt2>
        <a:srgbClr val="FFFFFF"/>
      </a:lt2>
      <a:accent1>
        <a:srgbClr val="0F204B"/>
      </a:accent1>
      <a:accent2>
        <a:srgbClr val="A71930"/>
      </a:accent2>
      <a:accent3>
        <a:srgbClr val="00675A"/>
      </a:accent3>
      <a:accent4>
        <a:srgbClr val="490E6F"/>
      </a:accent4>
      <a:accent5>
        <a:srgbClr val="0039A7"/>
      </a:accent5>
      <a:accent6>
        <a:srgbClr val="EA8400"/>
      </a:accent6>
      <a:hlink>
        <a:srgbClr val="A7193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c6ec084a-b98f-4399-b421-8b05f7ba3a93">English</Language>
    <Sort_x0020_order xmlns="c6ec084a-b98f-4399-b421-8b05f7ba3a93" xsi:nil="true"/>
    <Titel xmlns="c6ec084a-b98f-4399-b421-8b05f7ba3a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55C5E6CDE09C4EB40A0C0482D2EF3D" ma:contentTypeVersion="84" ma:contentTypeDescription="Create a new document." ma:contentTypeScope="" ma:versionID="af278afc40468fa280c98e6a1c748d91">
  <xsd:schema xmlns:xsd="http://www.w3.org/2001/XMLSchema" xmlns:xs="http://www.w3.org/2001/XMLSchema" xmlns:p="http://schemas.microsoft.com/office/2006/metadata/properties" xmlns:ns2="2e17b6d9-a30c-4ee1-b521-635a6477c378" xmlns:ns3="c6ec084a-b98f-4399-b421-8b05f7ba3a93" targetNamespace="http://schemas.microsoft.com/office/2006/metadata/properties" ma:root="true" ma:fieldsID="9cf36c8f9adcfa3680f255ccbac2e375" ns2:_="" ns3:_="">
    <xsd:import namespace="2e17b6d9-a30c-4ee1-b521-635a6477c378"/>
    <xsd:import namespace="c6ec084a-b98f-4399-b421-8b05f7ba3a93"/>
    <xsd:element name="properties">
      <xsd:complexType>
        <xsd:sequence>
          <xsd:element name="documentManagement">
            <xsd:complexType>
              <xsd:all>
                <xsd:element ref="ns2:_dlc_DocId" minOccurs="0"/>
                <xsd:element ref="ns2:_dlc_DocIdUrl" minOccurs="0"/>
                <xsd:element ref="ns2:_dlc_DocIdPersistId" minOccurs="0"/>
                <xsd:element ref="ns3:Sort_x0020_order" minOccurs="0"/>
                <xsd:element ref="ns3:Language" minOccurs="0"/>
                <xsd:element ref="ns3:Tite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7b6d9-a30c-4ee1-b521-635a6477c37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ec084a-b98f-4399-b421-8b05f7ba3a93" elementFormDefault="qualified">
    <xsd:import namespace="http://schemas.microsoft.com/office/2006/documentManagement/types"/>
    <xsd:import namespace="http://schemas.microsoft.com/office/infopath/2007/PartnerControls"/>
    <xsd:element name="Sort_x0020_order" ma:index="11" nillable="true" ma:displayName="Sort Order" ma:internalName="Sort_x0020_order" ma:readOnly="false">
      <xsd:simpleType>
        <xsd:restriction base="dms:Text">
          <xsd:maxLength value="5"/>
        </xsd:restriction>
      </xsd:simpleType>
    </xsd:element>
    <xsd:element name="Language" ma:index="12" nillable="true" ma:displayName="Language" ma:default="Afrikaans" ma:format="Dropdown" ma:internalName="Language" ma:readOnly="false">
      <xsd:simpleType>
        <xsd:restriction base="dms:Choice">
          <xsd:enumeration value="Afrikaans"/>
          <xsd:enumeration value="Bilingual"/>
          <xsd:enumeration value="English"/>
        </xsd:restriction>
      </xsd:simpleType>
    </xsd:element>
    <xsd:element name="Titel" ma:index="13" nillable="true" ma:displayName="Titel" ma:internalName="Titel"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5707B92-6C07-45B2-AB1D-8B995FE973A7}">
  <ds:schemaRefs>
    <ds:schemaRef ds:uri="http://schemas.microsoft.com/office/2006/metadata/properties"/>
    <ds:schemaRef ds:uri="http://schemas.microsoft.com/office/infopath/2007/PartnerControls"/>
    <ds:schemaRef ds:uri="c6ec084a-b98f-4399-b421-8b05f7ba3a93"/>
    <ds:schemaRef ds:uri="2e17b6d9-a30c-4ee1-b521-635a6477c378"/>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22D22A-89A3-4B30-BF1C-F7F593B2CBC1}">
  <ds:schemaRefs>
    <ds:schemaRef ds:uri="http://schemas.microsoft.com/office/2006/metadata/contentType"/>
    <ds:schemaRef ds:uri="http://schemas.microsoft.com/office/2006/metadata/properties/metaAttributes"/>
    <ds:schemaRef ds:uri="http://www.w3.org/2000/xmlns/"/>
    <ds:schemaRef ds:uri="http://www.w3.org/2001/XMLSchema"/>
    <ds:schemaRef ds:uri="2e17b6d9-a30c-4ee1-b521-635a6477c378"/>
    <ds:schemaRef ds:uri="c6ec084a-b98f-4399-b421-8b05f7ba3a9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A5AEA0-3A68-41ED-A90C-1EAD4DBFDCD9}">
  <ds:schemaRefs>
    <ds:schemaRef ds:uri="http://schemas.microsoft.com/sharepoint/v3/contenttype/forms"/>
  </ds:schemaRefs>
</ds:datastoreItem>
</file>

<file path=customXml/itemProps4.xml><?xml version="1.0" encoding="utf-8"?>
<ds:datastoreItem xmlns:ds="http://schemas.openxmlformats.org/officeDocument/2006/customXml" ds:itemID="{5E2DC3F1-D637-4680-AE12-9D7C16D294A0}">
  <ds:schemaRefs>
    <ds:schemaRef ds:uri="http://schemas.microsoft.com/sharepoint/event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2467</TotalTime>
  <Words>2316</Words>
  <Application>Microsoft Office PowerPoint</Application>
  <PresentationFormat>On-screen Show (16:9)</PresentationFormat>
  <Paragraphs>201</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PRESENTATION OUTLINE</vt:lpstr>
      <vt:lpstr>BACKGROUND to STUDY</vt:lpstr>
      <vt:lpstr>BACKGROUND (cont.)</vt:lpstr>
      <vt:lpstr>CONTEXTUALISING FIP:  UFS</vt:lpstr>
      <vt:lpstr>CONTEXTUALISING (cont.)</vt:lpstr>
      <vt:lpstr>CONCEPTUALISING a PROFESSIONAL IDENTITY</vt:lpstr>
      <vt:lpstr>BUILDING a STUDENT’S PROFESSIONAL IDENTITY</vt:lpstr>
      <vt:lpstr>AIM of STUDY</vt:lpstr>
      <vt:lpstr>PowerPoint Presentation</vt:lpstr>
      <vt:lpstr>RESEARCH METHODOLOGY</vt:lpstr>
      <vt:lpstr>RESULTS</vt:lpstr>
      <vt:lpstr>RESULTS (cont.)</vt:lpstr>
      <vt:lpstr>RECOMMENDATIONS</vt:lpstr>
      <vt:lpstr>REFERENCES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dc:creator>
  <cp:lastModifiedBy>Merlene Esau</cp:lastModifiedBy>
  <cp:revision>91</cp:revision>
  <cp:lastPrinted>2022-11-17T06:13:19Z</cp:lastPrinted>
  <dcterms:created xsi:type="dcterms:W3CDTF">2020-01-27T07:13:27Z</dcterms:created>
  <dcterms:modified xsi:type="dcterms:W3CDTF">2025-09-09T04:01:28Z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0x0101004055C5E6CDE09C4EB40A0C0482D2EF3D</vt:lpwstr>
  </property>
</Properties>
</file>