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Lst>
  <p:notesMasterIdLst>
    <p:notesMasterId r:id="rId18"/>
  </p:notesMasterIdLst>
  <p:sldIdLst>
    <p:sldId id="256" r:id="rId2"/>
    <p:sldId id="257" r:id="rId3"/>
    <p:sldId id="258" r:id="rId4"/>
    <p:sldId id="259" r:id="rId5"/>
    <p:sldId id="267" r:id="rId6"/>
    <p:sldId id="268" r:id="rId7"/>
    <p:sldId id="269" r:id="rId8"/>
    <p:sldId id="260" r:id="rId9"/>
    <p:sldId id="270" r:id="rId10"/>
    <p:sldId id="261" r:id="rId11"/>
    <p:sldId id="262" r:id="rId12"/>
    <p:sldId id="263" r:id="rId13"/>
    <p:sldId id="264" r:id="rId14"/>
    <p:sldId id="265" r:id="rId15"/>
    <p:sldId id="271"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421"/>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65FFC-1871-48A3-9EE5-5CF7EB02D90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C2628BD7-1C16-4509-B75F-624C2C4EC2A5}">
      <dgm:prSet/>
      <dgm:spPr/>
      <dgm:t>
        <a:bodyPr/>
        <a:lstStyle/>
        <a:p>
          <a:r>
            <a:rPr lang="en-US" dirty="0"/>
            <a:t>Residential care programs serve as a cornerstone in the continuum of mental health services, especially for individuals with long-term psychosocial disabilities. In South Africa, where mental health services are historically under-resourced, non-profit organizations play a critical role in ensuring continuity of care post-hospitalization and for those who have difficulties to care for Mental Health Care Users.</a:t>
          </a:r>
        </a:p>
      </dgm:t>
    </dgm:pt>
    <dgm:pt modelId="{49D3CF4A-40D6-40AF-AD1A-1B55305DEDF3}" type="parTrans" cxnId="{CC273A3C-9227-4B0A-8D32-712C080A0F0C}">
      <dgm:prSet/>
      <dgm:spPr/>
      <dgm:t>
        <a:bodyPr/>
        <a:lstStyle/>
        <a:p>
          <a:endParaRPr lang="en-US"/>
        </a:p>
      </dgm:t>
    </dgm:pt>
    <dgm:pt modelId="{BB4CE1B7-9FA0-423C-A825-1C6BB628D74E}" type="sibTrans" cxnId="{CC273A3C-9227-4B0A-8D32-712C080A0F0C}">
      <dgm:prSet/>
      <dgm:spPr/>
      <dgm:t>
        <a:bodyPr/>
        <a:lstStyle/>
        <a:p>
          <a:endParaRPr lang="en-US"/>
        </a:p>
      </dgm:t>
    </dgm:pt>
    <dgm:pt modelId="{BD27BC11-EF54-481D-9761-9E6B0641DCA8}">
      <dgm:prSet/>
      <dgm:spPr/>
      <dgm:t>
        <a:bodyPr/>
        <a:lstStyle/>
        <a:p>
          <a:r>
            <a:rPr lang="en-US" dirty="0"/>
            <a:t>While the South African government emphasize deinstitutionalization and the protection of human rights, these ideals are not fully realized on the ground. This paper explores the work of Durban and Coastal Mental Health (DCMH), a leading non-profit in KwaZulu-Natal, to highlight both achievements and challenges within this sector. It further provides policy recommendations to strengthen residential care for people with mental disabilities. </a:t>
          </a:r>
        </a:p>
      </dgm:t>
    </dgm:pt>
    <dgm:pt modelId="{C83D8DDA-2C07-41C2-9A49-D817B734FE8D}" type="parTrans" cxnId="{617BEF08-6FF9-461F-B21B-35E95D8E495D}">
      <dgm:prSet/>
      <dgm:spPr/>
      <dgm:t>
        <a:bodyPr/>
        <a:lstStyle/>
        <a:p>
          <a:endParaRPr lang="en-US"/>
        </a:p>
      </dgm:t>
    </dgm:pt>
    <dgm:pt modelId="{A8687126-8420-40DF-A2B0-4777415BEF32}" type="sibTrans" cxnId="{617BEF08-6FF9-461F-B21B-35E95D8E495D}">
      <dgm:prSet/>
      <dgm:spPr/>
      <dgm:t>
        <a:bodyPr/>
        <a:lstStyle/>
        <a:p>
          <a:endParaRPr lang="en-US"/>
        </a:p>
      </dgm:t>
    </dgm:pt>
    <dgm:pt modelId="{7503CAA0-4D59-4660-ACCA-102AA75825E6}" type="pres">
      <dgm:prSet presAssocID="{32F65FFC-1871-48A3-9EE5-5CF7EB02D90B}" presName="Name0" presStyleCnt="0">
        <dgm:presLayoutVars>
          <dgm:dir/>
          <dgm:resizeHandles val="exact"/>
        </dgm:presLayoutVars>
      </dgm:prSet>
      <dgm:spPr/>
    </dgm:pt>
    <dgm:pt modelId="{87D74901-2C1D-4086-99A1-E7638C7A9D5A}" type="pres">
      <dgm:prSet presAssocID="{C2628BD7-1C16-4509-B75F-624C2C4EC2A5}" presName="node" presStyleLbl="node1" presStyleIdx="0" presStyleCnt="2" custScaleX="182083" custScaleY="236876">
        <dgm:presLayoutVars>
          <dgm:bulletEnabled val="1"/>
        </dgm:presLayoutVars>
      </dgm:prSet>
      <dgm:spPr/>
    </dgm:pt>
    <dgm:pt modelId="{A4977B3E-6D8B-482C-9D51-ADE9444631B6}" type="pres">
      <dgm:prSet presAssocID="{BB4CE1B7-9FA0-423C-A825-1C6BB628D74E}" presName="sibTrans" presStyleLbl="sibTrans2D1" presStyleIdx="0" presStyleCnt="1" custFlipVert="1" custFlipHor="1" custScaleX="6238" custScaleY="3814"/>
      <dgm:spPr/>
    </dgm:pt>
    <dgm:pt modelId="{7A8EC9EE-8539-49DF-88C9-18749A168223}" type="pres">
      <dgm:prSet presAssocID="{BB4CE1B7-9FA0-423C-A825-1C6BB628D74E}" presName="connectorText" presStyleLbl="sibTrans2D1" presStyleIdx="0" presStyleCnt="1"/>
      <dgm:spPr/>
    </dgm:pt>
    <dgm:pt modelId="{37B05FF4-3688-4EF9-9C0C-7F9E23C09FFF}" type="pres">
      <dgm:prSet presAssocID="{BD27BC11-EF54-481D-9761-9E6B0641DCA8}" presName="node" presStyleLbl="node1" presStyleIdx="1" presStyleCnt="2" custScaleX="194868" custScaleY="232917" custLinFactNeighborX="-1066" custLinFactNeighborY="2152">
        <dgm:presLayoutVars>
          <dgm:bulletEnabled val="1"/>
        </dgm:presLayoutVars>
      </dgm:prSet>
      <dgm:spPr/>
    </dgm:pt>
  </dgm:ptLst>
  <dgm:cxnLst>
    <dgm:cxn modelId="{617BEF08-6FF9-461F-B21B-35E95D8E495D}" srcId="{32F65FFC-1871-48A3-9EE5-5CF7EB02D90B}" destId="{BD27BC11-EF54-481D-9761-9E6B0641DCA8}" srcOrd="1" destOrd="0" parTransId="{C83D8DDA-2C07-41C2-9A49-D817B734FE8D}" sibTransId="{A8687126-8420-40DF-A2B0-4777415BEF32}"/>
    <dgm:cxn modelId="{A8D08113-401E-4BB2-90A7-20E755378986}" type="presOf" srcId="{BB4CE1B7-9FA0-423C-A825-1C6BB628D74E}" destId="{A4977B3E-6D8B-482C-9D51-ADE9444631B6}" srcOrd="0" destOrd="0" presId="urn:microsoft.com/office/officeart/2005/8/layout/process1"/>
    <dgm:cxn modelId="{CC273A3C-9227-4B0A-8D32-712C080A0F0C}" srcId="{32F65FFC-1871-48A3-9EE5-5CF7EB02D90B}" destId="{C2628BD7-1C16-4509-B75F-624C2C4EC2A5}" srcOrd="0" destOrd="0" parTransId="{49D3CF4A-40D6-40AF-AD1A-1B55305DEDF3}" sibTransId="{BB4CE1B7-9FA0-423C-A825-1C6BB628D74E}"/>
    <dgm:cxn modelId="{9C9D8146-BE71-4DB8-9DC4-09099604A73F}" type="presOf" srcId="{C2628BD7-1C16-4509-B75F-624C2C4EC2A5}" destId="{87D74901-2C1D-4086-99A1-E7638C7A9D5A}" srcOrd="0" destOrd="0" presId="urn:microsoft.com/office/officeart/2005/8/layout/process1"/>
    <dgm:cxn modelId="{0C631D67-F2DC-42D6-9F64-0CA9CE315C78}" type="presOf" srcId="{BD27BC11-EF54-481D-9761-9E6B0641DCA8}" destId="{37B05FF4-3688-4EF9-9C0C-7F9E23C09FFF}" srcOrd="0" destOrd="0" presId="urn:microsoft.com/office/officeart/2005/8/layout/process1"/>
    <dgm:cxn modelId="{5653B269-FE92-47CC-B142-CE2B1E121135}" type="presOf" srcId="{32F65FFC-1871-48A3-9EE5-5CF7EB02D90B}" destId="{7503CAA0-4D59-4660-ACCA-102AA75825E6}" srcOrd="0" destOrd="0" presId="urn:microsoft.com/office/officeart/2005/8/layout/process1"/>
    <dgm:cxn modelId="{F52B346D-7DAB-45DD-8A8D-768205EAC4E3}" type="presOf" srcId="{BB4CE1B7-9FA0-423C-A825-1C6BB628D74E}" destId="{7A8EC9EE-8539-49DF-88C9-18749A168223}" srcOrd="1" destOrd="0" presId="urn:microsoft.com/office/officeart/2005/8/layout/process1"/>
    <dgm:cxn modelId="{15A52A77-FD7A-4EE3-A6FC-AF9BA69C859D}" type="presParOf" srcId="{7503CAA0-4D59-4660-ACCA-102AA75825E6}" destId="{87D74901-2C1D-4086-99A1-E7638C7A9D5A}" srcOrd="0" destOrd="0" presId="urn:microsoft.com/office/officeart/2005/8/layout/process1"/>
    <dgm:cxn modelId="{EB0C0840-0CF1-4090-804B-3465588F31C5}" type="presParOf" srcId="{7503CAA0-4D59-4660-ACCA-102AA75825E6}" destId="{A4977B3E-6D8B-482C-9D51-ADE9444631B6}" srcOrd="1" destOrd="0" presId="urn:microsoft.com/office/officeart/2005/8/layout/process1"/>
    <dgm:cxn modelId="{4A9B66E7-6B60-45FD-9F41-9EAB8C8BDD43}" type="presParOf" srcId="{A4977B3E-6D8B-482C-9D51-ADE9444631B6}" destId="{7A8EC9EE-8539-49DF-88C9-18749A168223}" srcOrd="0" destOrd="0" presId="urn:microsoft.com/office/officeart/2005/8/layout/process1"/>
    <dgm:cxn modelId="{9F5BB07B-234C-4076-A707-1FD6A8B19561}" type="presParOf" srcId="{7503CAA0-4D59-4660-ACCA-102AA75825E6}" destId="{37B05FF4-3688-4EF9-9C0C-7F9E23C09FFF}"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52F74-3871-4148-BB3E-F4618C1B514B}" type="doc">
      <dgm:prSet loTypeId="urn:microsoft.com/office/officeart/2005/8/layout/process1" loCatId="process" qsTypeId="urn:microsoft.com/office/officeart/2005/8/quickstyle/simple4" qsCatId="simple" csTypeId="urn:microsoft.com/office/officeart/2005/8/colors/colorful1" csCatId="colorful"/>
      <dgm:spPr/>
      <dgm:t>
        <a:bodyPr/>
        <a:lstStyle/>
        <a:p>
          <a:endParaRPr lang="en-US"/>
        </a:p>
      </dgm:t>
    </dgm:pt>
    <dgm:pt modelId="{EA1C71CC-D979-48D8-BE4F-0E7EAC2AF8D6}">
      <dgm:prSet/>
      <dgm:spPr/>
      <dgm:t>
        <a:bodyPr/>
        <a:lstStyle/>
        <a:p>
          <a:r>
            <a:rPr lang="en-US"/>
            <a:t>Residential care remains a vital component in the continuum of support for persons with mental disabilities, especially for those with long-term psychosocial challenges. This paper has highlighted the essential role that non-profit organizations, particularly Durban and Coastal Mental Health (DCMH), play in filling service gaps left by an under-resourced public mental health system in South Africa.</a:t>
          </a:r>
        </a:p>
      </dgm:t>
    </dgm:pt>
    <dgm:pt modelId="{BD867CB2-84A7-48D2-89C0-FEE2905EEE42}" type="parTrans" cxnId="{51C28D0E-6CA8-4FD2-863A-BDDC46BDD735}">
      <dgm:prSet/>
      <dgm:spPr/>
      <dgm:t>
        <a:bodyPr/>
        <a:lstStyle/>
        <a:p>
          <a:endParaRPr lang="en-US"/>
        </a:p>
      </dgm:t>
    </dgm:pt>
    <dgm:pt modelId="{17F79D2A-CADC-4FAC-826C-99146D0668CC}" type="sibTrans" cxnId="{51C28D0E-6CA8-4FD2-863A-BDDC46BDD735}">
      <dgm:prSet/>
      <dgm:spPr/>
      <dgm:t>
        <a:bodyPr/>
        <a:lstStyle/>
        <a:p>
          <a:endParaRPr lang="en-US"/>
        </a:p>
      </dgm:t>
    </dgm:pt>
    <dgm:pt modelId="{A456AA9A-78E3-49B2-87FA-746AFDBDC272}">
      <dgm:prSet/>
      <dgm:spPr/>
      <dgm:t>
        <a:bodyPr/>
        <a:lstStyle/>
        <a:p>
          <a:r>
            <a:rPr lang="en-US"/>
            <a:t>Despite policy frameworks that promote deinstitutionalization and the protection of human rights, the reality on the ground reflects a continued need for structured, supportive residential environments. DCMH serves as a model for how community-based residential care can foster dignity, recovery, and social inclusion when combined with life skills training, psychosocial support, and meaningful engagement.</a:t>
          </a:r>
        </a:p>
      </dgm:t>
    </dgm:pt>
    <dgm:pt modelId="{017185E6-2437-4EDD-8712-C737B0DA7FDF}" type="parTrans" cxnId="{9AAEC5E9-6C5B-43A8-9D7D-6309F644E976}">
      <dgm:prSet/>
      <dgm:spPr/>
      <dgm:t>
        <a:bodyPr/>
        <a:lstStyle/>
        <a:p>
          <a:endParaRPr lang="en-US"/>
        </a:p>
      </dgm:t>
    </dgm:pt>
    <dgm:pt modelId="{047D333A-EDFD-4EB6-9513-14A0E03DE1B9}" type="sibTrans" cxnId="{9AAEC5E9-6C5B-43A8-9D7D-6309F644E976}">
      <dgm:prSet/>
      <dgm:spPr/>
      <dgm:t>
        <a:bodyPr/>
        <a:lstStyle/>
        <a:p>
          <a:endParaRPr lang="en-US"/>
        </a:p>
      </dgm:t>
    </dgm:pt>
    <dgm:pt modelId="{9E591B32-6F32-4A96-B549-26A895CF83F8}">
      <dgm:prSet/>
      <dgm:spPr/>
      <dgm:t>
        <a:bodyPr/>
        <a:lstStyle/>
        <a:p>
          <a:r>
            <a:rPr lang="en-US"/>
            <a:t>To ensure sustainability and impact, there is a pressing need for stronger government-NPO collaboration, improved funding mechanisms, and broader societal efforts to reduce stigma and support inclusion. Strengthening residential care for Mental Health Care Users is not only a medical or social imperative—it is a human rights obligation. It is only through sustained collaboration at national and international levels that we can ensure mental health care is accessible, inclusive, and rights based.</a:t>
          </a:r>
        </a:p>
      </dgm:t>
    </dgm:pt>
    <dgm:pt modelId="{BE78D115-04A5-437C-B285-4AA198A937BE}" type="parTrans" cxnId="{420376B9-D2A6-48B3-9701-9882B833E180}">
      <dgm:prSet/>
      <dgm:spPr/>
      <dgm:t>
        <a:bodyPr/>
        <a:lstStyle/>
        <a:p>
          <a:endParaRPr lang="en-US"/>
        </a:p>
      </dgm:t>
    </dgm:pt>
    <dgm:pt modelId="{74C1CDB0-410B-4805-A213-2DB298EF5BBA}" type="sibTrans" cxnId="{420376B9-D2A6-48B3-9701-9882B833E180}">
      <dgm:prSet/>
      <dgm:spPr/>
      <dgm:t>
        <a:bodyPr/>
        <a:lstStyle/>
        <a:p>
          <a:endParaRPr lang="en-US"/>
        </a:p>
      </dgm:t>
    </dgm:pt>
    <dgm:pt modelId="{BFFB3BBF-2C21-4A1E-A5A6-AC4EF57B1AB2}" type="pres">
      <dgm:prSet presAssocID="{B5E52F74-3871-4148-BB3E-F4618C1B514B}" presName="Name0" presStyleCnt="0">
        <dgm:presLayoutVars>
          <dgm:dir/>
          <dgm:resizeHandles val="exact"/>
        </dgm:presLayoutVars>
      </dgm:prSet>
      <dgm:spPr/>
    </dgm:pt>
    <dgm:pt modelId="{AD71B0E6-4257-4371-B1C3-AD6BEF4F7369}" type="pres">
      <dgm:prSet presAssocID="{EA1C71CC-D979-48D8-BE4F-0E7EAC2AF8D6}" presName="node" presStyleLbl="node1" presStyleIdx="0" presStyleCnt="3">
        <dgm:presLayoutVars>
          <dgm:bulletEnabled val="1"/>
        </dgm:presLayoutVars>
      </dgm:prSet>
      <dgm:spPr/>
    </dgm:pt>
    <dgm:pt modelId="{30442DE6-807F-4496-8C43-9683E68A7210}" type="pres">
      <dgm:prSet presAssocID="{17F79D2A-CADC-4FAC-826C-99146D0668CC}" presName="sibTrans" presStyleLbl="sibTrans2D1" presStyleIdx="0" presStyleCnt="2"/>
      <dgm:spPr/>
    </dgm:pt>
    <dgm:pt modelId="{ADEA6115-47EB-4EF4-8FF3-0DD15BD09A83}" type="pres">
      <dgm:prSet presAssocID="{17F79D2A-CADC-4FAC-826C-99146D0668CC}" presName="connectorText" presStyleLbl="sibTrans2D1" presStyleIdx="0" presStyleCnt="2"/>
      <dgm:spPr/>
    </dgm:pt>
    <dgm:pt modelId="{9B67EE61-D09D-4AAB-85D2-AACB7C6EA364}" type="pres">
      <dgm:prSet presAssocID="{A456AA9A-78E3-49B2-87FA-746AFDBDC272}" presName="node" presStyleLbl="node1" presStyleIdx="1" presStyleCnt="3">
        <dgm:presLayoutVars>
          <dgm:bulletEnabled val="1"/>
        </dgm:presLayoutVars>
      </dgm:prSet>
      <dgm:spPr/>
    </dgm:pt>
    <dgm:pt modelId="{98755577-253E-4FC9-9669-FC7A1DBA872D}" type="pres">
      <dgm:prSet presAssocID="{047D333A-EDFD-4EB6-9513-14A0E03DE1B9}" presName="sibTrans" presStyleLbl="sibTrans2D1" presStyleIdx="1" presStyleCnt="2"/>
      <dgm:spPr/>
    </dgm:pt>
    <dgm:pt modelId="{A2A0C704-73A7-4244-85B1-6FFF1221BAD0}" type="pres">
      <dgm:prSet presAssocID="{047D333A-EDFD-4EB6-9513-14A0E03DE1B9}" presName="connectorText" presStyleLbl="sibTrans2D1" presStyleIdx="1" presStyleCnt="2"/>
      <dgm:spPr/>
    </dgm:pt>
    <dgm:pt modelId="{10D01E04-0C40-44E6-A3F5-7FE5FA3077C5}" type="pres">
      <dgm:prSet presAssocID="{9E591B32-6F32-4A96-B549-26A895CF83F8}" presName="node" presStyleLbl="node1" presStyleIdx="2" presStyleCnt="3">
        <dgm:presLayoutVars>
          <dgm:bulletEnabled val="1"/>
        </dgm:presLayoutVars>
      </dgm:prSet>
      <dgm:spPr/>
    </dgm:pt>
  </dgm:ptLst>
  <dgm:cxnLst>
    <dgm:cxn modelId="{51C28D0E-6CA8-4FD2-863A-BDDC46BDD735}" srcId="{B5E52F74-3871-4148-BB3E-F4618C1B514B}" destId="{EA1C71CC-D979-48D8-BE4F-0E7EAC2AF8D6}" srcOrd="0" destOrd="0" parTransId="{BD867CB2-84A7-48D2-89C0-FEE2905EEE42}" sibTransId="{17F79D2A-CADC-4FAC-826C-99146D0668CC}"/>
    <dgm:cxn modelId="{1E0E732C-9795-4DCD-ADAD-7A4CFA18927B}" type="presOf" srcId="{17F79D2A-CADC-4FAC-826C-99146D0668CC}" destId="{ADEA6115-47EB-4EF4-8FF3-0DD15BD09A83}" srcOrd="1" destOrd="0" presId="urn:microsoft.com/office/officeart/2005/8/layout/process1"/>
    <dgm:cxn modelId="{F5F31C2D-D14E-4211-9DCE-25297B930210}" type="presOf" srcId="{9E591B32-6F32-4A96-B549-26A895CF83F8}" destId="{10D01E04-0C40-44E6-A3F5-7FE5FA3077C5}" srcOrd="0" destOrd="0" presId="urn:microsoft.com/office/officeart/2005/8/layout/process1"/>
    <dgm:cxn modelId="{E2FFD18D-04A2-4A14-8C0C-B5C6D02D7497}" type="presOf" srcId="{047D333A-EDFD-4EB6-9513-14A0E03DE1B9}" destId="{A2A0C704-73A7-4244-85B1-6FFF1221BAD0}" srcOrd="1" destOrd="0" presId="urn:microsoft.com/office/officeart/2005/8/layout/process1"/>
    <dgm:cxn modelId="{DC73BF9E-77BF-4C81-8B74-CDE339C74A2B}" type="presOf" srcId="{EA1C71CC-D979-48D8-BE4F-0E7EAC2AF8D6}" destId="{AD71B0E6-4257-4371-B1C3-AD6BEF4F7369}" srcOrd="0" destOrd="0" presId="urn:microsoft.com/office/officeart/2005/8/layout/process1"/>
    <dgm:cxn modelId="{4D8DE6A6-1D71-4883-8708-91E86DD3DB58}" type="presOf" srcId="{047D333A-EDFD-4EB6-9513-14A0E03DE1B9}" destId="{98755577-253E-4FC9-9669-FC7A1DBA872D}" srcOrd="0" destOrd="0" presId="urn:microsoft.com/office/officeart/2005/8/layout/process1"/>
    <dgm:cxn modelId="{420376B9-D2A6-48B3-9701-9882B833E180}" srcId="{B5E52F74-3871-4148-BB3E-F4618C1B514B}" destId="{9E591B32-6F32-4A96-B549-26A895CF83F8}" srcOrd="2" destOrd="0" parTransId="{BE78D115-04A5-437C-B285-4AA198A937BE}" sibTransId="{74C1CDB0-410B-4805-A213-2DB298EF5BBA}"/>
    <dgm:cxn modelId="{F104B2C4-E003-453E-BA6B-86173D5F8F83}" type="presOf" srcId="{B5E52F74-3871-4148-BB3E-F4618C1B514B}" destId="{BFFB3BBF-2C21-4A1E-A5A6-AC4EF57B1AB2}" srcOrd="0" destOrd="0" presId="urn:microsoft.com/office/officeart/2005/8/layout/process1"/>
    <dgm:cxn modelId="{185DB8E4-1F39-4C72-B74C-60D62380BE1D}" type="presOf" srcId="{A456AA9A-78E3-49B2-87FA-746AFDBDC272}" destId="{9B67EE61-D09D-4AAB-85D2-AACB7C6EA364}" srcOrd="0" destOrd="0" presId="urn:microsoft.com/office/officeart/2005/8/layout/process1"/>
    <dgm:cxn modelId="{9AAEC5E9-6C5B-43A8-9D7D-6309F644E976}" srcId="{B5E52F74-3871-4148-BB3E-F4618C1B514B}" destId="{A456AA9A-78E3-49B2-87FA-746AFDBDC272}" srcOrd="1" destOrd="0" parTransId="{017185E6-2437-4EDD-8712-C737B0DA7FDF}" sibTransId="{047D333A-EDFD-4EB6-9513-14A0E03DE1B9}"/>
    <dgm:cxn modelId="{EF00C0F9-6B19-45A5-9AC6-7E97769871EA}" type="presOf" srcId="{17F79D2A-CADC-4FAC-826C-99146D0668CC}" destId="{30442DE6-807F-4496-8C43-9683E68A7210}" srcOrd="0" destOrd="0" presId="urn:microsoft.com/office/officeart/2005/8/layout/process1"/>
    <dgm:cxn modelId="{AC31C442-6557-4409-9A55-6329A47C49D0}" type="presParOf" srcId="{BFFB3BBF-2C21-4A1E-A5A6-AC4EF57B1AB2}" destId="{AD71B0E6-4257-4371-B1C3-AD6BEF4F7369}" srcOrd="0" destOrd="0" presId="urn:microsoft.com/office/officeart/2005/8/layout/process1"/>
    <dgm:cxn modelId="{6190697E-D476-49E9-A42F-231FD0766E88}" type="presParOf" srcId="{BFFB3BBF-2C21-4A1E-A5A6-AC4EF57B1AB2}" destId="{30442DE6-807F-4496-8C43-9683E68A7210}" srcOrd="1" destOrd="0" presId="urn:microsoft.com/office/officeart/2005/8/layout/process1"/>
    <dgm:cxn modelId="{1AFC6E64-5D1A-4EF9-82EB-7613440F51BC}" type="presParOf" srcId="{30442DE6-807F-4496-8C43-9683E68A7210}" destId="{ADEA6115-47EB-4EF4-8FF3-0DD15BD09A83}" srcOrd="0" destOrd="0" presId="urn:microsoft.com/office/officeart/2005/8/layout/process1"/>
    <dgm:cxn modelId="{CEF4EA35-FC25-4FE4-A8EB-9D98C74BB8C3}" type="presParOf" srcId="{BFFB3BBF-2C21-4A1E-A5A6-AC4EF57B1AB2}" destId="{9B67EE61-D09D-4AAB-85D2-AACB7C6EA364}" srcOrd="2" destOrd="0" presId="urn:microsoft.com/office/officeart/2005/8/layout/process1"/>
    <dgm:cxn modelId="{D51878B1-8091-43DF-B116-ECB4E34CDB18}" type="presParOf" srcId="{BFFB3BBF-2C21-4A1E-A5A6-AC4EF57B1AB2}" destId="{98755577-253E-4FC9-9669-FC7A1DBA872D}" srcOrd="3" destOrd="0" presId="urn:microsoft.com/office/officeart/2005/8/layout/process1"/>
    <dgm:cxn modelId="{70D0E6C1-F67F-430C-B3F9-3531450FD761}" type="presParOf" srcId="{98755577-253E-4FC9-9669-FC7A1DBA872D}" destId="{A2A0C704-73A7-4244-85B1-6FFF1221BAD0}" srcOrd="0" destOrd="0" presId="urn:microsoft.com/office/officeart/2005/8/layout/process1"/>
    <dgm:cxn modelId="{4D0A4199-7DFF-47D4-A735-0E9B106AFB49}" type="presParOf" srcId="{BFFB3BBF-2C21-4A1E-A5A6-AC4EF57B1AB2}" destId="{10D01E04-0C40-44E6-A3F5-7FE5FA3077C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74901-2C1D-4086-99A1-E7638C7A9D5A}">
      <dsp:nvSpPr>
        <dsp:cNvPr id="0" name=""/>
        <dsp:cNvSpPr/>
      </dsp:nvSpPr>
      <dsp:spPr>
        <a:xfrm>
          <a:off x="2183" y="274454"/>
          <a:ext cx="5065821" cy="39541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Residential care programs serve as a cornerstone in the continuum of mental health services, especially for individuals with long-term psychosocial disabilities. In South Africa, where mental health services are historically under-resourced, non-profit organizations play a critical role in ensuring continuity of care post-hospitalization and for those who have difficulties to care for Mental Health Care Users.</a:t>
          </a:r>
        </a:p>
      </dsp:txBody>
      <dsp:txXfrm>
        <a:off x="117996" y="390267"/>
        <a:ext cx="4834195" cy="3722520"/>
      </dsp:txXfrm>
    </dsp:sp>
    <dsp:sp modelId="{A4977B3E-6D8B-482C-9D51-ADE9444631B6}">
      <dsp:nvSpPr>
        <dsp:cNvPr id="0" name=""/>
        <dsp:cNvSpPr/>
      </dsp:nvSpPr>
      <dsp:spPr>
        <a:xfrm rot="20027" flipH="1" flipV="1">
          <a:off x="5527934" y="2255893"/>
          <a:ext cx="30505" cy="26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535828" y="2261179"/>
        <a:ext cx="22611" cy="15789"/>
      </dsp:txXfrm>
    </dsp:sp>
    <dsp:sp modelId="{37B05FF4-3688-4EF9-9C0C-7F9E23C09FFF}">
      <dsp:nvSpPr>
        <dsp:cNvPr id="0" name=""/>
        <dsp:cNvSpPr/>
      </dsp:nvSpPr>
      <dsp:spPr>
        <a:xfrm>
          <a:off x="5990689" y="343420"/>
          <a:ext cx="5421519" cy="38880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While the South African government emphasize deinstitutionalization and the protection of human rights, these ideals are not fully realized on the ground. This paper explores the work of Durban and Coastal Mental Health (DCMH), a leading non-profit in KwaZulu-Natal, to highlight both achievements and challenges within this sector. It further provides policy recommendations to strengthen residential care for people with mental disabilities. </a:t>
          </a:r>
        </a:p>
      </dsp:txBody>
      <dsp:txXfrm>
        <a:off x="6104566" y="457297"/>
        <a:ext cx="5193765" cy="3660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1B0E6-4257-4371-B1C3-AD6BEF4F7369}">
      <dsp:nvSpPr>
        <dsp:cNvPr id="0" name=""/>
        <dsp:cNvSpPr/>
      </dsp:nvSpPr>
      <dsp:spPr>
        <a:xfrm>
          <a:off x="8441" y="276400"/>
          <a:ext cx="2523024" cy="2771692"/>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Residential care remains a vital component in the continuum of support for persons with mental disabilities, especially for those with long-term psychosocial challenges. This paper has highlighted the essential role that non-profit organizations, particularly Durban and Coastal Mental Health (DCMH), play in filling service gaps left by an under-resourced public mental health system in South Africa.</a:t>
          </a:r>
        </a:p>
      </dsp:txBody>
      <dsp:txXfrm>
        <a:off x="82338" y="350297"/>
        <a:ext cx="2375230" cy="2623898"/>
      </dsp:txXfrm>
    </dsp:sp>
    <dsp:sp modelId="{30442DE6-807F-4496-8C43-9683E68A7210}">
      <dsp:nvSpPr>
        <dsp:cNvPr id="0" name=""/>
        <dsp:cNvSpPr/>
      </dsp:nvSpPr>
      <dsp:spPr>
        <a:xfrm>
          <a:off x="2783768" y="1349391"/>
          <a:ext cx="534881" cy="625710"/>
        </a:xfrm>
        <a:prstGeom prst="rightArrow">
          <a:avLst>
            <a:gd name="adj1" fmla="val 60000"/>
            <a:gd name="adj2" fmla="val 5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783768" y="1474533"/>
        <a:ext cx="374417" cy="375426"/>
      </dsp:txXfrm>
    </dsp:sp>
    <dsp:sp modelId="{9B67EE61-D09D-4AAB-85D2-AACB7C6EA364}">
      <dsp:nvSpPr>
        <dsp:cNvPr id="0" name=""/>
        <dsp:cNvSpPr/>
      </dsp:nvSpPr>
      <dsp:spPr>
        <a:xfrm>
          <a:off x="3540675" y="276400"/>
          <a:ext cx="2523024" cy="2771692"/>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Despite policy frameworks that promote deinstitutionalization and the protection of human rights, the reality on the ground reflects a continued need for structured, supportive residential environments. DCMH serves as a model for how community-based residential care can foster dignity, recovery, and social inclusion when combined with life skills training, psychosocial support, and meaningful engagement.</a:t>
          </a:r>
        </a:p>
      </dsp:txBody>
      <dsp:txXfrm>
        <a:off x="3614572" y="350297"/>
        <a:ext cx="2375230" cy="2623898"/>
      </dsp:txXfrm>
    </dsp:sp>
    <dsp:sp modelId="{98755577-253E-4FC9-9669-FC7A1DBA872D}">
      <dsp:nvSpPr>
        <dsp:cNvPr id="0" name=""/>
        <dsp:cNvSpPr/>
      </dsp:nvSpPr>
      <dsp:spPr>
        <a:xfrm>
          <a:off x="6316002" y="1349391"/>
          <a:ext cx="534881" cy="625710"/>
        </a:xfrm>
        <a:prstGeom prst="rightArrow">
          <a:avLst>
            <a:gd name="adj1" fmla="val 60000"/>
            <a:gd name="adj2" fmla="val 5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316002" y="1474533"/>
        <a:ext cx="374417" cy="375426"/>
      </dsp:txXfrm>
    </dsp:sp>
    <dsp:sp modelId="{10D01E04-0C40-44E6-A3F5-7FE5FA3077C5}">
      <dsp:nvSpPr>
        <dsp:cNvPr id="0" name=""/>
        <dsp:cNvSpPr/>
      </dsp:nvSpPr>
      <dsp:spPr>
        <a:xfrm>
          <a:off x="7072909" y="276400"/>
          <a:ext cx="2523024" cy="2771692"/>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To ensure sustainability and impact, there is a pressing need for stronger government-NPO collaboration, improved funding mechanisms, and broader societal efforts to reduce stigma and support inclusion. Strengthening residential care for Mental Health Care Users is not only a medical or social imperative—it is a human rights obligation. It is only through sustained collaboration at national and international levels that we can ensure mental health care is accessible, inclusive, and rights based.</a:t>
          </a:r>
        </a:p>
      </dsp:txBody>
      <dsp:txXfrm>
        <a:off x="7146806" y="350297"/>
        <a:ext cx="2375230" cy="26238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9A7DB-247A-4E28-BDA5-CCF9E1181DAF}"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F97B2-D0B5-41A2-B764-4AB3CB368941}" type="slidenum">
              <a:rPr lang="en-US" smtClean="0"/>
              <a:t>‹#›</a:t>
            </a:fld>
            <a:endParaRPr lang="en-US"/>
          </a:p>
        </p:txBody>
      </p:sp>
    </p:spTree>
    <p:extLst>
      <p:ext uri="{BB962C8B-B14F-4D97-AF65-F5344CB8AC3E}">
        <p14:creationId xmlns:p14="http://schemas.microsoft.com/office/powerpoint/2010/main" val="429443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0F97B2-D0B5-41A2-B764-4AB3CB368941}" type="slidenum">
              <a:rPr lang="en-US" smtClean="0"/>
              <a:t>6</a:t>
            </a:fld>
            <a:endParaRPr lang="en-US"/>
          </a:p>
        </p:txBody>
      </p:sp>
    </p:spTree>
    <p:extLst>
      <p:ext uri="{BB962C8B-B14F-4D97-AF65-F5344CB8AC3E}">
        <p14:creationId xmlns:p14="http://schemas.microsoft.com/office/powerpoint/2010/main" val="278081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5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659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3400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024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13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707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299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684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9/9/2025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79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9/9/2025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721969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933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9/9/2025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3632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erial view of beach coastline">
            <a:extLst>
              <a:ext uri="{FF2B5EF4-FFF2-40B4-BE49-F238E27FC236}">
                <a16:creationId xmlns:a16="http://schemas.microsoft.com/office/drawing/2014/main" id="{0462400C-0449-54E0-E770-55B6126F6891}"/>
              </a:ext>
            </a:extLst>
          </p:cNvPr>
          <p:cNvPicPr>
            <a:picLocks noChangeAspect="1"/>
          </p:cNvPicPr>
          <p:nvPr/>
        </p:nvPicPr>
        <p:blipFill>
          <a:blip r:embed="rId2">
            <a:duotone>
              <a:schemeClr val="bg2">
                <a:shade val="45000"/>
                <a:satMod val="135000"/>
              </a:schemeClr>
              <a:prstClr val="white"/>
            </a:duotone>
            <a:alphaModFix amt="35000"/>
          </a:blip>
          <a:srcRect t="11376" b="13625"/>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1274C3E-ABBB-5B9E-0A3A-1C3B00A2E04B}"/>
              </a:ext>
            </a:extLst>
          </p:cNvPr>
          <p:cNvSpPr>
            <a:spLocks noGrp="1"/>
          </p:cNvSpPr>
          <p:nvPr>
            <p:ph type="ctrTitle"/>
          </p:nvPr>
        </p:nvSpPr>
        <p:spPr>
          <a:xfrm>
            <a:off x="1097280" y="758952"/>
            <a:ext cx="10058400" cy="3566160"/>
          </a:xfrm>
        </p:spPr>
        <p:txBody>
          <a:bodyPr>
            <a:normAutofit/>
          </a:bodyPr>
          <a:lstStyle/>
          <a:p>
            <a:r>
              <a:rPr lang="en-US" sz="5000" i="1"/>
              <a:t>The Vital Role of Residential Placement for Persons with Mental Disabilities and the Critical Role of the Support of Non-Profit Facilities: The Case Durban of and Coastal Mental Health </a:t>
            </a:r>
          </a:p>
        </p:txBody>
      </p:sp>
      <p:sp>
        <p:nvSpPr>
          <p:cNvPr id="3" name="Subtitle 2">
            <a:extLst>
              <a:ext uri="{FF2B5EF4-FFF2-40B4-BE49-F238E27FC236}">
                <a16:creationId xmlns:a16="http://schemas.microsoft.com/office/drawing/2014/main" id="{2D29F058-B4E3-1B7C-473A-A0B424AAE17A}"/>
              </a:ext>
            </a:extLst>
          </p:cNvPr>
          <p:cNvSpPr>
            <a:spLocks noGrp="1"/>
          </p:cNvSpPr>
          <p:nvPr>
            <p:ph type="subTitle" idx="1"/>
          </p:nvPr>
        </p:nvSpPr>
        <p:spPr>
          <a:xfrm>
            <a:off x="1100051" y="4455620"/>
            <a:ext cx="10058400" cy="1143000"/>
          </a:xfrm>
        </p:spPr>
        <p:txBody>
          <a:bodyPr>
            <a:normAutofit/>
          </a:bodyPr>
          <a:lstStyle/>
          <a:p>
            <a:r>
              <a:rPr lang="en-ZA">
                <a:solidFill>
                  <a:schemeClr val="tx1">
                    <a:lumMod val="85000"/>
                    <a:lumOff val="15000"/>
                  </a:schemeClr>
                </a:solidFill>
              </a:rPr>
              <a:t>Pinky Mhlongo*, Thembi Ngcobo, Moonira Abdul-RoAf  </a:t>
            </a:r>
          </a:p>
          <a:p>
            <a:r>
              <a:rPr lang="en-ZA">
                <a:solidFill>
                  <a:schemeClr val="tx1">
                    <a:lumMod val="85000"/>
                    <a:lumOff val="15000"/>
                  </a:schemeClr>
                </a:solidFill>
              </a:rPr>
              <a:t>Durban and Coastal Mental Health </a:t>
            </a:r>
            <a:endParaRPr lang="en-US">
              <a:solidFill>
                <a:schemeClr val="tx1">
                  <a:lumMod val="85000"/>
                  <a:lumOff val="15000"/>
                </a:schemeClr>
              </a:solidFill>
            </a:endParaRPr>
          </a:p>
        </p:txBody>
      </p:sp>
      <p:cxnSp>
        <p:nvCxnSpPr>
          <p:cNvPr id="9" name="Straight Connector 8">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A"/>
          </a:p>
        </p:txBody>
      </p:sp>
      <p:sp>
        <p:nvSpPr>
          <p:cNvPr id="13" name="Rectangle 12">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A"/>
          </a:p>
        </p:txBody>
      </p:sp>
    </p:spTree>
    <p:extLst>
      <p:ext uri="{BB962C8B-B14F-4D97-AF65-F5344CB8AC3E}">
        <p14:creationId xmlns:p14="http://schemas.microsoft.com/office/powerpoint/2010/main" val="2467753056"/>
      </p:ext>
    </p:extLst>
  </p:cSld>
  <p:clrMapOvr>
    <a:masterClrMapping/>
  </p:clrMapOvr>
  <mc:AlternateContent xmlns:mc="http://schemas.openxmlformats.org/markup-compatibility/2006" xmlns:p14="http://schemas.microsoft.com/office/powerpoint/2010/main">
    <mc:Choice Requires="p14">
      <p:transition spd="slow" p14:dur="2000" advTm="25366"/>
    </mc:Choice>
    <mc:Fallback xmlns="">
      <p:transition spd="slow" advTm="25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C49F9-D7AF-C2C0-332D-418BA06D3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8A425-A4DC-6B7A-DF2D-FC43C69A0B1E}"/>
              </a:ext>
            </a:extLst>
          </p:cNvPr>
          <p:cNvSpPr>
            <a:spLocks noGrp="1"/>
          </p:cNvSpPr>
          <p:nvPr>
            <p:ph type="title"/>
          </p:nvPr>
        </p:nvSpPr>
        <p:spPr/>
        <p:txBody>
          <a:bodyPr/>
          <a:lstStyle/>
          <a:p>
            <a:r>
              <a:rPr lang="en-US" dirty="0"/>
              <a:t>Theoretical framework</a:t>
            </a:r>
          </a:p>
        </p:txBody>
      </p:sp>
      <p:sp>
        <p:nvSpPr>
          <p:cNvPr id="3" name="Content Placeholder 2">
            <a:extLst>
              <a:ext uri="{FF2B5EF4-FFF2-40B4-BE49-F238E27FC236}">
                <a16:creationId xmlns:a16="http://schemas.microsoft.com/office/drawing/2014/main" id="{7765D6EF-0E9B-69C6-5718-C799552BA301}"/>
              </a:ext>
            </a:extLst>
          </p:cNvPr>
          <p:cNvSpPr>
            <a:spLocks noGrp="1"/>
          </p:cNvSpPr>
          <p:nvPr>
            <p:ph idx="1"/>
          </p:nvPr>
        </p:nvSpPr>
        <p:spPr>
          <a:xfrm>
            <a:off x="232756" y="2015732"/>
            <a:ext cx="11754197" cy="3886304"/>
          </a:xfrm>
        </p:spPr>
        <p:txBody>
          <a:bodyPr/>
          <a:lstStyle/>
          <a:p>
            <a:pPr algn="just"/>
            <a:r>
              <a:rPr lang="en-US">
                <a:latin typeface="Aptos" panose="020B0004020202020204" pitchFamily="34" charset="0"/>
              </a:rPr>
              <a:t>This paper is grounded in a human rights-based approach and the social model of disability, as outlined in the South African Constitution, Mental Health Care Act (2002), and the White Paper on the Rights of Persons with Disabilities. It draws on the WHO Mental Health Action Plan (2013–2020) and the National Mental Health Policy Framework (2023–2030), emphasizing deinstitutionalization and community-based care.</a:t>
            </a:r>
          </a:p>
          <a:p>
            <a:pPr algn="just"/>
            <a:r>
              <a:rPr lang="en-US">
                <a:latin typeface="Aptos" panose="020B0004020202020204" pitchFamily="34" charset="0"/>
              </a:rPr>
              <a:t>The framework is further supported by Community-Based Rehabilitation (CBR) principles and the work of Patel et al. (2018), highlighting the critical role of non-profits like Durban and Coastal Mental Health in bridging mental health service gaps in low-resource settings.</a:t>
            </a:r>
          </a:p>
          <a:p>
            <a:endParaRPr lang="en-US"/>
          </a:p>
          <a:p>
            <a:endParaRPr lang="en-US"/>
          </a:p>
          <a:p>
            <a:endParaRPr lang="en-US" dirty="0"/>
          </a:p>
        </p:txBody>
      </p:sp>
    </p:spTree>
    <p:extLst>
      <p:ext uri="{BB962C8B-B14F-4D97-AF65-F5344CB8AC3E}">
        <p14:creationId xmlns:p14="http://schemas.microsoft.com/office/powerpoint/2010/main" val="2816289095"/>
      </p:ext>
    </p:extLst>
  </p:cSld>
  <p:clrMapOvr>
    <a:masterClrMapping/>
  </p:clrMapOvr>
  <mc:AlternateContent xmlns:mc="http://schemas.openxmlformats.org/markup-compatibility/2006" xmlns:p14="http://schemas.microsoft.com/office/powerpoint/2010/main">
    <mc:Choice Requires="p14">
      <p:transition spd="slow" p14:dur="2000" advTm="35939"/>
    </mc:Choice>
    <mc:Fallback xmlns="">
      <p:transition spd="slow" advTm="3593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E739F7B5-A17A-2923-8A2A-3F69B10CA776}"/>
            </a:ext>
          </a:extLst>
        </p:cNvPr>
        <p:cNvGrpSpPr/>
        <p:nvPr/>
      </p:nvGrpSpPr>
      <p:grpSpPr>
        <a:xfrm>
          <a:off x="0" y="0"/>
          <a:ext cx="0" cy="0"/>
          <a:chOff x="0" y="0"/>
          <a:chExt cx="0" cy="0"/>
        </a:xfrm>
      </p:grpSpPr>
      <p:pic>
        <p:nvPicPr>
          <p:cNvPr id="5" name="Picture 4" descr="Files">
            <a:extLst>
              <a:ext uri="{FF2B5EF4-FFF2-40B4-BE49-F238E27FC236}">
                <a16:creationId xmlns:a16="http://schemas.microsoft.com/office/drawing/2014/main" id="{0173E3EF-64C0-AF72-C19C-D10EDEDA002B}"/>
              </a:ext>
            </a:extLst>
          </p:cNvPr>
          <p:cNvPicPr>
            <a:picLocks noChangeAspect="1"/>
          </p:cNvPicPr>
          <p:nvPr/>
        </p:nvPicPr>
        <p:blipFill>
          <a:blip r:embed="rId2">
            <a:duotone>
              <a:schemeClr val="bg2">
                <a:shade val="45000"/>
                <a:satMod val="135000"/>
              </a:schemeClr>
              <a:prstClr val="white"/>
            </a:duotone>
            <a:alphaModFix amt="50000"/>
          </a:blip>
          <a:srcRect r="-1" b="15728"/>
          <a:stretch>
            <a:fillRect/>
          </a:stretch>
        </p:blipFill>
        <p:spPr>
          <a:xfrm>
            <a:off x="305" y="10"/>
            <a:ext cx="12191695" cy="6857990"/>
          </a:xfrm>
          <a:prstGeom prst="rect">
            <a:avLst/>
          </a:prstGeom>
        </p:spPr>
      </p:pic>
      <p:sp>
        <p:nvSpPr>
          <p:cNvPr id="2" name="Title 1">
            <a:extLst>
              <a:ext uri="{FF2B5EF4-FFF2-40B4-BE49-F238E27FC236}">
                <a16:creationId xmlns:a16="http://schemas.microsoft.com/office/drawing/2014/main" id="{2C0ABF79-8E1D-4047-954C-DDF6A0832FBC}"/>
              </a:ext>
            </a:extLst>
          </p:cNvPr>
          <p:cNvSpPr>
            <a:spLocks noGrp="1"/>
          </p:cNvSpPr>
          <p:nvPr>
            <p:ph type="title"/>
          </p:nvPr>
        </p:nvSpPr>
        <p:spPr/>
        <p:txBody>
          <a:bodyPr>
            <a:normAutofit/>
          </a:bodyPr>
          <a:lstStyle/>
          <a:p>
            <a:r>
              <a:rPr lang="en-US" dirty="0"/>
              <a:t>DATA &amp; Method</a:t>
            </a:r>
          </a:p>
        </p:txBody>
      </p:sp>
      <p:sp>
        <p:nvSpPr>
          <p:cNvPr id="3" name="Content Placeholder 2">
            <a:extLst>
              <a:ext uri="{FF2B5EF4-FFF2-40B4-BE49-F238E27FC236}">
                <a16:creationId xmlns:a16="http://schemas.microsoft.com/office/drawing/2014/main" id="{9B5C822C-304A-A93D-BBB0-9594C7CC51D5}"/>
              </a:ext>
            </a:extLst>
          </p:cNvPr>
          <p:cNvSpPr>
            <a:spLocks noGrp="1"/>
          </p:cNvSpPr>
          <p:nvPr>
            <p:ph idx="1"/>
          </p:nvPr>
        </p:nvSpPr>
        <p:spPr/>
        <p:txBody>
          <a:bodyPr>
            <a:normAutofit/>
          </a:bodyPr>
          <a:lstStyle/>
          <a:p>
            <a:pPr marL="0" marR="0">
              <a:lnSpc>
                <a:spcPct val="110000"/>
              </a:lnSpc>
              <a:spcAft>
                <a:spcPts val="800"/>
              </a:spcAft>
              <a:buNone/>
            </a:pPr>
            <a:r>
              <a:rPr lang="en-US" sz="1900" kern="100">
                <a:effectLst/>
                <a:latin typeface="Aptos" panose="020B0004020202020204" pitchFamily="34" charset="0"/>
                <a:ea typeface="Aptos" panose="020B0004020202020204" pitchFamily="34" charset="0"/>
                <a:cs typeface="Times New Roman" panose="02020603050405020304" pitchFamily="18" charset="0"/>
              </a:rPr>
              <a:t>       This paper uses a </a:t>
            </a:r>
            <a:r>
              <a:rPr lang="en-US" sz="1900" b="1" kern="100">
                <a:effectLst/>
                <a:latin typeface="Aptos" panose="020B0004020202020204" pitchFamily="34" charset="0"/>
                <a:ea typeface="Aptos" panose="020B0004020202020204" pitchFamily="34" charset="0"/>
                <a:cs typeface="Times New Roman" panose="02020603050405020304" pitchFamily="18" charset="0"/>
              </a:rPr>
              <a:t>reflexive qualitative approach</a:t>
            </a:r>
            <a:r>
              <a:rPr lang="en-US" sz="1900" kern="100">
                <a:effectLst/>
                <a:latin typeface="Aptos" panose="020B0004020202020204" pitchFamily="34" charset="0"/>
                <a:ea typeface="Aptos" panose="020B0004020202020204" pitchFamily="34" charset="0"/>
                <a:cs typeface="Times New Roman" panose="02020603050405020304" pitchFamily="18" charset="0"/>
              </a:rPr>
              <a:t> informed by: </a:t>
            </a:r>
          </a:p>
          <a:p>
            <a:pPr marL="342900" marR="0" lvl="0" indent="-342900">
              <a:lnSpc>
                <a:spcPct val="110000"/>
              </a:lnSpc>
              <a:spcAft>
                <a:spcPts val="800"/>
              </a:spcAft>
              <a:buSzPts val="1000"/>
              <a:buFont typeface="Symbol" panose="05050102010706020507" pitchFamily="18" charset="2"/>
              <a:buChar char=""/>
              <a:tabLst>
                <a:tab pos="457200" algn="l"/>
              </a:tabLst>
            </a:pPr>
            <a:r>
              <a:rPr lang="en-US" sz="1900" kern="100">
                <a:effectLst/>
                <a:latin typeface="Aptos" panose="020B0004020202020204" pitchFamily="34" charset="0"/>
                <a:ea typeface="Aptos" panose="020B0004020202020204" pitchFamily="34" charset="0"/>
                <a:cs typeface="Times New Roman" panose="02020603050405020304" pitchFamily="18" charset="0"/>
              </a:rPr>
              <a:t>First-hand field experience and professional social work practice.</a:t>
            </a:r>
          </a:p>
          <a:p>
            <a:pPr marL="342900" marR="0" lvl="0" indent="-342900">
              <a:lnSpc>
                <a:spcPct val="110000"/>
              </a:lnSpc>
              <a:spcAft>
                <a:spcPts val="800"/>
              </a:spcAft>
              <a:buSzPts val="1000"/>
              <a:buFont typeface="Symbol" panose="05050102010706020507" pitchFamily="18" charset="2"/>
              <a:buChar char=""/>
              <a:tabLst>
                <a:tab pos="457200" algn="l"/>
              </a:tabLst>
            </a:pPr>
            <a:r>
              <a:rPr lang="en-US" sz="1900" kern="100">
                <a:effectLst/>
                <a:latin typeface="Aptos" panose="020B0004020202020204" pitchFamily="34" charset="0"/>
                <a:ea typeface="Aptos" panose="020B0004020202020204" pitchFamily="34" charset="0"/>
                <a:cs typeface="Times New Roman" panose="02020603050405020304" pitchFamily="18" charset="0"/>
              </a:rPr>
              <a:t>Internal records and case studies from DCMH.</a:t>
            </a:r>
          </a:p>
          <a:p>
            <a:pPr marL="342900" marR="0" lvl="0" indent="-342900">
              <a:lnSpc>
                <a:spcPct val="110000"/>
              </a:lnSpc>
              <a:spcAft>
                <a:spcPts val="800"/>
              </a:spcAft>
              <a:buSzPts val="1000"/>
              <a:buFont typeface="Symbol" panose="05050102010706020507" pitchFamily="18" charset="2"/>
              <a:buChar char=""/>
              <a:tabLst>
                <a:tab pos="457200" algn="l"/>
              </a:tabLst>
            </a:pPr>
            <a:r>
              <a:rPr lang="en-US" sz="1900" kern="100">
                <a:effectLst/>
                <a:latin typeface="Aptos" panose="020B0004020202020204" pitchFamily="34" charset="0"/>
                <a:ea typeface="Aptos" panose="020B0004020202020204" pitchFamily="34" charset="0"/>
                <a:cs typeface="Times New Roman" panose="02020603050405020304" pitchFamily="18" charset="0"/>
              </a:rPr>
              <a:t>Policy and literature review.</a:t>
            </a:r>
          </a:p>
          <a:p>
            <a:pPr marL="0" marR="0">
              <a:lnSpc>
                <a:spcPct val="110000"/>
              </a:lnSpc>
              <a:spcAft>
                <a:spcPts val="800"/>
              </a:spcAft>
            </a:pPr>
            <a:r>
              <a:rPr lang="en-US" sz="1900" kern="100">
                <a:effectLst/>
                <a:latin typeface="Aptos" panose="020B0004020202020204" pitchFamily="34" charset="0"/>
                <a:ea typeface="Aptos" panose="020B0004020202020204" pitchFamily="34" charset="0"/>
                <a:cs typeface="Times New Roman" panose="02020603050405020304" pitchFamily="18" charset="0"/>
              </a:rPr>
              <a:t>This methodological framework allows for a contextualized analysis that blends practical realities with theoretical    reflections, while centering the lived experiences of both residents and care providers.</a:t>
            </a:r>
          </a:p>
          <a:p>
            <a:pPr>
              <a:lnSpc>
                <a:spcPct val="110000"/>
              </a:lnSpc>
            </a:pPr>
            <a:endParaRPr lang="en-US" sz="1900"/>
          </a:p>
        </p:txBody>
      </p:sp>
    </p:spTree>
    <p:extLst>
      <p:ext uri="{BB962C8B-B14F-4D97-AF65-F5344CB8AC3E}">
        <p14:creationId xmlns:p14="http://schemas.microsoft.com/office/powerpoint/2010/main" val="2470620692"/>
      </p:ext>
    </p:extLst>
  </p:cSld>
  <p:clrMapOvr>
    <a:masterClrMapping/>
  </p:clrMapOvr>
  <mc:AlternateContent xmlns:mc="http://schemas.openxmlformats.org/markup-compatibility/2006" xmlns:p14="http://schemas.microsoft.com/office/powerpoint/2010/main">
    <mc:Choice Requires="p14">
      <p:transition spd="slow" p14:dur="2000" advTm="8012"/>
    </mc:Choice>
    <mc:Fallback xmlns="">
      <p:transition spd="slow" advTm="801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ADD15-E903-30CE-1032-A88855B09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AEE9D-B2FE-014B-0EB0-5329F886EE04}"/>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E1A0158F-1F51-BA0D-4FA4-D931794D21E4}"/>
              </a:ext>
            </a:extLst>
          </p:cNvPr>
          <p:cNvSpPr>
            <a:spLocks noGrp="1"/>
          </p:cNvSpPr>
          <p:nvPr>
            <p:ph idx="1"/>
          </p:nvPr>
        </p:nvSpPr>
        <p:spPr>
          <a:xfrm>
            <a:off x="232756" y="2015732"/>
            <a:ext cx="11754197" cy="3886304"/>
          </a:xfrm>
        </p:spPr>
        <p:txBody>
          <a:bodyPr>
            <a:normAutofit fontScale="70000" lnSpcReduction="20000"/>
          </a:bodyPr>
          <a:lstStyle/>
          <a:p>
            <a:pPr>
              <a:buFont typeface="+mj-lt"/>
              <a:buAutoNum type="arabicPeriod"/>
            </a:pPr>
            <a:r>
              <a:rPr lang="en-US" b="1">
                <a:latin typeface="Aptos" panose="020B0004020202020204" pitchFamily="34" charset="0"/>
              </a:rPr>
              <a:t>Essential Role of Residential Care</a:t>
            </a:r>
            <a:br>
              <a:rPr lang="en-US">
                <a:latin typeface="Aptos" panose="020B0004020202020204" pitchFamily="34" charset="0"/>
              </a:rPr>
            </a:br>
            <a:r>
              <a:rPr lang="en-US">
                <a:latin typeface="Aptos" panose="020B0004020202020204" pitchFamily="34" charset="0"/>
              </a:rPr>
              <a:t>Residential placement remains crucial for Mental Health Care Users (MHCUs) with long-term or severe psychosocial disabilities who lack family or community support.</a:t>
            </a:r>
          </a:p>
          <a:p>
            <a:pPr>
              <a:buFont typeface="+mj-lt"/>
              <a:buAutoNum type="arabicPeriod"/>
            </a:pPr>
            <a:r>
              <a:rPr lang="en-US" b="1">
                <a:latin typeface="Aptos" panose="020B0004020202020204" pitchFamily="34" charset="0"/>
              </a:rPr>
              <a:t>Non-Profits Facilities Fill Critical Gaps</a:t>
            </a:r>
            <a:br>
              <a:rPr lang="en-US">
                <a:latin typeface="Aptos" panose="020B0004020202020204" pitchFamily="34" charset="0"/>
              </a:rPr>
            </a:br>
            <a:r>
              <a:rPr lang="en-US">
                <a:latin typeface="Aptos" panose="020B0004020202020204" pitchFamily="34" charset="0"/>
              </a:rPr>
              <a:t>Durban and Coastal Mental Health (DCMH) plays a vital role in providing structured care, skills development, and rehabilitation where public services are limited.</a:t>
            </a:r>
          </a:p>
          <a:p>
            <a:pPr>
              <a:buFont typeface="+mj-lt"/>
              <a:buAutoNum type="arabicPeriod"/>
            </a:pPr>
            <a:r>
              <a:rPr lang="en-US" b="1">
                <a:latin typeface="Aptos" panose="020B0004020202020204" pitchFamily="34" charset="0"/>
              </a:rPr>
              <a:t>Inadequate Government Support</a:t>
            </a:r>
            <a:br>
              <a:rPr lang="en-US">
                <a:latin typeface="Aptos" panose="020B0004020202020204" pitchFamily="34" charset="0"/>
              </a:rPr>
            </a:br>
            <a:r>
              <a:rPr lang="en-US">
                <a:latin typeface="Aptos" panose="020B0004020202020204" pitchFamily="34" charset="0"/>
              </a:rPr>
              <a:t>Despite progressive policies, residential care facilities face funding shortages, limited government oversight, and poor interdepartmental coordination.</a:t>
            </a:r>
          </a:p>
          <a:p>
            <a:pPr>
              <a:buFont typeface="+mj-lt"/>
              <a:buAutoNum type="arabicPeriod"/>
            </a:pPr>
            <a:r>
              <a:rPr lang="en-US" b="1">
                <a:latin typeface="Aptos" panose="020B0004020202020204" pitchFamily="34" charset="0"/>
              </a:rPr>
              <a:t>Positive Impact on Residents</a:t>
            </a:r>
            <a:br>
              <a:rPr lang="en-US">
                <a:latin typeface="Aptos" panose="020B0004020202020204" pitchFamily="34" charset="0"/>
              </a:rPr>
            </a:br>
            <a:r>
              <a:rPr lang="en-US">
                <a:latin typeface="Aptos" panose="020B0004020202020204" pitchFamily="34" charset="0"/>
              </a:rPr>
              <a:t>They benefit from improved life skills, routine, vocational engagement, and psychosocial support, enhancing their quality of life and dignity.</a:t>
            </a:r>
          </a:p>
          <a:p>
            <a:pPr>
              <a:buFont typeface="+mj-lt"/>
              <a:buAutoNum type="arabicPeriod"/>
            </a:pPr>
            <a:r>
              <a:rPr lang="en-US" b="1">
                <a:latin typeface="Aptos" panose="020B0004020202020204" pitchFamily="34" charset="0"/>
              </a:rPr>
              <a:t>Stigma and Exclusion Persist</a:t>
            </a:r>
            <a:br>
              <a:rPr lang="en-US">
                <a:latin typeface="Aptos" panose="020B0004020202020204" pitchFamily="34" charset="0"/>
              </a:rPr>
            </a:br>
            <a:r>
              <a:rPr lang="en-US">
                <a:latin typeface="Aptos" panose="020B0004020202020204" pitchFamily="34" charset="0"/>
              </a:rPr>
              <a:t>MHCUs continue to face societal stigma and isolation, making long-term residential and community-based programs essential for social reintegration.</a:t>
            </a:r>
          </a:p>
          <a:p>
            <a:pPr>
              <a:buFont typeface="+mj-lt"/>
              <a:buAutoNum type="arabicPeriod"/>
            </a:pPr>
            <a:r>
              <a:rPr lang="en-US" b="1">
                <a:latin typeface="Aptos" panose="020B0004020202020204" pitchFamily="34" charset="0"/>
              </a:rPr>
              <a:t>Staffing and Resources Are Limited</a:t>
            </a:r>
            <a:br>
              <a:rPr lang="en-US">
                <a:latin typeface="Aptos" panose="020B0004020202020204" pitchFamily="34" charset="0"/>
              </a:rPr>
            </a:br>
            <a:r>
              <a:rPr lang="en-US">
                <a:latin typeface="Aptos" panose="020B0004020202020204" pitchFamily="34" charset="0"/>
              </a:rPr>
              <a:t>Despite improvements, facilities still struggle with under-staffing, training gaps, and lack of specialized resources.</a:t>
            </a:r>
          </a:p>
          <a:p>
            <a:pPr>
              <a:buFont typeface="+mj-lt"/>
              <a:buAutoNum type="arabicPeriod"/>
            </a:pPr>
            <a:r>
              <a:rPr lang="en-US" b="1">
                <a:latin typeface="Aptos" panose="020B0004020202020204" pitchFamily="34" charset="0"/>
              </a:rPr>
              <a:t>Deinstitutionalization Not Fully Realized</a:t>
            </a:r>
            <a:br>
              <a:rPr lang="en-US">
                <a:latin typeface="Aptos" panose="020B0004020202020204" pitchFamily="34" charset="0"/>
              </a:rPr>
            </a:br>
            <a:r>
              <a:rPr lang="en-US">
                <a:latin typeface="Aptos" panose="020B0004020202020204" pitchFamily="34" charset="0"/>
              </a:rPr>
              <a:t>Although policy supports community-based care, there is a gap between policy ideals and practical implementation.</a:t>
            </a:r>
          </a:p>
          <a:p>
            <a:endParaRPr lang="en-US" dirty="0"/>
          </a:p>
        </p:txBody>
      </p:sp>
    </p:spTree>
    <p:extLst>
      <p:ext uri="{BB962C8B-B14F-4D97-AF65-F5344CB8AC3E}">
        <p14:creationId xmlns:p14="http://schemas.microsoft.com/office/powerpoint/2010/main" val="4175112116"/>
      </p:ext>
    </p:extLst>
  </p:cSld>
  <p:clrMapOvr>
    <a:masterClrMapping/>
  </p:clrMapOvr>
  <mc:AlternateContent xmlns:mc="http://schemas.openxmlformats.org/markup-compatibility/2006" xmlns:p14="http://schemas.microsoft.com/office/powerpoint/2010/main">
    <mc:Choice Requires="p14">
      <p:transition spd="slow" p14:dur="2000" advTm="76461"/>
    </mc:Choice>
    <mc:Fallback xmlns="">
      <p:transition spd="slow" advTm="7646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C595EF68-F68C-9CEA-1485-14987C449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1F7CBF-340F-762A-D592-EE46A9CE2EC5}"/>
              </a:ext>
            </a:extLst>
          </p:cNvPr>
          <p:cNvSpPr>
            <a:spLocks noGrp="1"/>
          </p:cNvSpPr>
          <p:nvPr>
            <p:ph type="title"/>
          </p:nvPr>
        </p:nvSpPr>
        <p:spPr/>
        <p:txBody>
          <a:bodyPr>
            <a:normAutofit/>
          </a:bodyPr>
          <a:lstStyle/>
          <a:p>
            <a:r>
              <a:rPr lang="en-US"/>
              <a:t>CONCLUSION</a:t>
            </a:r>
            <a:endParaRPr lang="en-US" dirty="0"/>
          </a:p>
        </p:txBody>
      </p:sp>
      <p:graphicFrame>
        <p:nvGraphicFramePr>
          <p:cNvPr id="5" name="Content Placeholder 2">
            <a:extLst>
              <a:ext uri="{FF2B5EF4-FFF2-40B4-BE49-F238E27FC236}">
                <a16:creationId xmlns:a16="http://schemas.microsoft.com/office/drawing/2014/main" id="{176976EA-CE21-D3D7-A0F4-38963E78651F}"/>
              </a:ext>
            </a:extLst>
          </p:cNvPr>
          <p:cNvGraphicFramePr>
            <a:graphicFrameLocks noGrp="1"/>
          </p:cNvGraphicFramePr>
          <p:nvPr>
            <p:ph idx="1"/>
            <p:extLst>
              <p:ext uri="{D42A27DB-BD31-4B8C-83A1-F6EECF244321}">
                <p14:modId xmlns:p14="http://schemas.microsoft.com/office/powerpoint/2010/main" val="1017510300"/>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515287"/>
      </p:ext>
    </p:extLst>
  </p:cSld>
  <p:clrMapOvr>
    <a:masterClrMapping/>
  </p:clrMapOvr>
  <mc:AlternateContent xmlns:mc="http://schemas.openxmlformats.org/markup-compatibility/2006" xmlns:p14="http://schemas.microsoft.com/office/powerpoint/2010/main">
    <mc:Choice Requires="p14">
      <p:transition spd="slow" p14:dur="2000" advTm="1434"/>
    </mc:Choice>
    <mc:Fallback xmlns="">
      <p:transition spd="slow" advTm="143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474B3-423D-6149-7703-9A78829B8F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A54B6-6EFB-00BB-8FB2-EF7B877B564B}"/>
              </a:ext>
            </a:extLst>
          </p:cNvPr>
          <p:cNvSpPr>
            <a:spLocks noGrp="1"/>
          </p:cNvSpPr>
          <p:nvPr>
            <p:ph type="title"/>
          </p:nvPr>
        </p:nvSpPr>
        <p:spPr/>
        <p:txBody>
          <a:bodyPr/>
          <a:lstStyle/>
          <a:p>
            <a:r>
              <a:rPr lang="en-US"/>
              <a:t>Recommendations</a:t>
            </a:r>
            <a:endParaRPr lang="en-US" dirty="0"/>
          </a:p>
        </p:txBody>
      </p:sp>
      <p:sp>
        <p:nvSpPr>
          <p:cNvPr id="3" name="Content Placeholder 2">
            <a:extLst>
              <a:ext uri="{FF2B5EF4-FFF2-40B4-BE49-F238E27FC236}">
                <a16:creationId xmlns:a16="http://schemas.microsoft.com/office/drawing/2014/main" id="{85AE9E10-C789-AF0C-BEB5-6449BE5330ED}"/>
              </a:ext>
            </a:extLst>
          </p:cNvPr>
          <p:cNvSpPr>
            <a:spLocks noGrp="1"/>
          </p:cNvSpPr>
          <p:nvPr>
            <p:ph idx="1"/>
          </p:nvPr>
        </p:nvSpPr>
        <p:spPr>
          <a:xfrm>
            <a:off x="232756" y="2015732"/>
            <a:ext cx="11754197" cy="3886304"/>
          </a:xfrm>
        </p:spPr>
        <p:txBody>
          <a:bodyPr>
            <a:normAutofit lnSpcReduction="10000"/>
          </a:bodyPr>
          <a:lstStyle/>
          <a:p>
            <a:pPr>
              <a:buFont typeface="+mj-lt"/>
              <a:buAutoNum type="arabicPeriod"/>
            </a:pPr>
            <a:r>
              <a:rPr lang="en-US" b="1">
                <a:latin typeface="Aptos" panose="020B0004020202020204" pitchFamily="34" charset="0"/>
              </a:rPr>
              <a:t>Strengthen Government–NGO Partnerships</a:t>
            </a:r>
            <a:br>
              <a:rPr lang="en-US">
                <a:latin typeface="Aptos" panose="020B0004020202020204" pitchFamily="34" charset="0"/>
              </a:rPr>
            </a:br>
            <a:r>
              <a:rPr lang="en-US">
                <a:latin typeface="Aptos" panose="020B0004020202020204" pitchFamily="34" charset="0"/>
              </a:rPr>
              <a:t>Increase collaboration between government departments and non-profit organizations like DCMH to ensure consistent funding, training, and service delivery.</a:t>
            </a:r>
          </a:p>
          <a:p>
            <a:pPr>
              <a:buFont typeface="+mj-lt"/>
              <a:buAutoNum type="arabicPeriod"/>
            </a:pPr>
            <a:r>
              <a:rPr lang="en-US" b="1">
                <a:latin typeface="Aptos" panose="020B0004020202020204" pitchFamily="34" charset="0"/>
              </a:rPr>
              <a:t>Sustainable Funding Models</a:t>
            </a:r>
            <a:br>
              <a:rPr lang="en-US">
                <a:latin typeface="Aptos" panose="020B0004020202020204" pitchFamily="34" charset="0"/>
              </a:rPr>
            </a:br>
            <a:r>
              <a:rPr lang="en-US">
                <a:latin typeface="Aptos" panose="020B0004020202020204" pitchFamily="34" charset="0"/>
              </a:rPr>
              <a:t>Establish multi-year, stable funding frameworks for residential mental health services to reduce over-reliance on inconsistent donor or project-based funding.</a:t>
            </a:r>
          </a:p>
          <a:p>
            <a:pPr>
              <a:buFont typeface="+mj-lt"/>
              <a:buAutoNum type="arabicPeriod"/>
            </a:pPr>
            <a:r>
              <a:rPr lang="en-US" b="1">
                <a:latin typeface="Aptos" panose="020B0004020202020204" pitchFamily="34" charset="0"/>
              </a:rPr>
              <a:t>Policy Alignment and Implementation</a:t>
            </a:r>
            <a:br>
              <a:rPr lang="en-US">
                <a:latin typeface="Aptos" panose="020B0004020202020204" pitchFamily="34" charset="0"/>
              </a:rPr>
            </a:br>
            <a:r>
              <a:rPr lang="en-US">
                <a:latin typeface="Aptos" panose="020B0004020202020204" pitchFamily="34" charset="0"/>
              </a:rPr>
              <a:t>Ensure the full implementation of the </a:t>
            </a:r>
            <a:r>
              <a:rPr lang="en-US" b="1">
                <a:latin typeface="Aptos" panose="020B0004020202020204" pitchFamily="34" charset="0"/>
              </a:rPr>
              <a:t>National Mental Health Policy Framework (2023–2030)</a:t>
            </a:r>
            <a:r>
              <a:rPr lang="en-US">
                <a:latin typeface="Aptos" panose="020B0004020202020204" pitchFamily="34" charset="0"/>
              </a:rPr>
              <a:t> and the </a:t>
            </a:r>
            <a:r>
              <a:rPr lang="en-US" b="1">
                <a:latin typeface="Aptos" panose="020B0004020202020204" pitchFamily="34" charset="0"/>
              </a:rPr>
              <a:t>White Paper on the Rights of Persons with Disabilities</a:t>
            </a:r>
            <a:r>
              <a:rPr lang="en-US">
                <a:latin typeface="Aptos" panose="020B0004020202020204" pitchFamily="34" charset="0"/>
              </a:rPr>
              <a:t> at grassroots level through practical, community-based interventions.</a:t>
            </a:r>
          </a:p>
          <a:p>
            <a:pPr>
              <a:buFont typeface="+mj-lt"/>
              <a:buAutoNum type="arabicPeriod"/>
            </a:pPr>
            <a:r>
              <a:rPr lang="en-US" b="1">
                <a:latin typeface="Aptos" panose="020B0004020202020204" pitchFamily="34" charset="0"/>
              </a:rPr>
              <a:t>Expand Community-Based Residential Programs</a:t>
            </a:r>
            <a:br>
              <a:rPr lang="en-US">
                <a:latin typeface="Aptos" panose="020B0004020202020204" pitchFamily="34" charset="0"/>
              </a:rPr>
            </a:br>
            <a:r>
              <a:rPr lang="en-US">
                <a:latin typeface="Aptos" panose="020B0004020202020204" pitchFamily="34" charset="0"/>
              </a:rPr>
              <a:t>Scale up the number and geographic spread of NGO-led residential facilities to reduce overcrowding in hospitals and support deinstitutionalization.</a:t>
            </a:r>
          </a:p>
          <a:p>
            <a:pPr marL="0" indent="0">
              <a:buNone/>
            </a:pPr>
            <a:endParaRPr lang="en-US"/>
          </a:p>
          <a:p>
            <a:endParaRPr lang="en-US" dirty="0"/>
          </a:p>
        </p:txBody>
      </p:sp>
    </p:spTree>
    <p:extLst>
      <p:ext uri="{BB962C8B-B14F-4D97-AF65-F5344CB8AC3E}">
        <p14:creationId xmlns:p14="http://schemas.microsoft.com/office/powerpoint/2010/main" val="3597811110"/>
      </p:ext>
    </p:extLst>
  </p:cSld>
  <p:clrMapOvr>
    <a:masterClrMapping/>
  </p:clrMapOvr>
  <mc:AlternateContent xmlns:mc="http://schemas.openxmlformats.org/markup-compatibility/2006" xmlns:p14="http://schemas.microsoft.com/office/powerpoint/2010/main">
    <mc:Choice Requires="p14">
      <p:transition spd="slow" p14:dur="2000" advTm="81234"/>
    </mc:Choice>
    <mc:Fallback xmlns="">
      <p:transition spd="slow" advTm="8123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ADD9-ED73-E820-5B82-B1BCB564EEB2}"/>
              </a:ext>
            </a:extLst>
          </p:cNvPr>
          <p:cNvSpPr>
            <a:spLocks noGrp="1"/>
          </p:cNvSpPr>
          <p:nvPr>
            <p:ph type="title"/>
          </p:nvPr>
        </p:nvSpPr>
        <p:spPr/>
        <p:txBody>
          <a:bodyPr/>
          <a:lstStyle/>
          <a:p>
            <a:r>
              <a:rPr lang="en-US" dirty="0"/>
              <a:t>Recommendation continues</a:t>
            </a:r>
          </a:p>
        </p:txBody>
      </p:sp>
      <p:sp>
        <p:nvSpPr>
          <p:cNvPr id="3" name="Content Placeholder 2">
            <a:extLst>
              <a:ext uri="{FF2B5EF4-FFF2-40B4-BE49-F238E27FC236}">
                <a16:creationId xmlns:a16="http://schemas.microsoft.com/office/drawing/2014/main" id="{7E815C59-450D-4109-D760-FD9DD2A5EAA2}"/>
              </a:ext>
            </a:extLst>
          </p:cNvPr>
          <p:cNvSpPr>
            <a:spLocks noGrp="1"/>
          </p:cNvSpPr>
          <p:nvPr>
            <p:ph idx="1"/>
          </p:nvPr>
        </p:nvSpPr>
        <p:spPr>
          <a:xfrm>
            <a:off x="1186108" y="2030480"/>
            <a:ext cx="9603275" cy="3450613"/>
          </a:xfrm>
        </p:spPr>
        <p:txBody>
          <a:bodyPr>
            <a:normAutofit fontScale="92500" lnSpcReduction="10000"/>
          </a:bodyPr>
          <a:lstStyle/>
          <a:p>
            <a:pPr marL="457200" indent="-457200">
              <a:buFont typeface="+mj-lt"/>
              <a:buAutoNum type="arabicPeriod" startAt="5"/>
            </a:pPr>
            <a:r>
              <a:rPr lang="en-US" b="1" dirty="0">
                <a:latin typeface="Aptos" panose="020B0004020202020204" pitchFamily="34" charset="0"/>
              </a:rPr>
              <a:t>Public Awareness and Anti-Stigma Campaigns</a:t>
            </a:r>
            <a:br>
              <a:rPr lang="en-US" dirty="0">
                <a:latin typeface="Aptos" panose="020B0004020202020204" pitchFamily="34" charset="0"/>
              </a:rPr>
            </a:br>
            <a:r>
              <a:rPr lang="en-US" dirty="0">
                <a:latin typeface="Aptos" panose="020B0004020202020204" pitchFamily="34" charset="0"/>
              </a:rPr>
              <a:t>Promote understanding and inclusion through education campaigns to reduce stigma and support the social integration of residents.</a:t>
            </a:r>
          </a:p>
          <a:p>
            <a:pPr marL="457200" indent="-457200">
              <a:buFont typeface="+mj-lt"/>
              <a:buAutoNum type="arabicPeriod" startAt="5"/>
            </a:pPr>
            <a:r>
              <a:rPr lang="en-US" b="1" dirty="0">
                <a:latin typeface="Aptos" panose="020B0004020202020204" pitchFamily="34" charset="0"/>
              </a:rPr>
              <a:t>Monitoring and Evaluation Systems</a:t>
            </a:r>
            <a:br>
              <a:rPr lang="en-US" dirty="0">
                <a:latin typeface="Aptos" panose="020B0004020202020204" pitchFamily="34" charset="0"/>
              </a:rPr>
            </a:br>
            <a:r>
              <a:rPr lang="en-US" dirty="0">
                <a:latin typeface="Aptos" panose="020B0004020202020204" pitchFamily="34" charset="0"/>
              </a:rPr>
              <a:t>Develop robust monitoring tools to track outcomes in residential care, focusing on residents' independence, quality of life, and reintegration progress.</a:t>
            </a:r>
          </a:p>
          <a:p>
            <a:pPr marL="457200" indent="-457200">
              <a:buFont typeface="+mj-lt"/>
              <a:buAutoNum type="arabicPeriod" startAt="5"/>
            </a:pPr>
            <a:r>
              <a:rPr lang="en-US" b="1" dirty="0">
                <a:latin typeface="Aptos" panose="020B0004020202020204" pitchFamily="34" charset="0"/>
              </a:rPr>
              <a:t>Support for Families and Caregivers</a:t>
            </a:r>
            <a:br>
              <a:rPr lang="en-US" dirty="0">
                <a:latin typeface="Aptos" panose="020B0004020202020204" pitchFamily="34" charset="0"/>
              </a:rPr>
            </a:br>
            <a:r>
              <a:rPr lang="en-US" dirty="0">
                <a:latin typeface="Aptos" panose="020B0004020202020204" pitchFamily="34" charset="0"/>
              </a:rPr>
              <a:t>Provide psychosocial support, training, and respite services to families of Mental Health Care Users to strengthen their ability to provide care outside of institutions.</a:t>
            </a:r>
          </a:p>
          <a:p>
            <a:pPr marL="457200" indent="-457200">
              <a:buFont typeface="+mj-lt"/>
              <a:buAutoNum type="arabicPeriod" startAt="5"/>
            </a:pPr>
            <a:r>
              <a:rPr lang="en-US" b="1" dirty="0">
                <a:latin typeface="Aptos" panose="020B0004020202020204" pitchFamily="34" charset="0"/>
              </a:rPr>
              <a:t>Capacity Building and Staff Development</a:t>
            </a:r>
            <a:br>
              <a:rPr lang="en-US" dirty="0">
                <a:latin typeface="Aptos" panose="020B0004020202020204" pitchFamily="34" charset="0"/>
              </a:rPr>
            </a:br>
            <a:r>
              <a:rPr lang="en-US" dirty="0">
                <a:latin typeface="Aptos" panose="020B0004020202020204" pitchFamily="34" charset="0"/>
              </a:rPr>
              <a:t>Invest in ongoing training for staff and caregivers to improve quality of care and enhance support for persons with complex mental health needs.</a:t>
            </a:r>
          </a:p>
          <a:p>
            <a:pPr>
              <a:buFont typeface="+mj-lt"/>
              <a:buAutoNum type="arabicPeriod" startAt="5"/>
            </a:pPr>
            <a:endParaRPr lang="en-US" dirty="0"/>
          </a:p>
          <a:p>
            <a:endParaRPr lang="en-US" dirty="0"/>
          </a:p>
        </p:txBody>
      </p:sp>
    </p:spTree>
    <p:extLst>
      <p:ext uri="{BB962C8B-B14F-4D97-AF65-F5344CB8AC3E}">
        <p14:creationId xmlns:p14="http://schemas.microsoft.com/office/powerpoint/2010/main" val="3659110133"/>
      </p:ext>
    </p:extLst>
  </p:cSld>
  <p:clrMapOvr>
    <a:masterClrMapping/>
  </p:clrMapOvr>
  <mc:AlternateContent xmlns:mc="http://schemas.openxmlformats.org/markup-compatibility/2006" xmlns:p14="http://schemas.microsoft.com/office/powerpoint/2010/main">
    <mc:Choice Requires="p14">
      <p:transition spd="slow" p14:dur="2000" advTm="70050"/>
    </mc:Choice>
    <mc:Fallback xmlns="">
      <p:transition spd="slow" advTm="7005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DBE906-C309-EF94-32AB-B4F43D03C790}"/>
            </a:ext>
          </a:extLst>
        </p:cNvPr>
        <p:cNvGrpSpPr/>
        <p:nvPr/>
      </p:nvGrpSpPr>
      <p:grpSpPr>
        <a:xfrm>
          <a:off x="0" y="0"/>
          <a:ext cx="0" cy="0"/>
          <a:chOff x="0" y="0"/>
          <a:chExt cx="0" cy="0"/>
        </a:xfrm>
      </p:grpSpPr>
      <p:pic>
        <p:nvPicPr>
          <p:cNvPr id="5" name="Picture 4" descr="Colorful paper stripes">
            <a:extLst>
              <a:ext uri="{FF2B5EF4-FFF2-40B4-BE49-F238E27FC236}">
                <a16:creationId xmlns:a16="http://schemas.microsoft.com/office/drawing/2014/main" id="{77E243F3-19B0-B453-2CC6-A00090EDD696}"/>
              </a:ext>
            </a:extLst>
          </p:cNvPr>
          <p:cNvPicPr>
            <a:picLocks noChangeAspect="1"/>
          </p:cNvPicPr>
          <p:nvPr/>
        </p:nvPicPr>
        <p:blipFill>
          <a:blip r:embed="rId2">
            <a:duotone>
              <a:schemeClr val="bg2">
                <a:shade val="45000"/>
                <a:satMod val="135000"/>
              </a:schemeClr>
              <a:prstClr val="white"/>
            </a:duotone>
            <a:alphaModFix amt="35000"/>
          </a:blip>
          <a:srcRect t="5850" b="9880"/>
          <a:stretch>
            <a:fillRect/>
          </a:stretch>
        </p:blipFill>
        <p:spPr>
          <a:xfrm>
            <a:off x="20" y="10"/>
            <a:ext cx="12191980" cy="6857990"/>
          </a:xfrm>
          <a:prstGeom prst="rect">
            <a:avLst/>
          </a:prstGeom>
        </p:spPr>
      </p:pic>
      <p:cxnSp>
        <p:nvCxnSpPr>
          <p:cNvPr id="9" name="Straight Connector 8">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860B209-1FED-D72E-4BBA-190894E8B5A3}"/>
              </a:ext>
            </a:extLst>
          </p:cNvPr>
          <p:cNvSpPr>
            <a:spLocks noGrp="1"/>
          </p:cNvSpPr>
          <p:nvPr>
            <p:ph type="title"/>
          </p:nvPr>
        </p:nvSpPr>
        <p:spPr>
          <a:xfrm>
            <a:off x="1097280" y="286603"/>
            <a:ext cx="10058400" cy="1450757"/>
          </a:xfrm>
        </p:spPr>
        <p:txBody>
          <a:bodyPr>
            <a:normAutofit/>
          </a:bodyPr>
          <a:lstStyle/>
          <a:p>
            <a:r>
              <a:rPr lang="en-US" dirty="0"/>
              <a:t>Bibliography</a:t>
            </a:r>
          </a:p>
        </p:txBody>
      </p:sp>
      <p:sp>
        <p:nvSpPr>
          <p:cNvPr id="3" name="Content Placeholder 2">
            <a:extLst>
              <a:ext uri="{FF2B5EF4-FFF2-40B4-BE49-F238E27FC236}">
                <a16:creationId xmlns:a16="http://schemas.microsoft.com/office/drawing/2014/main" id="{432110A7-E90F-EE4F-3EEB-6162869FDC35}"/>
              </a:ext>
            </a:extLst>
          </p:cNvPr>
          <p:cNvSpPr>
            <a:spLocks noGrp="1"/>
          </p:cNvSpPr>
          <p:nvPr>
            <p:ph idx="1"/>
          </p:nvPr>
        </p:nvSpPr>
        <p:spPr>
          <a:xfrm>
            <a:off x="1097280" y="1845734"/>
            <a:ext cx="10058400" cy="4023360"/>
          </a:xfrm>
        </p:spPr>
        <p:txBody>
          <a:bodyPr>
            <a:normAutofit/>
          </a:bodyPr>
          <a:lstStyle/>
          <a:p>
            <a:pPr marL="342900" marR="0" lvl="0" indent="-342900">
              <a:spcAft>
                <a:spcPts val="800"/>
              </a:spcAft>
              <a:buSzPts val="1000"/>
              <a:buFont typeface="Symbol" panose="05050102010706020507" pitchFamily="18" charset="2"/>
              <a:buChar char=""/>
              <a:tabLst>
                <a:tab pos="457200" algn="l"/>
              </a:tabLst>
            </a:pPr>
            <a:r>
              <a:rPr lang="en-US" sz="1700" kern="100">
                <a:effectLst/>
                <a:latin typeface="Aptos" panose="020B0004020202020204" pitchFamily="34" charset="0"/>
                <a:ea typeface="Aptos" panose="020B0004020202020204" pitchFamily="34" charset="0"/>
                <a:cs typeface="Times New Roman" panose="02020603050405020304" pitchFamily="18" charset="0"/>
              </a:rPr>
              <a:t>South African Constitution </a:t>
            </a:r>
          </a:p>
          <a:p>
            <a:pPr marL="342900" marR="0" lvl="0" indent="-342900">
              <a:spcAft>
                <a:spcPts val="800"/>
              </a:spcAft>
              <a:buSzPts val="1000"/>
              <a:buFont typeface="Symbol" panose="05050102010706020507" pitchFamily="18" charset="2"/>
              <a:buChar char=""/>
              <a:tabLst>
                <a:tab pos="457200" algn="l"/>
              </a:tabLst>
            </a:pPr>
            <a:r>
              <a:rPr lang="en-US" sz="1700" kern="100">
                <a:effectLst/>
                <a:latin typeface="Aptos" panose="020B0004020202020204" pitchFamily="34" charset="0"/>
                <a:ea typeface="Aptos" panose="020B0004020202020204" pitchFamily="34" charset="0"/>
                <a:cs typeface="Times New Roman" panose="02020603050405020304" pitchFamily="18" charset="0"/>
              </a:rPr>
              <a:t>Department of Health (2002). </a:t>
            </a:r>
            <a:r>
              <a:rPr lang="en-US" sz="1700" i="1" kern="100">
                <a:effectLst/>
                <a:latin typeface="Aptos" panose="020B0004020202020204" pitchFamily="34" charset="0"/>
                <a:ea typeface="Aptos" panose="020B0004020202020204" pitchFamily="34" charset="0"/>
                <a:cs typeface="Times New Roman" panose="02020603050405020304" pitchFamily="18" charset="0"/>
              </a:rPr>
              <a:t>Mental Health Care Act</a:t>
            </a:r>
            <a:r>
              <a:rPr lang="en-US" sz="1700" kern="100">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spcAft>
                <a:spcPts val="800"/>
              </a:spcAft>
              <a:buSzPts val="1000"/>
              <a:buFont typeface="Symbol" panose="05050102010706020507" pitchFamily="18" charset="2"/>
              <a:buChar char=""/>
              <a:tabLst>
                <a:tab pos="457200" algn="l"/>
              </a:tabLst>
            </a:pPr>
            <a:r>
              <a:rPr lang="en-US" sz="1700" kern="100">
                <a:effectLst/>
                <a:latin typeface="Aptos" panose="020B0004020202020204" pitchFamily="34" charset="0"/>
                <a:ea typeface="Aptos" panose="020B0004020202020204" pitchFamily="34" charset="0"/>
                <a:cs typeface="Times New Roman" panose="02020603050405020304" pitchFamily="18" charset="0"/>
              </a:rPr>
              <a:t>National Mental Health Policy Framework and Strategic Plan 2023-2030</a:t>
            </a:r>
          </a:p>
          <a:p>
            <a:pPr marL="342900" marR="0" lvl="0" indent="-342900">
              <a:spcAft>
                <a:spcPts val="800"/>
              </a:spcAft>
              <a:buSzPts val="1000"/>
              <a:buFont typeface="Symbol" panose="05050102010706020507" pitchFamily="18" charset="2"/>
              <a:buChar char=""/>
              <a:tabLst>
                <a:tab pos="457200" algn="l"/>
              </a:tabLst>
            </a:pPr>
            <a:r>
              <a:rPr lang="en-US" sz="1700" kern="100">
                <a:effectLst/>
                <a:latin typeface="Aptos" panose="020B0004020202020204" pitchFamily="34" charset="0"/>
                <a:ea typeface="Aptos" panose="020B0004020202020204" pitchFamily="34" charset="0"/>
                <a:cs typeface="Times New Roman" panose="02020603050405020304" pitchFamily="18" charset="0"/>
              </a:rPr>
              <a:t>White paper on the Rights of Persons with Disabilities </a:t>
            </a:r>
          </a:p>
          <a:p>
            <a:pPr marL="342900" marR="0" lvl="0" indent="-342900">
              <a:spcAft>
                <a:spcPts val="800"/>
              </a:spcAft>
              <a:buSzPts val="1000"/>
              <a:buFont typeface="Symbol" panose="05050102010706020507" pitchFamily="18" charset="2"/>
              <a:buChar char=""/>
              <a:tabLst>
                <a:tab pos="457200" algn="l"/>
              </a:tabLst>
            </a:pPr>
            <a:r>
              <a:rPr lang="en-US" sz="1700" kern="100">
                <a:effectLst/>
                <a:latin typeface="Aptos" panose="020B0004020202020204" pitchFamily="34" charset="0"/>
                <a:ea typeface="Aptos" panose="020B0004020202020204" pitchFamily="34" charset="0"/>
                <a:cs typeface="Times New Roman" panose="02020603050405020304" pitchFamily="18" charset="0"/>
              </a:rPr>
              <a:t>Department of Social Development (2016). </a:t>
            </a:r>
            <a:r>
              <a:rPr lang="en-US" sz="1700" i="1" kern="100">
                <a:effectLst/>
                <a:latin typeface="Aptos" panose="020B0004020202020204" pitchFamily="34" charset="0"/>
                <a:ea typeface="Aptos" panose="020B0004020202020204" pitchFamily="34" charset="0"/>
                <a:cs typeface="Times New Roman" panose="02020603050405020304" pitchFamily="18" charset="0"/>
              </a:rPr>
              <a:t>White Paper on the Rights of Persons with Disabilities</a:t>
            </a:r>
            <a:r>
              <a:rPr lang="en-US" sz="1700" kern="100">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spcAft>
                <a:spcPts val="800"/>
              </a:spcAft>
              <a:buSzPts val="1000"/>
              <a:buFont typeface="Symbol" panose="05050102010706020507" pitchFamily="18" charset="2"/>
              <a:buChar char=""/>
              <a:tabLst>
                <a:tab pos="457200" algn="l"/>
              </a:tabLst>
            </a:pPr>
            <a:r>
              <a:rPr lang="en-US" sz="1700" kern="100">
                <a:effectLst/>
                <a:latin typeface="Aptos" panose="020B0004020202020204" pitchFamily="34" charset="0"/>
                <a:ea typeface="Aptos" panose="020B0004020202020204" pitchFamily="34" charset="0"/>
                <a:cs typeface="Times New Roman" panose="02020603050405020304" pitchFamily="18" charset="0"/>
              </a:rPr>
              <a:t>World Health Organization (2013). </a:t>
            </a:r>
            <a:r>
              <a:rPr lang="en-US" sz="1700" i="1" kern="100">
                <a:effectLst/>
                <a:latin typeface="Aptos" panose="020B0004020202020204" pitchFamily="34" charset="0"/>
                <a:ea typeface="Aptos" panose="020B0004020202020204" pitchFamily="34" charset="0"/>
                <a:cs typeface="Times New Roman" panose="02020603050405020304" pitchFamily="18" charset="0"/>
              </a:rPr>
              <a:t>Mental Health Action Plan 2013–2020</a:t>
            </a:r>
            <a:r>
              <a:rPr lang="en-US" sz="1700" kern="100">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spcAft>
                <a:spcPts val="800"/>
              </a:spcAft>
              <a:buSzPts val="1000"/>
              <a:buFont typeface="Symbol" panose="05050102010706020507" pitchFamily="18" charset="2"/>
              <a:buChar char=""/>
              <a:tabLst>
                <a:tab pos="457200" algn="l"/>
              </a:tabLst>
            </a:pPr>
            <a:r>
              <a:rPr lang="en-US" sz="1700" kern="100">
                <a:effectLst/>
                <a:latin typeface="Aptos" panose="020B0004020202020204" pitchFamily="34" charset="0"/>
                <a:ea typeface="Aptos" panose="020B0004020202020204" pitchFamily="34" charset="0"/>
                <a:cs typeface="Times New Roman" panose="02020603050405020304" pitchFamily="18" charset="0"/>
              </a:rPr>
              <a:t>Durban and Coastal Mental Health Internal Reports (2024-</a:t>
            </a:r>
            <a:r>
              <a:rPr lang="en-US" sz="1700" kern="100">
                <a:latin typeface="Aptos" panose="020B0004020202020204" pitchFamily="34" charset="0"/>
                <a:ea typeface="Aptos" panose="020B0004020202020204" pitchFamily="34" charset="0"/>
                <a:cs typeface="Times New Roman" panose="02020603050405020304" pitchFamily="18" charset="0"/>
              </a:rPr>
              <a:t> </a:t>
            </a:r>
            <a:r>
              <a:rPr lang="en-US" sz="1700" kern="100">
                <a:effectLst/>
                <a:latin typeface="Aptos" panose="020B0004020202020204" pitchFamily="34" charset="0"/>
                <a:ea typeface="Aptos" panose="020B0004020202020204" pitchFamily="34" charset="0"/>
                <a:cs typeface="Times New Roman" panose="02020603050405020304" pitchFamily="18" charset="0"/>
              </a:rPr>
              <a:t>2025).</a:t>
            </a:r>
          </a:p>
          <a:p>
            <a:pPr marL="342900" marR="0" lvl="0" indent="-342900">
              <a:spcAft>
                <a:spcPts val="800"/>
              </a:spcAft>
              <a:buSzPts val="1000"/>
              <a:buFont typeface="Symbol" panose="05050102010706020507" pitchFamily="18" charset="2"/>
              <a:buChar char=""/>
              <a:tabLst>
                <a:tab pos="457200" algn="l"/>
              </a:tabLst>
            </a:pPr>
            <a:r>
              <a:rPr lang="en-US" sz="1700" kern="100">
                <a:effectLst/>
                <a:latin typeface="Aptos" panose="020B0004020202020204" pitchFamily="34" charset="0"/>
                <a:ea typeface="Aptos" panose="020B0004020202020204" pitchFamily="34" charset="0"/>
                <a:cs typeface="Times New Roman" panose="02020603050405020304" pitchFamily="18" charset="0"/>
              </a:rPr>
              <a:t>Patel, V. et al. (2018). </a:t>
            </a:r>
            <a:r>
              <a:rPr lang="en-US" sz="1700" i="1" kern="100">
                <a:effectLst/>
                <a:latin typeface="Aptos" panose="020B0004020202020204" pitchFamily="34" charset="0"/>
                <a:ea typeface="Aptos" panose="020B0004020202020204" pitchFamily="34" charset="0"/>
                <a:cs typeface="Times New Roman" panose="02020603050405020304" pitchFamily="18" charset="0"/>
              </a:rPr>
              <a:t>Global Mental Health: From Science to Action</a:t>
            </a:r>
            <a:r>
              <a:rPr lang="en-US" sz="1700" kern="100">
                <a:effectLst/>
                <a:latin typeface="Aptos" panose="020B0004020202020204" pitchFamily="34" charset="0"/>
                <a:ea typeface="Aptos" panose="020B0004020202020204" pitchFamily="34" charset="0"/>
                <a:cs typeface="Times New Roman" panose="02020603050405020304" pitchFamily="18" charset="0"/>
              </a:rPr>
              <a:t>.</a:t>
            </a:r>
          </a:p>
          <a:p>
            <a:endParaRPr lang="en-US" sz="1700"/>
          </a:p>
        </p:txBody>
      </p:sp>
      <p:sp>
        <p:nvSpPr>
          <p:cNvPr id="11" name="Rectangle 10">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A"/>
          </a:p>
        </p:txBody>
      </p:sp>
      <p:sp>
        <p:nvSpPr>
          <p:cNvPr id="13" name="Rectangle 12">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A"/>
          </a:p>
        </p:txBody>
      </p:sp>
    </p:spTree>
    <p:extLst>
      <p:ext uri="{BB962C8B-B14F-4D97-AF65-F5344CB8AC3E}">
        <p14:creationId xmlns:p14="http://schemas.microsoft.com/office/powerpoint/2010/main" val="1059982661"/>
      </p:ext>
    </p:extLst>
  </p:cSld>
  <p:clrMapOvr>
    <a:masterClrMapping/>
  </p:clrMapOvr>
  <mc:AlternateContent xmlns:mc="http://schemas.openxmlformats.org/markup-compatibility/2006" xmlns:p14="http://schemas.microsoft.com/office/powerpoint/2010/main">
    <mc:Choice Requires="p14">
      <p:transition spd="slow" p14:dur="2000" advTm="7114"/>
    </mc:Choice>
    <mc:Fallback xmlns="">
      <p:transition spd="slow" advTm="711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mplex math formulas on a blackboard">
            <a:extLst>
              <a:ext uri="{FF2B5EF4-FFF2-40B4-BE49-F238E27FC236}">
                <a16:creationId xmlns:a16="http://schemas.microsoft.com/office/drawing/2014/main" id="{24B26A76-3A70-C7BB-CE75-D26DAE4C7CEA}"/>
              </a:ext>
            </a:extLst>
          </p:cNvPr>
          <p:cNvPicPr>
            <a:picLocks noChangeAspect="1"/>
          </p:cNvPicPr>
          <p:nvPr/>
        </p:nvPicPr>
        <p:blipFill>
          <a:blip r:embed="rId2">
            <a:duotone>
              <a:schemeClr val="bg2">
                <a:shade val="45000"/>
                <a:satMod val="135000"/>
              </a:schemeClr>
              <a:prstClr val="white"/>
            </a:duotone>
            <a:alphaModFix amt="35000"/>
          </a:blip>
          <a:srcRect t="18208" b="4737"/>
          <a:stretch>
            <a:fillRect/>
          </a:stretch>
        </p:blipFill>
        <p:spPr>
          <a:xfrm>
            <a:off x="20" y="10"/>
            <a:ext cx="12191980" cy="6857990"/>
          </a:xfrm>
          <a:prstGeom prst="rect">
            <a:avLst/>
          </a:prstGeom>
        </p:spPr>
      </p:pic>
      <p:cxnSp>
        <p:nvCxnSpPr>
          <p:cNvPr id="9" name="Straight Connector 8">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45CB2AB-D01D-0544-0D94-695D2BD772A6}"/>
              </a:ext>
            </a:extLst>
          </p:cNvPr>
          <p:cNvSpPr>
            <a:spLocks noGrp="1"/>
          </p:cNvSpPr>
          <p:nvPr>
            <p:ph type="title"/>
          </p:nvPr>
        </p:nvSpPr>
        <p:spPr>
          <a:xfrm>
            <a:off x="1097280" y="286603"/>
            <a:ext cx="10058400" cy="1450757"/>
          </a:xfrm>
        </p:spPr>
        <p:txBody>
          <a:bodyPr>
            <a:normAutofit/>
          </a:bodyPr>
          <a:lstStyle/>
          <a:p>
            <a:r>
              <a:rPr lang="en-US" dirty="0"/>
              <a:t>Outline Presentation</a:t>
            </a:r>
          </a:p>
        </p:txBody>
      </p:sp>
      <p:sp>
        <p:nvSpPr>
          <p:cNvPr id="3" name="Content Placeholder 2">
            <a:extLst>
              <a:ext uri="{FF2B5EF4-FFF2-40B4-BE49-F238E27FC236}">
                <a16:creationId xmlns:a16="http://schemas.microsoft.com/office/drawing/2014/main" id="{64D8FD02-A27B-C284-A701-FF567F01168C}"/>
              </a:ext>
            </a:extLst>
          </p:cNvPr>
          <p:cNvSpPr>
            <a:spLocks noGrp="1"/>
          </p:cNvSpPr>
          <p:nvPr>
            <p:ph idx="1"/>
          </p:nvPr>
        </p:nvSpPr>
        <p:spPr>
          <a:xfrm>
            <a:off x="1097280" y="1845734"/>
            <a:ext cx="10058400" cy="4023360"/>
          </a:xfrm>
        </p:spPr>
        <p:txBody>
          <a:bodyPr>
            <a:normAutofit/>
          </a:bodyPr>
          <a:lstStyle/>
          <a:p>
            <a:pPr>
              <a:buFont typeface="+mj-lt"/>
              <a:buAutoNum type="arabicPeriod"/>
            </a:pPr>
            <a:r>
              <a:rPr lang="en-US" sz="1600" b="1" dirty="0">
                <a:latin typeface="Aptos" panose="020B0004020202020204" pitchFamily="34" charset="0"/>
              </a:rPr>
              <a:t>Title Page</a:t>
            </a:r>
            <a:endParaRPr lang="en-US" sz="1600" dirty="0">
              <a:latin typeface="Aptos" panose="020B0004020202020204" pitchFamily="34" charset="0"/>
            </a:endParaRPr>
          </a:p>
          <a:p>
            <a:pPr>
              <a:buFont typeface="+mj-lt"/>
              <a:buAutoNum type="arabicPeriod"/>
            </a:pPr>
            <a:r>
              <a:rPr lang="en-US" sz="1600" b="1" dirty="0">
                <a:latin typeface="Aptos" panose="020B0004020202020204" pitchFamily="34" charset="0"/>
              </a:rPr>
              <a:t>Outline </a:t>
            </a:r>
            <a:endParaRPr lang="en-US" sz="1600" dirty="0">
              <a:latin typeface="Aptos" panose="020B0004020202020204" pitchFamily="34" charset="0"/>
            </a:endParaRPr>
          </a:p>
          <a:p>
            <a:pPr>
              <a:buFont typeface="+mj-lt"/>
              <a:buAutoNum type="arabicPeriod"/>
            </a:pPr>
            <a:r>
              <a:rPr lang="en-US" sz="1600" b="1" dirty="0">
                <a:latin typeface="Aptos" panose="020B0004020202020204" pitchFamily="34" charset="0"/>
              </a:rPr>
              <a:t>Introduction</a:t>
            </a:r>
            <a:endParaRPr lang="en-US" sz="1600" dirty="0">
              <a:latin typeface="Aptos" panose="020B0004020202020204" pitchFamily="34" charset="0"/>
            </a:endParaRPr>
          </a:p>
          <a:p>
            <a:pPr>
              <a:buFont typeface="+mj-lt"/>
              <a:buAutoNum type="arabicPeriod"/>
            </a:pPr>
            <a:r>
              <a:rPr lang="en-US" sz="1600" b="1" dirty="0">
                <a:latin typeface="Aptos" panose="020B0004020202020204" pitchFamily="34" charset="0"/>
              </a:rPr>
              <a:t>Theoretical Framework</a:t>
            </a:r>
            <a:endParaRPr lang="en-US" sz="1600" dirty="0">
              <a:latin typeface="Aptos" panose="020B0004020202020204" pitchFamily="34" charset="0"/>
            </a:endParaRPr>
          </a:p>
          <a:p>
            <a:pPr>
              <a:buFont typeface="+mj-lt"/>
              <a:buAutoNum type="arabicPeriod"/>
            </a:pPr>
            <a:r>
              <a:rPr lang="en-US" sz="1600" b="1" dirty="0">
                <a:latin typeface="Aptos" panose="020B0004020202020204" pitchFamily="34" charset="0"/>
              </a:rPr>
              <a:t>Methodology  </a:t>
            </a:r>
            <a:endParaRPr lang="en-US" sz="1600" dirty="0">
              <a:latin typeface="Aptos" panose="020B0004020202020204" pitchFamily="34" charset="0"/>
            </a:endParaRPr>
          </a:p>
          <a:p>
            <a:pPr>
              <a:buFont typeface="+mj-lt"/>
              <a:buAutoNum type="arabicPeriod"/>
            </a:pPr>
            <a:r>
              <a:rPr lang="en-US" sz="1600" b="1" dirty="0">
                <a:latin typeface="Aptos" panose="020B0004020202020204" pitchFamily="34" charset="0"/>
              </a:rPr>
              <a:t>Findings and Analysis </a:t>
            </a:r>
            <a:endParaRPr lang="en-US" sz="1600" dirty="0">
              <a:latin typeface="Aptos" panose="020B0004020202020204" pitchFamily="34" charset="0"/>
            </a:endParaRPr>
          </a:p>
          <a:p>
            <a:pPr>
              <a:buFont typeface="+mj-lt"/>
              <a:buAutoNum type="arabicPeriod"/>
            </a:pPr>
            <a:r>
              <a:rPr lang="en-US" sz="1600" b="1" dirty="0">
                <a:latin typeface="Aptos" panose="020B0004020202020204" pitchFamily="34" charset="0"/>
              </a:rPr>
              <a:t>Discussion</a:t>
            </a:r>
            <a:endParaRPr lang="en-US" sz="1600" dirty="0">
              <a:latin typeface="Aptos" panose="020B0004020202020204" pitchFamily="34" charset="0"/>
            </a:endParaRPr>
          </a:p>
          <a:p>
            <a:pPr>
              <a:buFont typeface="+mj-lt"/>
              <a:buAutoNum type="arabicPeriod"/>
            </a:pPr>
            <a:r>
              <a:rPr lang="en-US" sz="1600" b="1" dirty="0">
                <a:latin typeface="Aptos" panose="020B0004020202020204" pitchFamily="34" charset="0"/>
              </a:rPr>
              <a:t>Recommendations</a:t>
            </a:r>
            <a:endParaRPr lang="en-US" sz="1600" dirty="0">
              <a:latin typeface="Aptos" panose="020B0004020202020204" pitchFamily="34" charset="0"/>
            </a:endParaRPr>
          </a:p>
          <a:p>
            <a:pPr>
              <a:buFont typeface="+mj-lt"/>
              <a:buAutoNum type="arabicPeriod"/>
            </a:pPr>
            <a:r>
              <a:rPr lang="en-US" sz="1600" b="1" dirty="0">
                <a:latin typeface="Aptos" panose="020B0004020202020204" pitchFamily="34" charset="0"/>
              </a:rPr>
              <a:t>Conclusion</a:t>
            </a:r>
            <a:endParaRPr lang="en-US" sz="1600" dirty="0">
              <a:latin typeface="Aptos" panose="020B0004020202020204" pitchFamily="34" charset="0"/>
            </a:endParaRPr>
          </a:p>
          <a:p>
            <a:pPr>
              <a:buFont typeface="+mj-lt"/>
              <a:buAutoNum type="arabicPeriod"/>
            </a:pPr>
            <a:r>
              <a:rPr lang="en-US" sz="1600" b="1" dirty="0">
                <a:latin typeface="Aptos" panose="020B0004020202020204" pitchFamily="34" charset="0"/>
              </a:rPr>
              <a:t>References</a:t>
            </a:r>
            <a:endParaRPr lang="en-US" sz="1600" dirty="0">
              <a:latin typeface="Aptos" panose="020B0004020202020204" pitchFamily="34" charset="0"/>
            </a:endParaRPr>
          </a:p>
          <a:p>
            <a:endParaRPr lang="en-US" sz="1600" dirty="0"/>
          </a:p>
        </p:txBody>
      </p:sp>
      <p:sp>
        <p:nvSpPr>
          <p:cNvPr id="11" name="Rectangle 10">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A"/>
          </a:p>
        </p:txBody>
      </p:sp>
      <p:sp>
        <p:nvSpPr>
          <p:cNvPr id="13" name="Rectangle 12">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A"/>
          </a:p>
        </p:txBody>
      </p:sp>
    </p:spTree>
    <p:extLst>
      <p:ext uri="{BB962C8B-B14F-4D97-AF65-F5344CB8AC3E}">
        <p14:creationId xmlns:p14="http://schemas.microsoft.com/office/powerpoint/2010/main" val="1261834668"/>
      </p:ext>
    </p:extLst>
  </p:cSld>
  <p:clrMapOvr>
    <a:masterClrMapping/>
  </p:clrMapOvr>
  <mc:AlternateContent xmlns:mc="http://schemas.openxmlformats.org/markup-compatibility/2006" xmlns:p14="http://schemas.microsoft.com/office/powerpoint/2010/main">
    <mc:Choice Requires="p14">
      <p:transition spd="slow" p14:dur="2000" advTm="10104"/>
    </mc:Choice>
    <mc:Fallback xmlns="">
      <p:transition spd="slow" advTm="1010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7DFA-35F5-04ED-6BCA-DD6F3F49BD09}"/>
              </a:ext>
            </a:extLst>
          </p:cNvPr>
          <p:cNvSpPr>
            <a:spLocks noGrp="1"/>
          </p:cNvSpPr>
          <p:nvPr>
            <p:ph type="title"/>
          </p:nvPr>
        </p:nvSpPr>
        <p:spPr/>
        <p:txBody>
          <a:bodyPr/>
          <a:lstStyle/>
          <a:p>
            <a:r>
              <a:rPr lang="en-US" dirty="0"/>
              <a:t>Introduction</a:t>
            </a:r>
          </a:p>
        </p:txBody>
      </p:sp>
      <p:graphicFrame>
        <p:nvGraphicFramePr>
          <p:cNvPr id="5" name="Content Placeholder 2">
            <a:extLst>
              <a:ext uri="{FF2B5EF4-FFF2-40B4-BE49-F238E27FC236}">
                <a16:creationId xmlns:a16="http://schemas.microsoft.com/office/drawing/2014/main" id="{A3E9E3F9-0280-6B7F-8743-02F5A7638771}"/>
              </a:ext>
            </a:extLst>
          </p:cNvPr>
          <p:cNvGraphicFramePr>
            <a:graphicFrameLocks noGrp="1"/>
          </p:cNvGraphicFramePr>
          <p:nvPr>
            <p:ph idx="1"/>
            <p:extLst>
              <p:ext uri="{D42A27DB-BD31-4B8C-83A1-F6EECF244321}">
                <p14:modId xmlns:p14="http://schemas.microsoft.com/office/powerpoint/2010/main" val="2262394113"/>
              </p:ext>
            </p:extLst>
          </p:nvPr>
        </p:nvGraphicFramePr>
        <p:xfrm>
          <a:off x="232756" y="2015731"/>
          <a:ext cx="11604567" cy="4503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093277"/>
      </p:ext>
    </p:extLst>
  </p:cSld>
  <p:clrMapOvr>
    <a:masterClrMapping/>
  </p:clrMapOvr>
  <mc:AlternateContent xmlns:mc="http://schemas.openxmlformats.org/markup-compatibility/2006" xmlns:p14="http://schemas.microsoft.com/office/powerpoint/2010/main">
    <mc:Choice Requires="p14">
      <p:transition spd="slow" p14:dur="2000" advTm="80198"/>
    </mc:Choice>
    <mc:Fallback xmlns="">
      <p:transition spd="slow" advTm="8019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4443C-4BF5-C264-F4CB-23D6B8360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0EE36-A887-8B37-2B93-5C4B162D1C43}"/>
              </a:ext>
            </a:extLst>
          </p:cNvPr>
          <p:cNvSpPr>
            <a:spLocks noGrp="1"/>
          </p:cNvSpPr>
          <p:nvPr>
            <p:ph type="title"/>
          </p:nvPr>
        </p:nvSpPr>
        <p:spPr/>
        <p:txBody>
          <a:bodyPr/>
          <a:lstStyle/>
          <a:p>
            <a:r>
              <a:rPr lang="en-US" dirty="0"/>
              <a:t>Background &amp; context</a:t>
            </a:r>
          </a:p>
        </p:txBody>
      </p:sp>
      <p:sp>
        <p:nvSpPr>
          <p:cNvPr id="3" name="Content Placeholder 2">
            <a:extLst>
              <a:ext uri="{FF2B5EF4-FFF2-40B4-BE49-F238E27FC236}">
                <a16:creationId xmlns:a16="http://schemas.microsoft.com/office/drawing/2014/main" id="{F826F5B1-B4E9-4C1F-7905-5C8D04D87C7D}"/>
              </a:ext>
            </a:extLst>
          </p:cNvPr>
          <p:cNvSpPr>
            <a:spLocks noGrp="1"/>
          </p:cNvSpPr>
          <p:nvPr>
            <p:ph idx="1"/>
          </p:nvPr>
        </p:nvSpPr>
        <p:spPr>
          <a:xfrm>
            <a:off x="232756" y="2015732"/>
            <a:ext cx="11754197" cy="3886304"/>
          </a:xfrm>
        </p:spPr>
        <p:txBody>
          <a:bodyPr>
            <a:normAutofit/>
          </a:bodyPr>
          <a:lstStyle/>
          <a:p>
            <a:pPr marL="0" indent="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South Africa’s White Paper on the Rights of Persons with Disabilities (2016) and the Mental Health Care Act (2002) prioritize community-based care, inclusion, and dignity. However, Mental </a:t>
            </a:r>
            <a:r>
              <a:rPr lang="en-US" sz="1800" kern="100" dirty="0">
                <a:latin typeface="Aptos" panose="020B0004020202020204" pitchFamily="34" charset="0"/>
                <a:ea typeface="Aptos" panose="020B0004020202020204" pitchFamily="34" charset="0"/>
                <a:cs typeface="Times New Roman" panose="02020603050405020304" pitchFamily="18" charset="0"/>
              </a:rPr>
              <a: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ealth services receive less than </a:t>
            </a: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5%</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of the national health budget, with minimal allocations for non-profit service providers. This underfunding significantly impacts the delivery of quality care for individuals requiring residential support.</a:t>
            </a:r>
          </a:p>
          <a:p>
            <a:pPr marL="0" marR="0" indent="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Despite these systemic limitations, organizations like DCMH have implemented innovative strategies to uphold the rights and dignity of their residents while providing holistic care. Their experience provides critical insights into how policy ideals can be translated into practical, community-level interventions.</a:t>
            </a:r>
          </a:p>
        </p:txBody>
      </p:sp>
    </p:spTree>
    <p:extLst>
      <p:ext uri="{BB962C8B-B14F-4D97-AF65-F5344CB8AC3E}">
        <p14:creationId xmlns:p14="http://schemas.microsoft.com/office/powerpoint/2010/main" val="2878893502"/>
      </p:ext>
    </p:extLst>
  </p:cSld>
  <p:clrMapOvr>
    <a:masterClrMapping/>
  </p:clrMapOvr>
  <mc:AlternateContent xmlns:mc="http://schemas.openxmlformats.org/markup-compatibility/2006" xmlns:p14="http://schemas.microsoft.com/office/powerpoint/2010/main">
    <mc:Choice Requires="p14">
      <p:transition spd="slow" p14:dur="3400" advTm="68800">
        <p14:reveal/>
      </p:transition>
    </mc:Choice>
    <mc:Fallback xmlns="">
      <p:transition spd="slow" advTm="688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0E359F-7225-883B-8A66-71794225F7B9}"/>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105B2D-5D09-9138-A7A4-E20B3718F948}"/>
              </a:ext>
            </a:extLst>
          </p:cNvPr>
          <p:cNvSpPr>
            <a:spLocks noGrp="1"/>
          </p:cNvSpPr>
          <p:nvPr>
            <p:ph type="title"/>
          </p:nvPr>
        </p:nvSpPr>
        <p:spPr>
          <a:xfrm>
            <a:off x="965030" y="963997"/>
            <a:ext cx="3254691" cy="4938361"/>
          </a:xfrm>
        </p:spPr>
        <p:txBody>
          <a:bodyPr anchor="ctr">
            <a:normAutofit/>
          </a:bodyPr>
          <a:lstStyle/>
          <a:p>
            <a:pPr algn="r"/>
            <a:r>
              <a:rPr lang="en-US" sz="4400"/>
              <a:t>The research problem</a:t>
            </a:r>
          </a:p>
        </p:txBody>
      </p:sp>
      <p:cxnSp>
        <p:nvCxnSpPr>
          <p:cNvPr id="16" name="Straight Connector 15">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7DED21-8071-5E0C-1F17-FC79850819A9}"/>
              </a:ext>
            </a:extLst>
          </p:cNvPr>
          <p:cNvSpPr>
            <a:spLocks noGrp="1"/>
          </p:cNvSpPr>
          <p:nvPr>
            <p:ph idx="1"/>
          </p:nvPr>
        </p:nvSpPr>
        <p:spPr>
          <a:xfrm>
            <a:off x="5134882" y="963507"/>
            <a:ext cx="6135097" cy="4938851"/>
          </a:xfrm>
        </p:spPr>
        <p:txBody>
          <a:bodyPr anchor="ctr">
            <a:normAutofit/>
          </a:bodyPr>
          <a:lstStyle/>
          <a:p>
            <a:r>
              <a:rPr lang="en-US" sz="1800" dirty="0">
                <a:latin typeface="Aptos" panose="020B0004020202020204" pitchFamily="34" charset="0"/>
              </a:rPr>
              <a:t>Despite national and international commitments to deinstitutionalization and community-based mental health care, persons living with long-term psychosocial disabilities and intellectual disabilities in South Africa continue to face inadequate support systems. Public services remain under-resourced, and families often lack the capacity to provide sustained care. This creates a critical gap in the continuum of mental health care.</a:t>
            </a:r>
          </a:p>
          <a:p>
            <a:r>
              <a:rPr lang="en-US" sz="1800" dirty="0">
                <a:latin typeface="Aptos" panose="020B0004020202020204" pitchFamily="34" charset="0"/>
              </a:rPr>
              <a:t>Non-profit organizations like Durban and Coastal Mental Health (DCMH) have stepped in to fill this gap through residential care services but these efforts are often constrained by inconsistent funding, limited policy implementation, and systemic challenges. The effectiveness, sustainability, and recognition of such non-profit led residential programs remain under-examined and under-supported.  </a:t>
            </a:r>
          </a:p>
          <a:p>
            <a:endParaRPr lang="en-US" sz="1800" dirty="0"/>
          </a:p>
          <a:p>
            <a:endParaRPr lang="en-US" sz="1800" dirty="0"/>
          </a:p>
        </p:txBody>
      </p:sp>
    </p:spTree>
    <p:extLst>
      <p:ext uri="{BB962C8B-B14F-4D97-AF65-F5344CB8AC3E}">
        <p14:creationId xmlns:p14="http://schemas.microsoft.com/office/powerpoint/2010/main" val="1307102631"/>
      </p:ext>
    </p:extLst>
  </p:cSld>
  <p:clrMapOvr>
    <a:masterClrMapping/>
  </p:clrMapOvr>
  <mc:AlternateContent xmlns:mc="http://schemas.openxmlformats.org/markup-compatibility/2006" xmlns:p14="http://schemas.microsoft.com/office/powerpoint/2010/main">
    <mc:Choice Requires="p14">
      <p:transition spd="slow" p14:dur="2000" advTm="70311"/>
    </mc:Choice>
    <mc:Fallback xmlns="">
      <p:transition spd="slow" advTm="7031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1EB8-2B6C-6348-FFE1-C7FC30806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46E7A-FBFC-347E-71E4-F551CDF3D328}"/>
              </a:ext>
            </a:extLst>
          </p:cNvPr>
          <p:cNvSpPr>
            <a:spLocks noGrp="1"/>
          </p:cNvSpPr>
          <p:nvPr>
            <p:ph type="title"/>
          </p:nvPr>
        </p:nvSpPr>
        <p:spPr/>
        <p:txBody>
          <a:bodyPr/>
          <a:lstStyle/>
          <a:p>
            <a:r>
              <a:rPr lang="en-US" dirty="0"/>
              <a:t>Rationale &amp; significance</a:t>
            </a:r>
          </a:p>
        </p:txBody>
      </p:sp>
      <p:sp>
        <p:nvSpPr>
          <p:cNvPr id="3" name="Content Placeholder 2">
            <a:extLst>
              <a:ext uri="{FF2B5EF4-FFF2-40B4-BE49-F238E27FC236}">
                <a16:creationId xmlns:a16="http://schemas.microsoft.com/office/drawing/2014/main" id="{FEE777F9-5A87-EB56-CEA6-16D13180825A}"/>
              </a:ext>
            </a:extLst>
          </p:cNvPr>
          <p:cNvSpPr>
            <a:spLocks noGrp="1"/>
          </p:cNvSpPr>
          <p:nvPr>
            <p:ph idx="1"/>
          </p:nvPr>
        </p:nvSpPr>
        <p:spPr>
          <a:xfrm>
            <a:off x="232756" y="2192381"/>
            <a:ext cx="11754197" cy="3706973"/>
          </a:xfrm>
        </p:spPr>
        <p:txBody>
          <a:bodyPr>
            <a:normAutofit/>
          </a:bodyPr>
          <a:lstStyle/>
          <a:p>
            <a:pPr>
              <a:buNone/>
            </a:pPr>
            <a:r>
              <a:rPr lang="en-US" sz="1900" b="1" dirty="0">
                <a:latin typeface="Aptos" panose="020B0004020202020204" pitchFamily="34" charset="0"/>
              </a:rPr>
              <a:t>RATIONALE</a:t>
            </a:r>
            <a:endParaRPr lang="en-US" sz="1900" dirty="0">
              <a:latin typeface="Aptos" panose="020B0004020202020204" pitchFamily="34" charset="0"/>
            </a:endParaRPr>
          </a:p>
          <a:p>
            <a:pPr algn="just"/>
            <a:r>
              <a:rPr lang="en-US" sz="1900" dirty="0">
                <a:latin typeface="Aptos" panose="020B0004020202020204" pitchFamily="34" charset="0"/>
              </a:rPr>
              <a:t>In South Africa, individuals with long-term psychosocial and intellectual disabilities face major barriers to accessing sustained, quality mental health care especially after discharge from hospital settings. While the country has adopted a policy of deinstitutionalization and human rights-based mental health care, there is a persistent gap between policy and practice. Government-run services are under-resourced, and many families lack the capacity to support their relatives with mental disabilities at home.</a:t>
            </a:r>
          </a:p>
          <a:p>
            <a:pPr algn="just"/>
            <a:r>
              <a:rPr lang="en-US" sz="1900" dirty="0">
                <a:latin typeface="Aptos" panose="020B0004020202020204" pitchFamily="34" charset="0"/>
              </a:rPr>
              <a:t>Durban and Coastal Mental Health (DCMH), as one of the oldest and most active non-profit organizations in KwaZulu-Natal, offers a vital model of community-based residential care. However, limited research and documentation exist on how such organizations manage to fill this service gap under financial and systemic constraints. This paper seeks to explore and document the practices, outcomes, and challenges experienced by DCMH, to better understand the value and limitations of non-profit residential mental health care.</a:t>
            </a:r>
          </a:p>
          <a:p>
            <a:endParaRPr lang="en-US" dirty="0"/>
          </a:p>
          <a:p>
            <a:endParaRPr lang="en-US" dirty="0"/>
          </a:p>
          <a:p>
            <a:endParaRPr lang="en-US" dirty="0"/>
          </a:p>
        </p:txBody>
      </p:sp>
    </p:spTree>
    <p:extLst>
      <p:ext uri="{BB962C8B-B14F-4D97-AF65-F5344CB8AC3E}">
        <p14:creationId xmlns:p14="http://schemas.microsoft.com/office/powerpoint/2010/main" val="1162341131"/>
      </p:ext>
    </p:extLst>
  </p:cSld>
  <p:clrMapOvr>
    <a:masterClrMapping/>
  </p:clrMapOvr>
  <mc:AlternateContent xmlns:mc="http://schemas.openxmlformats.org/markup-compatibility/2006" xmlns:p14="http://schemas.microsoft.com/office/powerpoint/2010/main">
    <mc:Choice Requires="p14">
      <p:transition spd="slow" p14:dur="2000" advTm="89157"/>
    </mc:Choice>
    <mc:Fallback xmlns="">
      <p:transition spd="slow" advTm="8915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ream of paper forming a curve">
            <a:extLst>
              <a:ext uri="{FF2B5EF4-FFF2-40B4-BE49-F238E27FC236}">
                <a16:creationId xmlns:a16="http://schemas.microsoft.com/office/drawing/2014/main" id="{C565B3F1-DECA-76B8-D956-6DD82DC98A4C}"/>
              </a:ext>
            </a:extLst>
          </p:cNvPr>
          <p:cNvPicPr>
            <a:picLocks noChangeAspect="1"/>
          </p:cNvPicPr>
          <p:nvPr/>
        </p:nvPicPr>
        <p:blipFill>
          <a:blip r:embed="rId2">
            <a:duotone>
              <a:schemeClr val="bg2">
                <a:shade val="45000"/>
                <a:satMod val="135000"/>
              </a:schemeClr>
              <a:prstClr val="white"/>
            </a:duotone>
            <a:alphaModFix amt="50000"/>
          </a:blip>
          <a:srcRect t="14004" r="-1" b="1724"/>
          <a:stretch>
            <a:fillRect/>
          </a:stretch>
        </p:blipFill>
        <p:spPr>
          <a:xfrm>
            <a:off x="305" y="10"/>
            <a:ext cx="12191695" cy="6857990"/>
          </a:xfrm>
          <a:prstGeom prst="rect">
            <a:avLst/>
          </a:prstGeom>
        </p:spPr>
      </p:pic>
      <p:sp>
        <p:nvSpPr>
          <p:cNvPr id="2" name="Title 1">
            <a:extLst>
              <a:ext uri="{FF2B5EF4-FFF2-40B4-BE49-F238E27FC236}">
                <a16:creationId xmlns:a16="http://schemas.microsoft.com/office/drawing/2014/main" id="{94D67FF0-5BBD-4810-A3E5-2D9194D14D44}"/>
              </a:ext>
            </a:extLst>
          </p:cNvPr>
          <p:cNvSpPr>
            <a:spLocks noGrp="1"/>
          </p:cNvSpPr>
          <p:nvPr>
            <p:ph type="title"/>
          </p:nvPr>
        </p:nvSpPr>
        <p:spPr/>
        <p:txBody>
          <a:bodyPr>
            <a:normAutofit/>
          </a:bodyPr>
          <a:lstStyle/>
          <a:p>
            <a:r>
              <a:rPr lang="en-US" dirty="0"/>
              <a:t>significance</a:t>
            </a:r>
          </a:p>
        </p:txBody>
      </p:sp>
      <p:sp>
        <p:nvSpPr>
          <p:cNvPr id="3" name="Content Placeholder 2">
            <a:extLst>
              <a:ext uri="{FF2B5EF4-FFF2-40B4-BE49-F238E27FC236}">
                <a16:creationId xmlns:a16="http://schemas.microsoft.com/office/drawing/2014/main" id="{B6833D1D-024E-65F1-641A-A175E0B135E3}"/>
              </a:ext>
            </a:extLst>
          </p:cNvPr>
          <p:cNvSpPr>
            <a:spLocks noGrp="1"/>
          </p:cNvSpPr>
          <p:nvPr>
            <p:ph idx="1"/>
          </p:nvPr>
        </p:nvSpPr>
        <p:spPr/>
        <p:txBody>
          <a:bodyPr>
            <a:normAutofit/>
          </a:bodyPr>
          <a:lstStyle/>
          <a:p>
            <a:pPr>
              <a:lnSpc>
                <a:spcPct val="110000"/>
              </a:lnSpc>
              <a:buNone/>
            </a:pPr>
            <a:r>
              <a:rPr lang="en-US" sz="1400" b="1">
                <a:latin typeface="Aptos" panose="020B0004020202020204" pitchFamily="34" charset="0"/>
              </a:rPr>
              <a:t>SIGNIFICANCE </a:t>
            </a:r>
          </a:p>
          <a:p>
            <a:pPr>
              <a:lnSpc>
                <a:spcPct val="110000"/>
              </a:lnSpc>
            </a:pPr>
            <a:r>
              <a:rPr lang="en-US" sz="1400">
                <a:latin typeface="Aptos" panose="020B0004020202020204" pitchFamily="34" charset="0"/>
              </a:rPr>
              <a:t>This paper contributes to the broader discourse on mental health care reform in South Africa by presenting a grounded, real-world case study of residential support for persons with mental disabilities. It highlights both effective strategies and systemic obstacles encountered by a leading non-profit organization, offering practical insights into how continuity of care can be achieved outside of institutional settings.</a:t>
            </a:r>
          </a:p>
          <a:p>
            <a:pPr>
              <a:lnSpc>
                <a:spcPct val="110000"/>
              </a:lnSpc>
            </a:pPr>
            <a:r>
              <a:rPr lang="en-US" sz="1400">
                <a:latin typeface="Aptos" panose="020B0004020202020204" pitchFamily="34" charset="0"/>
              </a:rPr>
              <a:t>The findings can support policymakers, funders, and mental health professionals in:</a:t>
            </a:r>
          </a:p>
          <a:p>
            <a:pPr>
              <a:lnSpc>
                <a:spcPct val="110000"/>
              </a:lnSpc>
              <a:buFont typeface="Arial" panose="020B0604020202020204" pitchFamily="34" charset="0"/>
              <a:buChar char="•"/>
            </a:pPr>
            <a:r>
              <a:rPr lang="en-US" sz="1400">
                <a:latin typeface="Aptos" panose="020B0004020202020204" pitchFamily="34" charset="0"/>
              </a:rPr>
              <a:t>Strengthening partnerships between government and NGOs;</a:t>
            </a:r>
          </a:p>
          <a:p>
            <a:pPr>
              <a:lnSpc>
                <a:spcPct val="110000"/>
              </a:lnSpc>
              <a:buFont typeface="Arial" panose="020B0604020202020204" pitchFamily="34" charset="0"/>
              <a:buChar char="•"/>
            </a:pPr>
            <a:r>
              <a:rPr lang="en-US" sz="1400">
                <a:latin typeface="Aptos" panose="020B0004020202020204" pitchFamily="34" charset="0"/>
              </a:rPr>
              <a:t>Improving resource allocation for long-term residential care;</a:t>
            </a:r>
          </a:p>
          <a:p>
            <a:pPr>
              <a:lnSpc>
                <a:spcPct val="110000"/>
              </a:lnSpc>
              <a:buFont typeface="Arial" panose="020B0604020202020204" pitchFamily="34" charset="0"/>
              <a:buChar char="•"/>
            </a:pPr>
            <a:r>
              <a:rPr lang="en-US" sz="1400">
                <a:latin typeface="Aptos" panose="020B0004020202020204" pitchFamily="34" charset="0"/>
              </a:rPr>
              <a:t>Advocating for sustainable, rights-based support systems for Mental Health Care Users;</a:t>
            </a:r>
          </a:p>
          <a:p>
            <a:pPr>
              <a:lnSpc>
                <a:spcPct val="110000"/>
              </a:lnSpc>
              <a:buFont typeface="Arial" panose="020B0604020202020204" pitchFamily="34" charset="0"/>
              <a:buChar char="•"/>
            </a:pPr>
            <a:r>
              <a:rPr lang="en-US" sz="1400">
                <a:latin typeface="Aptos" panose="020B0004020202020204" pitchFamily="34" charset="0"/>
              </a:rPr>
              <a:t>Informing future models for community-based mental health services, especially in low-resource contexts.</a:t>
            </a:r>
          </a:p>
          <a:p>
            <a:pPr>
              <a:lnSpc>
                <a:spcPct val="110000"/>
              </a:lnSpc>
            </a:pPr>
            <a:endParaRPr lang="en-US" sz="1400"/>
          </a:p>
          <a:p>
            <a:pPr>
              <a:lnSpc>
                <a:spcPct val="110000"/>
              </a:lnSpc>
              <a:buFont typeface="Arial" panose="020B0604020202020204" pitchFamily="34" charset="0"/>
              <a:buChar char="•"/>
            </a:pPr>
            <a:endParaRPr lang="en-US" sz="1400"/>
          </a:p>
          <a:p>
            <a:pPr>
              <a:lnSpc>
                <a:spcPct val="110000"/>
              </a:lnSpc>
            </a:pPr>
            <a:endParaRPr lang="en-US" sz="1400"/>
          </a:p>
        </p:txBody>
      </p:sp>
    </p:spTree>
    <p:extLst>
      <p:ext uri="{BB962C8B-B14F-4D97-AF65-F5344CB8AC3E}">
        <p14:creationId xmlns:p14="http://schemas.microsoft.com/office/powerpoint/2010/main" val="2957104305"/>
      </p:ext>
    </p:extLst>
  </p:cSld>
  <p:clrMapOvr>
    <a:masterClrMapping/>
  </p:clrMapOvr>
  <mc:AlternateContent xmlns:mc="http://schemas.openxmlformats.org/markup-compatibility/2006" xmlns:p14="http://schemas.microsoft.com/office/powerpoint/2010/main">
    <mc:Choice Requires="p14">
      <p:transition spd="slow" p14:dur="2000" advTm="78883"/>
    </mc:Choice>
    <mc:Fallback xmlns="">
      <p:transition spd="slow" advTm="7888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DF9ED-03D8-6EA2-704F-44F3EAA90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FA93B-85C0-3B00-DD2D-B9BAFDE0AD05}"/>
              </a:ext>
            </a:extLst>
          </p:cNvPr>
          <p:cNvSpPr>
            <a:spLocks noGrp="1"/>
          </p:cNvSpPr>
          <p:nvPr>
            <p:ph type="title"/>
          </p:nvPr>
        </p:nvSpPr>
        <p:spPr/>
        <p:txBody>
          <a:bodyPr/>
          <a:lstStyle/>
          <a:p>
            <a:r>
              <a:rPr lang="en-US" dirty="0"/>
              <a:t>Aim &amp; objectives</a:t>
            </a:r>
          </a:p>
        </p:txBody>
      </p:sp>
      <p:sp>
        <p:nvSpPr>
          <p:cNvPr id="3" name="Content Placeholder 2">
            <a:extLst>
              <a:ext uri="{FF2B5EF4-FFF2-40B4-BE49-F238E27FC236}">
                <a16:creationId xmlns:a16="http://schemas.microsoft.com/office/drawing/2014/main" id="{E7F0C27F-5301-8059-3EDC-D8BAB894B09C}"/>
              </a:ext>
            </a:extLst>
          </p:cNvPr>
          <p:cNvSpPr>
            <a:spLocks noGrp="1"/>
          </p:cNvSpPr>
          <p:nvPr>
            <p:ph idx="1"/>
          </p:nvPr>
        </p:nvSpPr>
        <p:spPr>
          <a:xfrm>
            <a:off x="232756" y="2015732"/>
            <a:ext cx="11754197" cy="3886304"/>
          </a:xfrm>
        </p:spPr>
        <p:txBody>
          <a:bodyPr>
            <a:normAutofit/>
          </a:bodyPr>
          <a:lstStyle/>
          <a:p>
            <a:pPr>
              <a:buNone/>
            </a:pPr>
            <a:r>
              <a:rPr lang="en-US" b="1" dirty="0">
                <a:latin typeface="Aptos" panose="020B0004020202020204" pitchFamily="34" charset="0"/>
              </a:rPr>
              <a:t>AIM OF THE PAPER</a:t>
            </a:r>
          </a:p>
          <a:p>
            <a:pPr marL="0" indent="0">
              <a:buNone/>
            </a:pPr>
            <a:r>
              <a:rPr lang="en-US" dirty="0">
                <a:latin typeface="Aptos" panose="020B0004020202020204" pitchFamily="34" charset="0"/>
              </a:rPr>
              <a:t>To explore the essential contribution of residential placement in the care and rehabilitation of persons with mental disabilities, and to examine the critical role played by non-profit organizations, specifically Durban and Coastal Mental Health (DCMH) in providing sustainable, community-based support within the South African mental health care system.</a:t>
            </a:r>
          </a:p>
        </p:txBody>
      </p:sp>
    </p:spTree>
    <p:extLst>
      <p:ext uri="{BB962C8B-B14F-4D97-AF65-F5344CB8AC3E}">
        <p14:creationId xmlns:p14="http://schemas.microsoft.com/office/powerpoint/2010/main" val="4213805623"/>
      </p:ext>
    </p:extLst>
  </p:cSld>
  <p:clrMapOvr>
    <a:masterClrMapping/>
  </p:clrMapOvr>
  <mc:AlternateContent xmlns:mc="http://schemas.openxmlformats.org/markup-compatibility/2006" xmlns:p14="http://schemas.microsoft.com/office/powerpoint/2010/main">
    <mc:Choice Requires="p14">
      <p:transition spd="slow" p14:dur="2000" advTm="28909"/>
    </mc:Choice>
    <mc:Fallback xmlns="">
      <p:transition spd="slow" advTm="2890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44EF8-FDFD-8FD0-6CFF-3BB765105C9F}"/>
              </a:ext>
            </a:extLst>
          </p:cNvPr>
          <p:cNvSpPr>
            <a:spLocks noGrp="1"/>
          </p:cNvSpPr>
          <p:nvPr>
            <p:ph type="title"/>
          </p:nvPr>
        </p:nvSpPr>
        <p:spPr/>
        <p:txBody>
          <a:bodyPr/>
          <a:lstStyle/>
          <a:p>
            <a:r>
              <a:rPr lang="en-US" dirty="0"/>
              <a:t>AIMS AND OBJECTIVE CONTINUES </a:t>
            </a:r>
          </a:p>
        </p:txBody>
      </p:sp>
      <p:sp>
        <p:nvSpPr>
          <p:cNvPr id="3" name="Content Placeholder 2">
            <a:extLst>
              <a:ext uri="{FF2B5EF4-FFF2-40B4-BE49-F238E27FC236}">
                <a16:creationId xmlns:a16="http://schemas.microsoft.com/office/drawing/2014/main" id="{39DF7244-1F3A-8BA7-D8AC-739FFB52A9E9}"/>
              </a:ext>
            </a:extLst>
          </p:cNvPr>
          <p:cNvSpPr>
            <a:spLocks noGrp="1"/>
          </p:cNvSpPr>
          <p:nvPr>
            <p:ph idx="1"/>
          </p:nvPr>
        </p:nvSpPr>
        <p:spPr/>
        <p:txBody>
          <a:bodyPr>
            <a:normAutofit fontScale="92500" lnSpcReduction="10000"/>
          </a:bodyPr>
          <a:lstStyle/>
          <a:p>
            <a:pPr>
              <a:buNone/>
            </a:pPr>
            <a:r>
              <a:rPr lang="en-US" b="1" dirty="0">
                <a:latin typeface="Aptos" panose="020B0004020202020204" pitchFamily="34" charset="0"/>
              </a:rPr>
              <a:t>OBJECTIVES</a:t>
            </a:r>
          </a:p>
          <a:p>
            <a:pPr>
              <a:buFont typeface="+mj-lt"/>
              <a:buAutoNum type="arabicPeriod"/>
            </a:pPr>
            <a:r>
              <a:rPr lang="en-US" b="1" dirty="0">
                <a:latin typeface="Aptos" panose="020B0004020202020204" pitchFamily="34" charset="0"/>
              </a:rPr>
              <a:t>To explore the role of DCMH in providing long-term residential care</a:t>
            </a:r>
            <a:r>
              <a:rPr lang="en-US" dirty="0">
                <a:latin typeface="Aptos" panose="020B0004020202020204" pitchFamily="34" charset="0"/>
              </a:rPr>
              <a:t> to Mental Health Care Users with psychosocial and intellectual disabilities in KwaZulu-Natal and some other provinces</a:t>
            </a:r>
            <a:r>
              <a:rPr lang="en-US" dirty="0">
                <a:solidFill>
                  <a:srgbClr val="FF0000"/>
                </a:solidFill>
                <a:latin typeface="Aptos" panose="020B0004020202020204" pitchFamily="34" charset="0"/>
              </a:rPr>
              <a:t>.</a:t>
            </a:r>
          </a:p>
          <a:p>
            <a:pPr>
              <a:buFont typeface="+mj-lt"/>
              <a:buAutoNum type="arabicPeriod"/>
            </a:pPr>
            <a:r>
              <a:rPr lang="en-US" b="1" dirty="0">
                <a:latin typeface="Aptos" panose="020B0004020202020204" pitchFamily="34" charset="0"/>
              </a:rPr>
              <a:t>To identify and document best practices</a:t>
            </a:r>
            <a:r>
              <a:rPr lang="en-US" dirty="0">
                <a:latin typeface="Aptos" panose="020B0004020202020204" pitchFamily="34" charset="0"/>
              </a:rPr>
              <a:t> implemented by DCMH in delivering community-based mental health services.</a:t>
            </a:r>
          </a:p>
          <a:p>
            <a:pPr>
              <a:buFont typeface="+mj-lt"/>
              <a:buAutoNum type="arabicPeriod"/>
            </a:pPr>
            <a:r>
              <a:rPr lang="en-US" b="1" dirty="0">
                <a:latin typeface="Aptos" panose="020B0004020202020204" pitchFamily="34" charset="0"/>
              </a:rPr>
              <a:t>To highlight key challenges and limitations</a:t>
            </a:r>
            <a:r>
              <a:rPr lang="en-US" dirty="0">
                <a:latin typeface="Aptos" panose="020B0004020202020204" pitchFamily="34" charset="0"/>
              </a:rPr>
              <a:t> faced by DCMH, particularly those related to funding, staffing, stigma, and infrastructure.</a:t>
            </a:r>
          </a:p>
          <a:p>
            <a:pPr>
              <a:buFont typeface="+mj-lt"/>
              <a:buAutoNum type="arabicPeriod"/>
            </a:pPr>
            <a:r>
              <a:rPr lang="en-US" b="1" dirty="0">
                <a:latin typeface="Aptos" panose="020B0004020202020204" pitchFamily="34" charset="0"/>
              </a:rPr>
              <a:t>To assess the impact of DCMH’s residential programs</a:t>
            </a:r>
            <a:r>
              <a:rPr lang="en-US" dirty="0">
                <a:latin typeface="Aptos" panose="020B0004020202020204" pitchFamily="34" charset="0"/>
              </a:rPr>
              <a:t> on service users’ quality of life, social inclusion, and recovery.</a:t>
            </a:r>
          </a:p>
          <a:p>
            <a:pPr>
              <a:buFont typeface="+mj-lt"/>
              <a:buAutoNum type="arabicPeriod"/>
            </a:pPr>
            <a:r>
              <a:rPr lang="en-US" b="1" dirty="0">
                <a:latin typeface="Aptos" panose="020B0004020202020204" pitchFamily="34" charset="0"/>
              </a:rPr>
              <a:t>To provide policy and practice recommendations</a:t>
            </a:r>
            <a:r>
              <a:rPr lang="en-US" dirty="0">
                <a:latin typeface="Aptos" panose="020B0004020202020204" pitchFamily="34" charset="0"/>
              </a:rPr>
              <a:t> for improving the support and sustainability of non-profit mental health residential care in South </a:t>
            </a:r>
            <a:r>
              <a:rPr lang="en-US">
                <a:latin typeface="Aptos" panose="020B0004020202020204" pitchFamily="34" charset="0"/>
              </a:rPr>
              <a:t>Africa.</a:t>
            </a:r>
            <a:endParaRPr lang="en-US" dirty="0">
              <a:latin typeface="Aptos" panose="020B0004020202020204" pitchFamily="34" charset="0"/>
            </a:endParaRPr>
          </a:p>
          <a:p>
            <a:endParaRPr lang="en-US" dirty="0"/>
          </a:p>
        </p:txBody>
      </p:sp>
    </p:spTree>
    <p:extLst>
      <p:ext uri="{BB962C8B-B14F-4D97-AF65-F5344CB8AC3E}">
        <p14:creationId xmlns:p14="http://schemas.microsoft.com/office/powerpoint/2010/main" val="2353203153"/>
      </p:ext>
    </p:extLst>
  </p:cSld>
  <p:clrMapOvr>
    <a:masterClrMapping/>
  </p:clrMapOvr>
  <mc:AlternateContent xmlns:mc="http://schemas.openxmlformats.org/markup-compatibility/2006" xmlns:p14="http://schemas.microsoft.com/office/powerpoint/2010/main">
    <mc:Choice Requires="p14">
      <p:transition spd="slow" p14:dur="2000" advTm="80208"/>
    </mc:Choice>
    <mc:Fallback xmlns="">
      <p:transition spd="slow" advTm="80208"/>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3185</TotalTime>
  <Words>1801</Words>
  <Application>Microsoft Office PowerPoint</Application>
  <PresentationFormat>Widescreen</PresentationFormat>
  <Paragraphs>89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Calibri Light</vt:lpstr>
      <vt:lpstr>Symbol</vt:lpstr>
      <vt:lpstr>Retrospect</vt:lpstr>
      <vt:lpstr>The Vital Role of Residential Placement for Persons with Mental Disabilities and the Critical Role of the Support of Non-Profit Facilities: The Case Durban of and Coastal Mental Health </vt:lpstr>
      <vt:lpstr>Outline Presentation</vt:lpstr>
      <vt:lpstr>Introduction</vt:lpstr>
      <vt:lpstr>Background &amp; context</vt:lpstr>
      <vt:lpstr>The research problem</vt:lpstr>
      <vt:lpstr>Rationale &amp; significance</vt:lpstr>
      <vt:lpstr>significance</vt:lpstr>
      <vt:lpstr>Aim &amp; objectives</vt:lpstr>
      <vt:lpstr>AIMS AND OBJECTIVE CONTINUES </vt:lpstr>
      <vt:lpstr>Theoretical framework</vt:lpstr>
      <vt:lpstr>DATA &amp; Method</vt:lpstr>
      <vt:lpstr>Findings</vt:lpstr>
      <vt:lpstr>CONCLUSION</vt:lpstr>
      <vt:lpstr>Recommendations</vt:lpstr>
      <vt:lpstr>Recommendation continues</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Johannes John-Langba</dc:creator>
  <cp:lastModifiedBy>Pinky Mhlogo</cp:lastModifiedBy>
  <cp:revision>18</cp:revision>
  <cp:lastPrinted>2025-09-08T12:22:35Z</cp:lastPrinted>
  <dcterms:created xsi:type="dcterms:W3CDTF">2025-05-26T13:58:29Z</dcterms:created>
  <dcterms:modified xsi:type="dcterms:W3CDTF">2025-09-09T03:28:05Z</dcterms:modified>
</cp:coreProperties>
</file>