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3"/>
  </p:notesMasterIdLst>
  <p:handoutMasterIdLst>
    <p:handoutMasterId r:id="rId24"/>
  </p:handoutMasterIdLst>
  <p:sldIdLst>
    <p:sldId id="278" r:id="rId2"/>
    <p:sldId id="286" r:id="rId3"/>
    <p:sldId id="298" r:id="rId4"/>
    <p:sldId id="297" r:id="rId5"/>
    <p:sldId id="287" r:id="rId6"/>
    <p:sldId id="281" r:id="rId7"/>
    <p:sldId id="288" r:id="rId8"/>
    <p:sldId id="289" r:id="rId9"/>
    <p:sldId id="290" r:id="rId10"/>
    <p:sldId id="291" r:id="rId11"/>
    <p:sldId id="299" r:id="rId12"/>
    <p:sldId id="292" r:id="rId13"/>
    <p:sldId id="300" r:id="rId14"/>
    <p:sldId id="293" r:id="rId15"/>
    <p:sldId id="301" r:id="rId16"/>
    <p:sldId id="294" r:id="rId17"/>
    <p:sldId id="302" r:id="rId18"/>
    <p:sldId id="295" r:id="rId19"/>
    <p:sldId id="303" r:id="rId20"/>
    <p:sldId id="296" r:id="rId21"/>
    <p:sldId id="28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6CE"/>
    <a:srgbClr val="D5CEB9"/>
    <a:srgbClr val="CBB168"/>
    <a:srgbClr val="BA9B6A"/>
    <a:srgbClr val="A48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E9879-F3DE-43DE-81DE-BEAB8607EE24}" v="5" dt="2025-09-08T21:09:41.544"/>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p:cViewPr varScale="1">
        <p:scale>
          <a:sx n="63" d="100"/>
          <a:sy n="63" d="100"/>
        </p:scale>
        <p:origin x="1288" y="5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805DE-AD85-4D50-9A46-4A682A9894E9}"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F842502E-D34B-4CE4-A05C-DA81DEBD305B}">
      <dgm:prSet/>
      <dgm:spPr/>
      <dgm:t>
        <a:bodyPr/>
        <a:lstStyle/>
        <a:p>
          <a:r>
            <a:rPr lang="en-GB" b="0"/>
            <a:t>Equine-Based Therapy, is not just an alternative modality, it is a transformative experience. It invites us to rethink what therapy can look like when we step outside the confines of clinical walls and into the open spaces of nature, guided not only by trained professionals but by sentient, emotionally attuned animals. Horses, with their ability to mirror human emotion and respond to subtle cues, become co-facilitators in the therapeutic process, offering a kind of feedback and connection that words alone often cannot reach.</a:t>
          </a:r>
          <a:endParaRPr lang="en-US"/>
        </a:p>
      </dgm:t>
    </dgm:pt>
    <dgm:pt modelId="{E4D31208-25E5-405E-873C-34223F96B412}" type="parTrans" cxnId="{99CB011D-7870-4FD0-8C1F-51C32688C57E}">
      <dgm:prSet/>
      <dgm:spPr/>
      <dgm:t>
        <a:bodyPr/>
        <a:lstStyle/>
        <a:p>
          <a:endParaRPr lang="en-US"/>
        </a:p>
      </dgm:t>
    </dgm:pt>
    <dgm:pt modelId="{12D888A1-08EA-4EC5-88F6-86B608872543}" type="sibTrans" cxnId="{99CB011D-7870-4FD0-8C1F-51C32688C57E}">
      <dgm:prSet/>
      <dgm:spPr/>
      <dgm:t>
        <a:bodyPr/>
        <a:lstStyle/>
        <a:p>
          <a:endParaRPr lang="en-US"/>
        </a:p>
      </dgm:t>
    </dgm:pt>
    <dgm:pt modelId="{A277773B-6964-4C9F-9741-657E26B0E00A}">
      <dgm:prSet/>
      <dgm:spPr/>
      <dgm:t>
        <a:bodyPr/>
        <a:lstStyle/>
        <a:p>
          <a:r>
            <a:rPr lang="en-GB" b="0"/>
            <a:t>Today, I will present findings from my doctoral research, which explores how EBT is being used in South Africa to support individuals facing trauma, anxiety, depression, and social disconnection. We’ll examine its therapeutic mechanisms and its potential to reshape social work practice in ways that are both innovative and deeply human. This is not just about therapy it’s about relationship, environment, and the power of presence.</a:t>
          </a:r>
          <a:endParaRPr lang="en-US"/>
        </a:p>
      </dgm:t>
    </dgm:pt>
    <dgm:pt modelId="{DC86B3FC-9E12-4A31-8C18-70357C152F78}" type="parTrans" cxnId="{6DF94FC6-B1D8-497E-B263-5251A192EE44}">
      <dgm:prSet/>
      <dgm:spPr/>
      <dgm:t>
        <a:bodyPr/>
        <a:lstStyle/>
        <a:p>
          <a:endParaRPr lang="en-US"/>
        </a:p>
      </dgm:t>
    </dgm:pt>
    <dgm:pt modelId="{85DC3E83-41F2-46B1-8EFB-6B6B51465FF3}" type="sibTrans" cxnId="{6DF94FC6-B1D8-497E-B263-5251A192EE44}">
      <dgm:prSet/>
      <dgm:spPr/>
      <dgm:t>
        <a:bodyPr/>
        <a:lstStyle/>
        <a:p>
          <a:endParaRPr lang="en-US"/>
        </a:p>
      </dgm:t>
    </dgm:pt>
    <dgm:pt modelId="{40008EEE-3DD2-4EB0-B2E8-528ED61A907B}" type="pres">
      <dgm:prSet presAssocID="{F6C805DE-AD85-4D50-9A46-4A682A9894E9}" presName="hierChild1" presStyleCnt="0">
        <dgm:presLayoutVars>
          <dgm:chPref val="1"/>
          <dgm:dir/>
          <dgm:animOne val="branch"/>
          <dgm:animLvl val="lvl"/>
          <dgm:resizeHandles/>
        </dgm:presLayoutVars>
      </dgm:prSet>
      <dgm:spPr/>
    </dgm:pt>
    <dgm:pt modelId="{62112213-9F77-4C28-A687-0B461EB8023E}" type="pres">
      <dgm:prSet presAssocID="{F842502E-D34B-4CE4-A05C-DA81DEBD305B}" presName="hierRoot1" presStyleCnt="0"/>
      <dgm:spPr/>
    </dgm:pt>
    <dgm:pt modelId="{1F82166D-7473-4D8F-96FC-C69F7A97D686}" type="pres">
      <dgm:prSet presAssocID="{F842502E-D34B-4CE4-A05C-DA81DEBD305B}" presName="composite" presStyleCnt="0"/>
      <dgm:spPr/>
    </dgm:pt>
    <dgm:pt modelId="{152E41E4-4BA8-4D6F-B80B-64E8251F579C}" type="pres">
      <dgm:prSet presAssocID="{F842502E-D34B-4CE4-A05C-DA81DEBD305B}" presName="background" presStyleLbl="node0" presStyleIdx="0" presStyleCnt="2"/>
      <dgm:spPr/>
    </dgm:pt>
    <dgm:pt modelId="{87F7229A-9A08-49CE-8778-4CA9FC244845}" type="pres">
      <dgm:prSet presAssocID="{F842502E-D34B-4CE4-A05C-DA81DEBD305B}" presName="text" presStyleLbl="fgAcc0" presStyleIdx="0" presStyleCnt="2">
        <dgm:presLayoutVars>
          <dgm:chPref val="3"/>
        </dgm:presLayoutVars>
      </dgm:prSet>
      <dgm:spPr/>
    </dgm:pt>
    <dgm:pt modelId="{4D7E2F79-1639-4163-A099-B907CC0210E2}" type="pres">
      <dgm:prSet presAssocID="{F842502E-D34B-4CE4-A05C-DA81DEBD305B}" presName="hierChild2" presStyleCnt="0"/>
      <dgm:spPr/>
    </dgm:pt>
    <dgm:pt modelId="{42AEBB4F-7976-4011-AF7C-3026F39EAFCC}" type="pres">
      <dgm:prSet presAssocID="{A277773B-6964-4C9F-9741-657E26B0E00A}" presName="hierRoot1" presStyleCnt="0"/>
      <dgm:spPr/>
    </dgm:pt>
    <dgm:pt modelId="{D07C7D5F-3A63-4C36-9990-76EBDFC779C7}" type="pres">
      <dgm:prSet presAssocID="{A277773B-6964-4C9F-9741-657E26B0E00A}" presName="composite" presStyleCnt="0"/>
      <dgm:spPr/>
    </dgm:pt>
    <dgm:pt modelId="{4ACCF1E6-F2D5-4B77-AD0F-37D9A23B70D7}" type="pres">
      <dgm:prSet presAssocID="{A277773B-6964-4C9F-9741-657E26B0E00A}" presName="background" presStyleLbl="node0" presStyleIdx="1" presStyleCnt="2"/>
      <dgm:spPr/>
    </dgm:pt>
    <dgm:pt modelId="{04B5B016-C4DA-4779-AE68-F35876244C0F}" type="pres">
      <dgm:prSet presAssocID="{A277773B-6964-4C9F-9741-657E26B0E00A}" presName="text" presStyleLbl="fgAcc0" presStyleIdx="1" presStyleCnt="2">
        <dgm:presLayoutVars>
          <dgm:chPref val="3"/>
        </dgm:presLayoutVars>
      </dgm:prSet>
      <dgm:spPr/>
    </dgm:pt>
    <dgm:pt modelId="{98826D99-DED6-4524-90E2-E782F6D4DBDF}" type="pres">
      <dgm:prSet presAssocID="{A277773B-6964-4C9F-9741-657E26B0E00A}" presName="hierChild2" presStyleCnt="0"/>
      <dgm:spPr/>
    </dgm:pt>
  </dgm:ptLst>
  <dgm:cxnLst>
    <dgm:cxn modelId="{C84E5305-A3F8-460F-A291-E1A92D571D80}" type="presOf" srcId="{F842502E-D34B-4CE4-A05C-DA81DEBD305B}" destId="{87F7229A-9A08-49CE-8778-4CA9FC244845}" srcOrd="0" destOrd="0" presId="urn:microsoft.com/office/officeart/2005/8/layout/hierarchy1"/>
    <dgm:cxn modelId="{99CB011D-7870-4FD0-8C1F-51C32688C57E}" srcId="{F6C805DE-AD85-4D50-9A46-4A682A9894E9}" destId="{F842502E-D34B-4CE4-A05C-DA81DEBD305B}" srcOrd="0" destOrd="0" parTransId="{E4D31208-25E5-405E-873C-34223F96B412}" sibTransId="{12D888A1-08EA-4EC5-88F6-86B608872543}"/>
    <dgm:cxn modelId="{92464299-55A5-442B-92D1-E933034B8ECF}" type="presOf" srcId="{A277773B-6964-4C9F-9741-657E26B0E00A}" destId="{04B5B016-C4DA-4779-AE68-F35876244C0F}" srcOrd="0" destOrd="0" presId="urn:microsoft.com/office/officeart/2005/8/layout/hierarchy1"/>
    <dgm:cxn modelId="{6DF94FC6-B1D8-497E-B263-5251A192EE44}" srcId="{F6C805DE-AD85-4D50-9A46-4A682A9894E9}" destId="{A277773B-6964-4C9F-9741-657E26B0E00A}" srcOrd="1" destOrd="0" parTransId="{DC86B3FC-9E12-4A31-8C18-70357C152F78}" sibTransId="{85DC3E83-41F2-46B1-8EFB-6B6B51465FF3}"/>
    <dgm:cxn modelId="{B976F9D3-612C-4F68-86DE-C54E8255DD2D}" type="presOf" srcId="{F6C805DE-AD85-4D50-9A46-4A682A9894E9}" destId="{40008EEE-3DD2-4EB0-B2E8-528ED61A907B}" srcOrd="0" destOrd="0" presId="urn:microsoft.com/office/officeart/2005/8/layout/hierarchy1"/>
    <dgm:cxn modelId="{6EFE24E3-47EB-45E2-AC24-159127270BDC}" type="presParOf" srcId="{40008EEE-3DD2-4EB0-B2E8-528ED61A907B}" destId="{62112213-9F77-4C28-A687-0B461EB8023E}" srcOrd="0" destOrd="0" presId="urn:microsoft.com/office/officeart/2005/8/layout/hierarchy1"/>
    <dgm:cxn modelId="{E7E226EA-C35D-4DF4-AFEA-AF76E05D0BFF}" type="presParOf" srcId="{62112213-9F77-4C28-A687-0B461EB8023E}" destId="{1F82166D-7473-4D8F-96FC-C69F7A97D686}" srcOrd="0" destOrd="0" presId="urn:microsoft.com/office/officeart/2005/8/layout/hierarchy1"/>
    <dgm:cxn modelId="{B8353423-63FC-4FC3-823B-0E097CE14C80}" type="presParOf" srcId="{1F82166D-7473-4D8F-96FC-C69F7A97D686}" destId="{152E41E4-4BA8-4D6F-B80B-64E8251F579C}" srcOrd="0" destOrd="0" presId="urn:microsoft.com/office/officeart/2005/8/layout/hierarchy1"/>
    <dgm:cxn modelId="{76F176D3-C7D2-4084-9797-36F5DA0F95D9}" type="presParOf" srcId="{1F82166D-7473-4D8F-96FC-C69F7A97D686}" destId="{87F7229A-9A08-49CE-8778-4CA9FC244845}" srcOrd="1" destOrd="0" presId="urn:microsoft.com/office/officeart/2005/8/layout/hierarchy1"/>
    <dgm:cxn modelId="{C7279E23-6338-4DDA-A504-1AD4E296C276}" type="presParOf" srcId="{62112213-9F77-4C28-A687-0B461EB8023E}" destId="{4D7E2F79-1639-4163-A099-B907CC0210E2}" srcOrd="1" destOrd="0" presId="urn:microsoft.com/office/officeart/2005/8/layout/hierarchy1"/>
    <dgm:cxn modelId="{7DA0E2E1-0EF6-4BE9-8826-3AFC0DB47967}" type="presParOf" srcId="{40008EEE-3DD2-4EB0-B2E8-528ED61A907B}" destId="{42AEBB4F-7976-4011-AF7C-3026F39EAFCC}" srcOrd="1" destOrd="0" presId="urn:microsoft.com/office/officeart/2005/8/layout/hierarchy1"/>
    <dgm:cxn modelId="{E24A436A-1182-4601-9E70-3944C9908C06}" type="presParOf" srcId="{42AEBB4F-7976-4011-AF7C-3026F39EAFCC}" destId="{D07C7D5F-3A63-4C36-9990-76EBDFC779C7}" srcOrd="0" destOrd="0" presId="urn:microsoft.com/office/officeart/2005/8/layout/hierarchy1"/>
    <dgm:cxn modelId="{C579CF5E-F2F0-42E6-AC75-692D087C3B5F}" type="presParOf" srcId="{D07C7D5F-3A63-4C36-9990-76EBDFC779C7}" destId="{4ACCF1E6-F2D5-4B77-AD0F-37D9A23B70D7}" srcOrd="0" destOrd="0" presId="urn:microsoft.com/office/officeart/2005/8/layout/hierarchy1"/>
    <dgm:cxn modelId="{228B1132-C50D-449C-852D-41449107B77D}" type="presParOf" srcId="{D07C7D5F-3A63-4C36-9990-76EBDFC779C7}" destId="{04B5B016-C4DA-4779-AE68-F35876244C0F}" srcOrd="1" destOrd="0" presId="urn:microsoft.com/office/officeart/2005/8/layout/hierarchy1"/>
    <dgm:cxn modelId="{29C20865-4A89-45A5-9F8F-F550A2417C1F}" type="presParOf" srcId="{42AEBB4F-7976-4011-AF7C-3026F39EAFCC}" destId="{98826D99-DED6-4524-90E2-E782F6D4DBD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C593ED-F246-4276-8766-EF1AC4B71CE0}" type="doc">
      <dgm:prSet loTypeId="urn:microsoft.com/office/officeart/2005/8/layout/vProcess5" loCatId="process" qsTypeId="urn:microsoft.com/office/officeart/2005/8/quickstyle/simple2" qsCatId="simple" csTypeId="urn:microsoft.com/office/officeart/2005/8/colors/accent1_2" csCatId="accent1"/>
      <dgm:spPr/>
      <dgm:t>
        <a:bodyPr/>
        <a:lstStyle/>
        <a:p>
          <a:endParaRPr lang="en-US"/>
        </a:p>
      </dgm:t>
    </dgm:pt>
    <dgm:pt modelId="{D6F640E4-2624-416C-83FB-89A9A347CD67}">
      <dgm:prSet/>
      <dgm:spPr/>
      <dgm:t>
        <a:bodyPr/>
        <a:lstStyle/>
        <a:p>
          <a:r>
            <a:rPr lang="en-GB"/>
            <a:t>Introduction</a:t>
          </a:r>
          <a:endParaRPr lang="en-US"/>
        </a:p>
      </dgm:t>
    </dgm:pt>
    <dgm:pt modelId="{CE76A01C-9B11-4E18-9830-AAE917CF93D6}" type="parTrans" cxnId="{7298083A-3579-4EEA-8839-17BDF4E4274C}">
      <dgm:prSet/>
      <dgm:spPr/>
      <dgm:t>
        <a:bodyPr/>
        <a:lstStyle/>
        <a:p>
          <a:endParaRPr lang="en-US"/>
        </a:p>
      </dgm:t>
    </dgm:pt>
    <dgm:pt modelId="{1E454204-4EF5-4577-9C90-626B2A3EF77B}" type="sibTrans" cxnId="{7298083A-3579-4EEA-8839-17BDF4E4274C}">
      <dgm:prSet/>
      <dgm:spPr/>
      <dgm:t>
        <a:bodyPr/>
        <a:lstStyle/>
        <a:p>
          <a:endParaRPr lang="en-US"/>
        </a:p>
      </dgm:t>
    </dgm:pt>
    <dgm:pt modelId="{609F792C-BF6A-4DD1-A9A0-577F8AE03E98}">
      <dgm:prSet/>
      <dgm:spPr/>
      <dgm:t>
        <a:bodyPr/>
        <a:lstStyle/>
        <a:p>
          <a:r>
            <a:rPr lang="en-GB" b="0"/>
            <a:t>Equine-Based Therapy (EBT), also known as equine-assisted therapy, is a form of experiential treatment that involves interactions between clients and horses to promote emotional growth and healing. It is grounded in the principles of trust, empathy, and non-verbal communication, leveraging the horse's ability to mirror human emotions and respond to subtle cues. EBT is used to address a range of mental health issues including trauma, anxiety, depression, and behavioural challenges. The therapeutic goals of EBT include enhancing self-awareness, improving emotional regulation, fostering social skills, and building confidence through structured activities and guided reflection facilitated by trained professionals.</a:t>
          </a:r>
          <a:endParaRPr lang="en-US"/>
        </a:p>
      </dgm:t>
    </dgm:pt>
    <dgm:pt modelId="{3BF87B91-C6A1-49E3-A41F-A42687D2817D}" type="parTrans" cxnId="{F3DAD974-069D-4BC9-B111-5AC20AA67E57}">
      <dgm:prSet/>
      <dgm:spPr/>
      <dgm:t>
        <a:bodyPr/>
        <a:lstStyle/>
        <a:p>
          <a:endParaRPr lang="en-US"/>
        </a:p>
      </dgm:t>
    </dgm:pt>
    <dgm:pt modelId="{B0AD67C5-6375-4AC0-BCF6-AC4FB7371AB6}" type="sibTrans" cxnId="{F3DAD974-069D-4BC9-B111-5AC20AA67E57}">
      <dgm:prSet/>
      <dgm:spPr/>
      <dgm:t>
        <a:bodyPr/>
        <a:lstStyle/>
        <a:p>
          <a:endParaRPr lang="en-US"/>
        </a:p>
      </dgm:t>
    </dgm:pt>
    <dgm:pt modelId="{B3B8F9D4-D972-42F3-BDBC-812AF0691A0F}">
      <dgm:prSet/>
      <dgm:spPr/>
      <dgm:t>
        <a:bodyPr/>
        <a:lstStyle/>
        <a:p>
          <a:r>
            <a:rPr lang="en-GB" b="0"/>
            <a:t>Equine-Based Therapy (EBT) is an emerging therapeutic modality that leverages the human-animal bond to promote emotional and psychological healing. In South Africa, where mental health services are often limited, EBT presents a unique opportunity to address emotional distress through experiential, non-verbal interaction with horses. </a:t>
          </a:r>
          <a:endParaRPr lang="en-US"/>
        </a:p>
      </dgm:t>
    </dgm:pt>
    <dgm:pt modelId="{405A5BB6-802C-4B67-8562-3330F7221CDC}" type="parTrans" cxnId="{A600E49B-6C54-4BF6-B899-D7C8B3BB207F}">
      <dgm:prSet/>
      <dgm:spPr/>
      <dgm:t>
        <a:bodyPr/>
        <a:lstStyle/>
        <a:p>
          <a:endParaRPr lang="en-US"/>
        </a:p>
      </dgm:t>
    </dgm:pt>
    <dgm:pt modelId="{E061FB36-45B1-47BA-B38A-491A787D727B}" type="sibTrans" cxnId="{A600E49B-6C54-4BF6-B899-D7C8B3BB207F}">
      <dgm:prSet/>
      <dgm:spPr/>
      <dgm:t>
        <a:bodyPr/>
        <a:lstStyle/>
        <a:p>
          <a:endParaRPr lang="en-US"/>
        </a:p>
      </dgm:t>
    </dgm:pt>
    <dgm:pt modelId="{F9825EDB-8A0F-460C-97E6-9EF0F2B44575}" type="pres">
      <dgm:prSet presAssocID="{7AC593ED-F246-4276-8766-EF1AC4B71CE0}" presName="outerComposite" presStyleCnt="0">
        <dgm:presLayoutVars>
          <dgm:chMax val="5"/>
          <dgm:dir/>
          <dgm:resizeHandles val="exact"/>
        </dgm:presLayoutVars>
      </dgm:prSet>
      <dgm:spPr/>
    </dgm:pt>
    <dgm:pt modelId="{E113A9F1-3A1B-4035-8EFC-232B447D7BAA}" type="pres">
      <dgm:prSet presAssocID="{7AC593ED-F246-4276-8766-EF1AC4B71CE0}" presName="dummyMaxCanvas" presStyleCnt="0">
        <dgm:presLayoutVars/>
      </dgm:prSet>
      <dgm:spPr/>
    </dgm:pt>
    <dgm:pt modelId="{3BE8DB06-DF70-43A1-9BAC-75285C755C6C}" type="pres">
      <dgm:prSet presAssocID="{7AC593ED-F246-4276-8766-EF1AC4B71CE0}" presName="ThreeNodes_1" presStyleLbl="node1" presStyleIdx="0" presStyleCnt="3">
        <dgm:presLayoutVars>
          <dgm:bulletEnabled val="1"/>
        </dgm:presLayoutVars>
      </dgm:prSet>
      <dgm:spPr/>
    </dgm:pt>
    <dgm:pt modelId="{653572CC-5831-4C65-A124-635642CC7B82}" type="pres">
      <dgm:prSet presAssocID="{7AC593ED-F246-4276-8766-EF1AC4B71CE0}" presName="ThreeNodes_2" presStyleLbl="node1" presStyleIdx="1" presStyleCnt="3">
        <dgm:presLayoutVars>
          <dgm:bulletEnabled val="1"/>
        </dgm:presLayoutVars>
      </dgm:prSet>
      <dgm:spPr/>
    </dgm:pt>
    <dgm:pt modelId="{E514B167-8793-4E22-BADE-3E90614460E1}" type="pres">
      <dgm:prSet presAssocID="{7AC593ED-F246-4276-8766-EF1AC4B71CE0}" presName="ThreeNodes_3" presStyleLbl="node1" presStyleIdx="2" presStyleCnt="3">
        <dgm:presLayoutVars>
          <dgm:bulletEnabled val="1"/>
        </dgm:presLayoutVars>
      </dgm:prSet>
      <dgm:spPr/>
    </dgm:pt>
    <dgm:pt modelId="{1AD4C43B-080D-4520-8F91-C0F9DA078549}" type="pres">
      <dgm:prSet presAssocID="{7AC593ED-F246-4276-8766-EF1AC4B71CE0}" presName="ThreeConn_1-2" presStyleLbl="fgAccFollowNode1" presStyleIdx="0" presStyleCnt="2">
        <dgm:presLayoutVars>
          <dgm:bulletEnabled val="1"/>
        </dgm:presLayoutVars>
      </dgm:prSet>
      <dgm:spPr/>
    </dgm:pt>
    <dgm:pt modelId="{0031D934-03A5-452C-A6AF-8C1CFF21C952}" type="pres">
      <dgm:prSet presAssocID="{7AC593ED-F246-4276-8766-EF1AC4B71CE0}" presName="ThreeConn_2-3" presStyleLbl="fgAccFollowNode1" presStyleIdx="1" presStyleCnt="2">
        <dgm:presLayoutVars>
          <dgm:bulletEnabled val="1"/>
        </dgm:presLayoutVars>
      </dgm:prSet>
      <dgm:spPr/>
    </dgm:pt>
    <dgm:pt modelId="{666F0EBC-A367-46F7-90FD-4F7369A4D2D4}" type="pres">
      <dgm:prSet presAssocID="{7AC593ED-F246-4276-8766-EF1AC4B71CE0}" presName="ThreeNodes_1_text" presStyleLbl="node1" presStyleIdx="2" presStyleCnt="3">
        <dgm:presLayoutVars>
          <dgm:bulletEnabled val="1"/>
        </dgm:presLayoutVars>
      </dgm:prSet>
      <dgm:spPr/>
    </dgm:pt>
    <dgm:pt modelId="{D344EF78-E6A7-4ED1-8654-8DDED7346F7B}" type="pres">
      <dgm:prSet presAssocID="{7AC593ED-F246-4276-8766-EF1AC4B71CE0}" presName="ThreeNodes_2_text" presStyleLbl="node1" presStyleIdx="2" presStyleCnt="3">
        <dgm:presLayoutVars>
          <dgm:bulletEnabled val="1"/>
        </dgm:presLayoutVars>
      </dgm:prSet>
      <dgm:spPr/>
    </dgm:pt>
    <dgm:pt modelId="{405B5DD1-389E-46BC-9591-29DA97290337}" type="pres">
      <dgm:prSet presAssocID="{7AC593ED-F246-4276-8766-EF1AC4B71CE0}" presName="ThreeNodes_3_text" presStyleLbl="node1" presStyleIdx="2" presStyleCnt="3">
        <dgm:presLayoutVars>
          <dgm:bulletEnabled val="1"/>
        </dgm:presLayoutVars>
      </dgm:prSet>
      <dgm:spPr/>
    </dgm:pt>
  </dgm:ptLst>
  <dgm:cxnLst>
    <dgm:cxn modelId="{7298083A-3579-4EEA-8839-17BDF4E4274C}" srcId="{7AC593ED-F246-4276-8766-EF1AC4B71CE0}" destId="{D6F640E4-2624-416C-83FB-89A9A347CD67}" srcOrd="0" destOrd="0" parTransId="{CE76A01C-9B11-4E18-9830-AAE917CF93D6}" sibTransId="{1E454204-4EF5-4577-9C90-626B2A3EF77B}"/>
    <dgm:cxn modelId="{931C1047-ACEC-4DC4-AE9D-4DD168E1A13C}" type="presOf" srcId="{1E454204-4EF5-4577-9C90-626B2A3EF77B}" destId="{1AD4C43B-080D-4520-8F91-C0F9DA078549}" srcOrd="0" destOrd="0" presId="urn:microsoft.com/office/officeart/2005/8/layout/vProcess5"/>
    <dgm:cxn modelId="{026FCD67-F31C-48FA-B4F4-34AED15A2CD0}" type="presOf" srcId="{D6F640E4-2624-416C-83FB-89A9A347CD67}" destId="{3BE8DB06-DF70-43A1-9BAC-75285C755C6C}" srcOrd="0" destOrd="0" presId="urn:microsoft.com/office/officeart/2005/8/layout/vProcess5"/>
    <dgm:cxn modelId="{F3DAD974-069D-4BC9-B111-5AC20AA67E57}" srcId="{7AC593ED-F246-4276-8766-EF1AC4B71CE0}" destId="{609F792C-BF6A-4DD1-A9A0-577F8AE03E98}" srcOrd="1" destOrd="0" parTransId="{3BF87B91-C6A1-49E3-A41F-A42687D2817D}" sibTransId="{B0AD67C5-6375-4AC0-BCF6-AC4FB7371AB6}"/>
    <dgm:cxn modelId="{6E726658-6ED5-45E5-8744-2B505A37557A}" type="presOf" srcId="{B0AD67C5-6375-4AC0-BCF6-AC4FB7371AB6}" destId="{0031D934-03A5-452C-A6AF-8C1CFF21C952}" srcOrd="0" destOrd="0" presId="urn:microsoft.com/office/officeart/2005/8/layout/vProcess5"/>
    <dgm:cxn modelId="{D6882090-2CE3-49C3-ADF1-764ACC92DCF7}" type="presOf" srcId="{609F792C-BF6A-4DD1-A9A0-577F8AE03E98}" destId="{D344EF78-E6A7-4ED1-8654-8DDED7346F7B}" srcOrd="1" destOrd="0" presId="urn:microsoft.com/office/officeart/2005/8/layout/vProcess5"/>
    <dgm:cxn modelId="{A600E49B-6C54-4BF6-B899-D7C8B3BB207F}" srcId="{7AC593ED-F246-4276-8766-EF1AC4B71CE0}" destId="{B3B8F9D4-D972-42F3-BDBC-812AF0691A0F}" srcOrd="2" destOrd="0" parTransId="{405A5BB6-802C-4B67-8562-3330F7221CDC}" sibTransId="{E061FB36-45B1-47BA-B38A-491A787D727B}"/>
    <dgm:cxn modelId="{4ED035B0-0A41-4F51-85F4-CC4145BAA1ED}" type="presOf" srcId="{D6F640E4-2624-416C-83FB-89A9A347CD67}" destId="{666F0EBC-A367-46F7-90FD-4F7369A4D2D4}" srcOrd="1" destOrd="0" presId="urn:microsoft.com/office/officeart/2005/8/layout/vProcess5"/>
    <dgm:cxn modelId="{A85BCBB5-FA6C-4B68-B249-08FDED6F0456}" type="presOf" srcId="{609F792C-BF6A-4DD1-A9A0-577F8AE03E98}" destId="{653572CC-5831-4C65-A124-635642CC7B82}" srcOrd="0" destOrd="0" presId="urn:microsoft.com/office/officeart/2005/8/layout/vProcess5"/>
    <dgm:cxn modelId="{77E39EC7-A23E-4EA6-A2C4-62AD0F61E6A9}" type="presOf" srcId="{B3B8F9D4-D972-42F3-BDBC-812AF0691A0F}" destId="{405B5DD1-389E-46BC-9591-29DA97290337}" srcOrd="1" destOrd="0" presId="urn:microsoft.com/office/officeart/2005/8/layout/vProcess5"/>
    <dgm:cxn modelId="{E31124E3-3D2F-412A-BDFD-A7FB13A2E1D8}" type="presOf" srcId="{7AC593ED-F246-4276-8766-EF1AC4B71CE0}" destId="{F9825EDB-8A0F-460C-97E6-9EF0F2B44575}" srcOrd="0" destOrd="0" presId="urn:microsoft.com/office/officeart/2005/8/layout/vProcess5"/>
    <dgm:cxn modelId="{F788BDE4-22F7-4BF1-A81D-FE7B6261DA26}" type="presOf" srcId="{B3B8F9D4-D972-42F3-BDBC-812AF0691A0F}" destId="{E514B167-8793-4E22-BADE-3E90614460E1}" srcOrd="0" destOrd="0" presId="urn:microsoft.com/office/officeart/2005/8/layout/vProcess5"/>
    <dgm:cxn modelId="{C67D88B9-50E3-41DE-ABFD-757210716A05}" type="presParOf" srcId="{F9825EDB-8A0F-460C-97E6-9EF0F2B44575}" destId="{E113A9F1-3A1B-4035-8EFC-232B447D7BAA}" srcOrd="0" destOrd="0" presId="urn:microsoft.com/office/officeart/2005/8/layout/vProcess5"/>
    <dgm:cxn modelId="{C199DAA5-6B01-432B-A5A4-14F5D02E4E11}" type="presParOf" srcId="{F9825EDB-8A0F-460C-97E6-9EF0F2B44575}" destId="{3BE8DB06-DF70-43A1-9BAC-75285C755C6C}" srcOrd="1" destOrd="0" presId="urn:microsoft.com/office/officeart/2005/8/layout/vProcess5"/>
    <dgm:cxn modelId="{34FD5210-6BB4-4F68-BEB0-A5EDFA51A127}" type="presParOf" srcId="{F9825EDB-8A0F-460C-97E6-9EF0F2B44575}" destId="{653572CC-5831-4C65-A124-635642CC7B82}" srcOrd="2" destOrd="0" presId="urn:microsoft.com/office/officeart/2005/8/layout/vProcess5"/>
    <dgm:cxn modelId="{EBF87199-8748-4297-9629-8D6B9BBBDC91}" type="presParOf" srcId="{F9825EDB-8A0F-460C-97E6-9EF0F2B44575}" destId="{E514B167-8793-4E22-BADE-3E90614460E1}" srcOrd="3" destOrd="0" presId="urn:microsoft.com/office/officeart/2005/8/layout/vProcess5"/>
    <dgm:cxn modelId="{AD4C5012-68D6-4CB7-B17D-42B3B6426385}" type="presParOf" srcId="{F9825EDB-8A0F-460C-97E6-9EF0F2B44575}" destId="{1AD4C43B-080D-4520-8F91-C0F9DA078549}" srcOrd="4" destOrd="0" presId="urn:microsoft.com/office/officeart/2005/8/layout/vProcess5"/>
    <dgm:cxn modelId="{0F18C6CD-0C3D-4882-AE61-2B2FD1647109}" type="presParOf" srcId="{F9825EDB-8A0F-460C-97E6-9EF0F2B44575}" destId="{0031D934-03A5-452C-A6AF-8C1CFF21C952}" srcOrd="5" destOrd="0" presId="urn:microsoft.com/office/officeart/2005/8/layout/vProcess5"/>
    <dgm:cxn modelId="{2EA45AC8-4FD8-47FB-96BE-8E4A505D2875}" type="presParOf" srcId="{F9825EDB-8A0F-460C-97E6-9EF0F2B44575}" destId="{666F0EBC-A367-46F7-90FD-4F7369A4D2D4}" srcOrd="6" destOrd="0" presId="urn:microsoft.com/office/officeart/2005/8/layout/vProcess5"/>
    <dgm:cxn modelId="{0D1E0D2E-7B3D-4EC4-9012-1EC57FBA1C5A}" type="presParOf" srcId="{F9825EDB-8A0F-460C-97E6-9EF0F2B44575}" destId="{D344EF78-E6A7-4ED1-8654-8DDED7346F7B}" srcOrd="7" destOrd="0" presId="urn:microsoft.com/office/officeart/2005/8/layout/vProcess5"/>
    <dgm:cxn modelId="{0FFA362F-FA1C-47FC-87C0-7D661261A81B}" type="presParOf" srcId="{F9825EDB-8A0F-460C-97E6-9EF0F2B44575}" destId="{405B5DD1-389E-46BC-9591-29DA9729033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8B702A-67EE-4D9D-9797-D7D8D2137EC0}" type="doc">
      <dgm:prSet loTypeId="urn:microsoft.com/office/officeart/2005/8/layout/process5" loCatId="process" qsTypeId="urn:microsoft.com/office/officeart/2005/8/quickstyle/simple5" qsCatId="simple" csTypeId="urn:microsoft.com/office/officeart/2005/8/colors/accent1_2" csCatId="accent1"/>
      <dgm:spPr/>
      <dgm:t>
        <a:bodyPr/>
        <a:lstStyle/>
        <a:p>
          <a:endParaRPr lang="en-US"/>
        </a:p>
      </dgm:t>
    </dgm:pt>
    <dgm:pt modelId="{92E90C01-D23D-4340-9E32-D4864E8E7BFB}">
      <dgm:prSet/>
      <dgm:spPr/>
      <dgm:t>
        <a:bodyPr/>
        <a:lstStyle/>
        <a:p>
          <a:r>
            <a:rPr lang="en-US" b="1"/>
            <a:t>Background and Rationale</a:t>
          </a:r>
          <a:endParaRPr lang="en-US"/>
        </a:p>
      </dgm:t>
    </dgm:pt>
    <dgm:pt modelId="{F5836B6D-0B58-4686-BDB2-A69290913D68}" type="parTrans" cxnId="{3CC31806-F4B0-491A-AB3F-0964A62A60B7}">
      <dgm:prSet/>
      <dgm:spPr/>
      <dgm:t>
        <a:bodyPr/>
        <a:lstStyle/>
        <a:p>
          <a:endParaRPr lang="en-US"/>
        </a:p>
      </dgm:t>
    </dgm:pt>
    <dgm:pt modelId="{9AA96085-8F93-48F9-800F-CB55FA4A450E}" type="sibTrans" cxnId="{3CC31806-F4B0-491A-AB3F-0964A62A60B7}">
      <dgm:prSet/>
      <dgm:spPr/>
      <dgm:t>
        <a:bodyPr/>
        <a:lstStyle/>
        <a:p>
          <a:endParaRPr lang="en-US"/>
        </a:p>
      </dgm:t>
    </dgm:pt>
    <dgm:pt modelId="{8BB40209-6CD6-4E3B-BAFC-A1A24610DEBC}">
      <dgm:prSet/>
      <dgm:spPr/>
      <dgm:t>
        <a:bodyPr/>
        <a:lstStyle/>
        <a:p>
          <a:r>
            <a:rPr lang="en-US" dirty="0"/>
            <a:t>Globally, EBT has gained recognition for its ability to support individuals with trauma, anxiety, and behavioral challenges. However, in South Africa, its application remains underexplored. The country faces high rates of trauma, poverty, and limited access to conventional therapy. EBT offers a culturally adaptable, nature-based alternative that resonates with indigenous healing practices and provides emotional safety for clients who may struggle with traditional talk therapy.</a:t>
          </a:r>
        </a:p>
      </dgm:t>
    </dgm:pt>
    <dgm:pt modelId="{2E237DAC-C1EB-4646-9F50-AB199A786D74}" type="parTrans" cxnId="{DF2A595B-60DB-471E-9DCD-4DF859B5DEBB}">
      <dgm:prSet/>
      <dgm:spPr/>
      <dgm:t>
        <a:bodyPr/>
        <a:lstStyle/>
        <a:p>
          <a:endParaRPr lang="en-US"/>
        </a:p>
      </dgm:t>
    </dgm:pt>
    <dgm:pt modelId="{DEC26D72-B709-4D31-9B68-3A84FFC4D297}" type="sibTrans" cxnId="{DF2A595B-60DB-471E-9DCD-4DF859B5DEBB}">
      <dgm:prSet/>
      <dgm:spPr/>
      <dgm:t>
        <a:bodyPr/>
        <a:lstStyle/>
        <a:p>
          <a:endParaRPr lang="en-US"/>
        </a:p>
      </dgm:t>
    </dgm:pt>
    <dgm:pt modelId="{068322AD-7AE2-428C-91F7-303FF96920F2}">
      <dgm:prSet/>
      <dgm:spPr/>
      <dgm:t>
        <a:bodyPr/>
        <a:lstStyle/>
        <a:p>
          <a:r>
            <a:rPr lang="en-US"/>
            <a:t>Equine-Based Therapy (EBT) offers a compelling alternative to traditional mental health interventions, particularly in contexts where verbal communication may be limited by trauma, or developmental challenges. In South Africa, where mental health services are often stretched thin and stigmatized, EBT provides a non-verbal, experiential modality that can bypass some of the barriers associated with conventional therapy. The horse, as a therapeutic partner, facilitates emotional expression and regulation in ways that are both intuitive and deeply embodied, making it especially effective for individuals who struggle to articulate their experiences.</a:t>
          </a:r>
        </a:p>
      </dgm:t>
    </dgm:pt>
    <dgm:pt modelId="{006C8E27-A330-43E0-B1A7-B891E40E0F44}" type="parTrans" cxnId="{5DE06A20-C12F-47E5-AD51-400D8A23646A}">
      <dgm:prSet/>
      <dgm:spPr/>
      <dgm:t>
        <a:bodyPr/>
        <a:lstStyle/>
        <a:p>
          <a:endParaRPr lang="en-US"/>
        </a:p>
      </dgm:t>
    </dgm:pt>
    <dgm:pt modelId="{A86AA07D-9FF0-4DAC-A1C3-FB9018E53922}" type="sibTrans" cxnId="{5DE06A20-C12F-47E5-AD51-400D8A23646A}">
      <dgm:prSet/>
      <dgm:spPr/>
      <dgm:t>
        <a:bodyPr/>
        <a:lstStyle/>
        <a:p>
          <a:endParaRPr lang="en-US"/>
        </a:p>
      </dgm:t>
    </dgm:pt>
    <dgm:pt modelId="{29B1E522-81F0-460F-8D4E-111617F2D8B5}" type="pres">
      <dgm:prSet presAssocID="{308B702A-67EE-4D9D-9797-D7D8D2137EC0}" presName="diagram" presStyleCnt="0">
        <dgm:presLayoutVars>
          <dgm:dir/>
          <dgm:resizeHandles val="exact"/>
        </dgm:presLayoutVars>
      </dgm:prSet>
      <dgm:spPr/>
    </dgm:pt>
    <dgm:pt modelId="{CCADCA81-8D78-46E7-8B97-13B88B6CF856}" type="pres">
      <dgm:prSet presAssocID="{92E90C01-D23D-4340-9E32-D4864E8E7BFB}" presName="node" presStyleLbl="node1" presStyleIdx="0" presStyleCnt="1">
        <dgm:presLayoutVars>
          <dgm:bulletEnabled val="1"/>
        </dgm:presLayoutVars>
      </dgm:prSet>
      <dgm:spPr/>
    </dgm:pt>
  </dgm:ptLst>
  <dgm:cxnLst>
    <dgm:cxn modelId="{3CC31806-F4B0-491A-AB3F-0964A62A60B7}" srcId="{308B702A-67EE-4D9D-9797-D7D8D2137EC0}" destId="{92E90C01-D23D-4340-9E32-D4864E8E7BFB}" srcOrd="0" destOrd="0" parTransId="{F5836B6D-0B58-4686-BDB2-A69290913D68}" sibTransId="{9AA96085-8F93-48F9-800F-CB55FA4A450E}"/>
    <dgm:cxn modelId="{5DE06A20-C12F-47E5-AD51-400D8A23646A}" srcId="{92E90C01-D23D-4340-9E32-D4864E8E7BFB}" destId="{068322AD-7AE2-428C-91F7-303FF96920F2}" srcOrd="1" destOrd="0" parTransId="{006C8E27-A330-43E0-B1A7-B891E40E0F44}" sibTransId="{A86AA07D-9FF0-4DAC-A1C3-FB9018E53922}"/>
    <dgm:cxn modelId="{DF2A595B-60DB-471E-9DCD-4DF859B5DEBB}" srcId="{92E90C01-D23D-4340-9E32-D4864E8E7BFB}" destId="{8BB40209-6CD6-4E3B-BAFC-A1A24610DEBC}" srcOrd="0" destOrd="0" parTransId="{2E237DAC-C1EB-4646-9F50-AB199A786D74}" sibTransId="{DEC26D72-B709-4D31-9B68-3A84FFC4D297}"/>
    <dgm:cxn modelId="{02B4B25A-33CF-4CA9-8859-529FE1C0EE6B}" type="presOf" srcId="{8BB40209-6CD6-4E3B-BAFC-A1A24610DEBC}" destId="{CCADCA81-8D78-46E7-8B97-13B88B6CF856}" srcOrd="0" destOrd="1" presId="urn:microsoft.com/office/officeart/2005/8/layout/process5"/>
    <dgm:cxn modelId="{21B5DCDC-A079-4B8B-8968-C992608D0C95}" type="presOf" srcId="{068322AD-7AE2-428C-91F7-303FF96920F2}" destId="{CCADCA81-8D78-46E7-8B97-13B88B6CF856}" srcOrd="0" destOrd="2" presId="urn:microsoft.com/office/officeart/2005/8/layout/process5"/>
    <dgm:cxn modelId="{C47E1FE3-CB40-4CD9-ACCB-D34C185AB907}" type="presOf" srcId="{92E90C01-D23D-4340-9E32-D4864E8E7BFB}" destId="{CCADCA81-8D78-46E7-8B97-13B88B6CF856}" srcOrd="0" destOrd="0" presId="urn:microsoft.com/office/officeart/2005/8/layout/process5"/>
    <dgm:cxn modelId="{DC010CFD-3EF8-4CC2-92E5-3FF5F5D65B77}" type="presOf" srcId="{308B702A-67EE-4D9D-9797-D7D8D2137EC0}" destId="{29B1E522-81F0-460F-8D4E-111617F2D8B5}" srcOrd="0" destOrd="0" presId="urn:microsoft.com/office/officeart/2005/8/layout/process5"/>
    <dgm:cxn modelId="{DD0CDE88-27B5-418E-9BE1-BA46C849B431}" type="presParOf" srcId="{29B1E522-81F0-460F-8D4E-111617F2D8B5}" destId="{CCADCA81-8D78-46E7-8B97-13B88B6CF856}"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57E0BE-9DFC-4879-93FC-183DD316C26A}" type="doc">
      <dgm:prSet loTypeId="urn:microsoft.com/office/officeart/2005/8/layout/vProcess5" loCatId="process" qsTypeId="urn:microsoft.com/office/officeart/2005/8/quickstyle/simple2" qsCatId="simple" csTypeId="urn:microsoft.com/office/officeart/2005/8/colors/accent1_2" csCatId="accent1"/>
      <dgm:spPr/>
      <dgm:t>
        <a:bodyPr/>
        <a:lstStyle/>
        <a:p>
          <a:endParaRPr lang="en-US"/>
        </a:p>
      </dgm:t>
    </dgm:pt>
    <dgm:pt modelId="{4DC19D5A-1F0F-44A9-A648-33FEA10E1A8B}">
      <dgm:prSet/>
      <dgm:spPr/>
      <dgm:t>
        <a:bodyPr/>
        <a:lstStyle/>
        <a:p>
          <a:r>
            <a:rPr lang="en-GB" b="0"/>
            <a:t>The South African socio-cultural landscape is marked by a rich tapestry of indigenous healing traditions, many of which emphasize connection to nature, animals, and community. EBT resonates with these traditions by fostering a sense of groundedness, relational awareness, and spiritual connection. This alignment enhances the cultural relevance of EBT, allowing it to be more readily accepted and integrated into community-based mental health initiatives. Moreover, the outdoor setting of equine therapy sessions offers a restorative environment that contrasts sharply with the clinical atmosphere of conventional therapy rooms, contributing to a sense of openness and psychological safety.</a:t>
          </a:r>
          <a:endParaRPr lang="en-US"/>
        </a:p>
      </dgm:t>
    </dgm:pt>
    <dgm:pt modelId="{1E3E941D-C931-4D42-B21C-A5511970EF05}" type="parTrans" cxnId="{095CDD8E-DFE3-48D2-AED7-FC09C31A7DAC}">
      <dgm:prSet/>
      <dgm:spPr/>
      <dgm:t>
        <a:bodyPr/>
        <a:lstStyle/>
        <a:p>
          <a:endParaRPr lang="en-US"/>
        </a:p>
      </dgm:t>
    </dgm:pt>
    <dgm:pt modelId="{62E2FEEB-B0F9-440D-BAE9-657E2E4EE03A}" type="sibTrans" cxnId="{095CDD8E-DFE3-48D2-AED7-FC09C31A7DAC}">
      <dgm:prSet/>
      <dgm:spPr/>
      <dgm:t>
        <a:bodyPr/>
        <a:lstStyle/>
        <a:p>
          <a:endParaRPr lang="en-US"/>
        </a:p>
      </dgm:t>
    </dgm:pt>
    <dgm:pt modelId="{CB852929-435E-456A-A26C-3EB5862149BC}">
      <dgm:prSet/>
      <dgm:spPr/>
      <dgm:t>
        <a:bodyPr/>
        <a:lstStyle/>
        <a:p>
          <a:r>
            <a:rPr lang="en-GB" b="0" dirty="0"/>
            <a:t>Despite its promise, EBT remains underutilized in South Africa due to systemic challenges such as limited funding, lack of formal training programs, and minimal inclusion in national mental health policy frameworks. The dominance of biomedical models in mental health care has often marginalized alternative therapies, despite growing evidence of their efficacy. Addressing this gap requires a paradigm shift that values holistic, client-</a:t>
          </a:r>
          <a:r>
            <a:rPr lang="en-GB" b="0" dirty="0" err="1"/>
            <a:t>centered</a:t>
          </a:r>
          <a:r>
            <a:rPr lang="en-GB" b="0" dirty="0"/>
            <a:t> approaches and recognizes the therapeutic potential of human-animal interactions. By investing in research, practitioner training, and public awareness, South Africa can harness the full potential of EBT to meet the diverse mental health needs of its population.</a:t>
          </a:r>
          <a:endParaRPr lang="en-US" dirty="0"/>
        </a:p>
      </dgm:t>
    </dgm:pt>
    <dgm:pt modelId="{568CAEA5-369A-4DEF-BB3A-23D87761AEDB}" type="parTrans" cxnId="{B5C82AA9-9CEA-43E3-B3F0-1AD168F6238A}">
      <dgm:prSet/>
      <dgm:spPr/>
      <dgm:t>
        <a:bodyPr/>
        <a:lstStyle/>
        <a:p>
          <a:endParaRPr lang="en-US"/>
        </a:p>
      </dgm:t>
    </dgm:pt>
    <dgm:pt modelId="{4CC3B7C2-CACC-4A09-8ADE-E2EB56D84836}" type="sibTrans" cxnId="{B5C82AA9-9CEA-43E3-B3F0-1AD168F6238A}">
      <dgm:prSet/>
      <dgm:spPr/>
      <dgm:t>
        <a:bodyPr/>
        <a:lstStyle/>
        <a:p>
          <a:endParaRPr lang="en-US"/>
        </a:p>
      </dgm:t>
    </dgm:pt>
    <dgm:pt modelId="{CDA1CC48-233A-4E6A-87D7-0B611AFCB854}" type="pres">
      <dgm:prSet presAssocID="{8B57E0BE-9DFC-4879-93FC-183DD316C26A}" presName="outerComposite" presStyleCnt="0">
        <dgm:presLayoutVars>
          <dgm:chMax val="5"/>
          <dgm:dir/>
          <dgm:resizeHandles val="exact"/>
        </dgm:presLayoutVars>
      </dgm:prSet>
      <dgm:spPr/>
    </dgm:pt>
    <dgm:pt modelId="{CED044A5-CF9C-40D0-9766-F736D68785CD}" type="pres">
      <dgm:prSet presAssocID="{8B57E0BE-9DFC-4879-93FC-183DD316C26A}" presName="dummyMaxCanvas" presStyleCnt="0">
        <dgm:presLayoutVars/>
      </dgm:prSet>
      <dgm:spPr/>
    </dgm:pt>
    <dgm:pt modelId="{1DB49179-0ED4-4E7A-B162-0C5859D76F90}" type="pres">
      <dgm:prSet presAssocID="{8B57E0BE-9DFC-4879-93FC-183DD316C26A}" presName="TwoNodes_1" presStyleLbl="node1" presStyleIdx="0" presStyleCnt="2">
        <dgm:presLayoutVars>
          <dgm:bulletEnabled val="1"/>
        </dgm:presLayoutVars>
      </dgm:prSet>
      <dgm:spPr/>
    </dgm:pt>
    <dgm:pt modelId="{CC6E7AAA-6281-4118-846B-657BE8A99F37}" type="pres">
      <dgm:prSet presAssocID="{8B57E0BE-9DFC-4879-93FC-183DD316C26A}" presName="TwoNodes_2" presStyleLbl="node1" presStyleIdx="1" presStyleCnt="2">
        <dgm:presLayoutVars>
          <dgm:bulletEnabled val="1"/>
        </dgm:presLayoutVars>
      </dgm:prSet>
      <dgm:spPr/>
    </dgm:pt>
    <dgm:pt modelId="{B74BF1B5-728E-4DB3-8293-6ABC58D9E667}" type="pres">
      <dgm:prSet presAssocID="{8B57E0BE-9DFC-4879-93FC-183DD316C26A}" presName="TwoConn_1-2" presStyleLbl="fgAccFollowNode1" presStyleIdx="0" presStyleCnt="1">
        <dgm:presLayoutVars>
          <dgm:bulletEnabled val="1"/>
        </dgm:presLayoutVars>
      </dgm:prSet>
      <dgm:spPr/>
    </dgm:pt>
    <dgm:pt modelId="{27DF853A-A2A0-425A-9F4C-B0A80B5A1036}" type="pres">
      <dgm:prSet presAssocID="{8B57E0BE-9DFC-4879-93FC-183DD316C26A}" presName="TwoNodes_1_text" presStyleLbl="node1" presStyleIdx="1" presStyleCnt="2">
        <dgm:presLayoutVars>
          <dgm:bulletEnabled val="1"/>
        </dgm:presLayoutVars>
      </dgm:prSet>
      <dgm:spPr/>
    </dgm:pt>
    <dgm:pt modelId="{6A4C063C-73D9-4869-84CE-91A927355E73}" type="pres">
      <dgm:prSet presAssocID="{8B57E0BE-9DFC-4879-93FC-183DD316C26A}" presName="TwoNodes_2_text" presStyleLbl="node1" presStyleIdx="1" presStyleCnt="2">
        <dgm:presLayoutVars>
          <dgm:bulletEnabled val="1"/>
        </dgm:presLayoutVars>
      </dgm:prSet>
      <dgm:spPr/>
    </dgm:pt>
  </dgm:ptLst>
  <dgm:cxnLst>
    <dgm:cxn modelId="{AC698112-D098-44F6-9058-40B8E592449D}" type="presOf" srcId="{62E2FEEB-B0F9-440D-BAE9-657E2E4EE03A}" destId="{B74BF1B5-728E-4DB3-8293-6ABC58D9E667}" srcOrd="0" destOrd="0" presId="urn:microsoft.com/office/officeart/2005/8/layout/vProcess5"/>
    <dgm:cxn modelId="{AD620650-02D9-4614-A6A9-6996A4EFAED3}" type="presOf" srcId="{CB852929-435E-456A-A26C-3EB5862149BC}" destId="{6A4C063C-73D9-4869-84CE-91A927355E73}" srcOrd="1" destOrd="0" presId="urn:microsoft.com/office/officeart/2005/8/layout/vProcess5"/>
    <dgm:cxn modelId="{095CDD8E-DFE3-48D2-AED7-FC09C31A7DAC}" srcId="{8B57E0BE-9DFC-4879-93FC-183DD316C26A}" destId="{4DC19D5A-1F0F-44A9-A648-33FEA10E1A8B}" srcOrd="0" destOrd="0" parTransId="{1E3E941D-C931-4D42-B21C-A5511970EF05}" sibTransId="{62E2FEEB-B0F9-440D-BAE9-657E2E4EE03A}"/>
    <dgm:cxn modelId="{5B55DAA5-3AD3-4FA6-8067-4D8D62A95BE8}" type="presOf" srcId="{8B57E0BE-9DFC-4879-93FC-183DD316C26A}" destId="{CDA1CC48-233A-4E6A-87D7-0B611AFCB854}" srcOrd="0" destOrd="0" presId="urn:microsoft.com/office/officeart/2005/8/layout/vProcess5"/>
    <dgm:cxn modelId="{B5C82AA9-9CEA-43E3-B3F0-1AD168F6238A}" srcId="{8B57E0BE-9DFC-4879-93FC-183DD316C26A}" destId="{CB852929-435E-456A-A26C-3EB5862149BC}" srcOrd="1" destOrd="0" parTransId="{568CAEA5-369A-4DEF-BB3A-23D87761AEDB}" sibTransId="{4CC3B7C2-CACC-4A09-8ADE-E2EB56D84836}"/>
    <dgm:cxn modelId="{CEF57AAE-0A38-4233-9D4D-A502837DC37F}" type="presOf" srcId="{4DC19D5A-1F0F-44A9-A648-33FEA10E1A8B}" destId="{27DF853A-A2A0-425A-9F4C-B0A80B5A1036}" srcOrd="1" destOrd="0" presId="urn:microsoft.com/office/officeart/2005/8/layout/vProcess5"/>
    <dgm:cxn modelId="{FC7696B0-E3FB-4519-A492-CDFADBDFEB76}" type="presOf" srcId="{CB852929-435E-456A-A26C-3EB5862149BC}" destId="{CC6E7AAA-6281-4118-846B-657BE8A99F37}" srcOrd="0" destOrd="0" presId="urn:microsoft.com/office/officeart/2005/8/layout/vProcess5"/>
    <dgm:cxn modelId="{F07E8BE1-AC6B-479D-99C5-1F0540D56E4F}" type="presOf" srcId="{4DC19D5A-1F0F-44A9-A648-33FEA10E1A8B}" destId="{1DB49179-0ED4-4E7A-B162-0C5859D76F90}" srcOrd="0" destOrd="0" presId="urn:microsoft.com/office/officeart/2005/8/layout/vProcess5"/>
    <dgm:cxn modelId="{EF7A8640-72E3-4939-96B2-32E4BC6CED55}" type="presParOf" srcId="{CDA1CC48-233A-4E6A-87D7-0B611AFCB854}" destId="{CED044A5-CF9C-40D0-9766-F736D68785CD}" srcOrd="0" destOrd="0" presId="urn:microsoft.com/office/officeart/2005/8/layout/vProcess5"/>
    <dgm:cxn modelId="{61D4DA51-B7D5-4E62-85BF-4173E8C872A3}" type="presParOf" srcId="{CDA1CC48-233A-4E6A-87D7-0B611AFCB854}" destId="{1DB49179-0ED4-4E7A-B162-0C5859D76F90}" srcOrd="1" destOrd="0" presId="urn:microsoft.com/office/officeart/2005/8/layout/vProcess5"/>
    <dgm:cxn modelId="{04A70549-38DC-476D-B3C1-B5B4A8E85F72}" type="presParOf" srcId="{CDA1CC48-233A-4E6A-87D7-0B611AFCB854}" destId="{CC6E7AAA-6281-4118-846B-657BE8A99F37}" srcOrd="2" destOrd="0" presId="urn:microsoft.com/office/officeart/2005/8/layout/vProcess5"/>
    <dgm:cxn modelId="{700F78FD-7586-40C9-A1E2-D9DE46DCFE36}" type="presParOf" srcId="{CDA1CC48-233A-4E6A-87D7-0B611AFCB854}" destId="{B74BF1B5-728E-4DB3-8293-6ABC58D9E667}" srcOrd="3" destOrd="0" presId="urn:microsoft.com/office/officeart/2005/8/layout/vProcess5"/>
    <dgm:cxn modelId="{FF411BDF-A5F0-4AE4-BAF2-3D9615724775}" type="presParOf" srcId="{CDA1CC48-233A-4E6A-87D7-0B611AFCB854}" destId="{27DF853A-A2A0-425A-9F4C-B0A80B5A1036}" srcOrd="4" destOrd="0" presId="urn:microsoft.com/office/officeart/2005/8/layout/vProcess5"/>
    <dgm:cxn modelId="{E75A6B6E-7CDA-4B54-9E7E-332438677C93}" type="presParOf" srcId="{CDA1CC48-233A-4E6A-87D7-0B611AFCB854}" destId="{6A4C063C-73D9-4869-84CE-91A927355E73}"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C52D03-03C2-4CBB-A696-9203D08E208D}"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3F7AD49F-8F2F-4CDE-A311-D3E150AC0A10}">
      <dgm:prSet/>
      <dgm:spPr/>
      <dgm:t>
        <a:bodyPr/>
        <a:lstStyle/>
        <a:p>
          <a:r>
            <a:rPr lang="en-GB"/>
            <a:t>Purpose and Objectives</a:t>
          </a:r>
          <a:endParaRPr lang="en-US"/>
        </a:p>
      </dgm:t>
    </dgm:pt>
    <dgm:pt modelId="{882E5EB0-DB6B-4A03-B366-3172FB6E4361}" type="parTrans" cxnId="{3EA0EC9E-2385-464A-8337-9D5A4D86294C}">
      <dgm:prSet/>
      <dgm:spPr/>
      <dgm:t>
        <a:bodyPr/>
        <a:lstStyle/>
        <a:p>
          <a:endParaRPr lang="en-US"/>
        </a:p>
      </dgm:t>
    </dgm:pt>
    <dgm:pt modelId="{F48C3923-9E09-4E56-91D7-73271D530CE6}" type="sibTrans" cxnId="{3EA0EC9E-2385-464A-8337-9D5A4D86294C}">
      <dgm:prSet/>
      <dgm:spPr/>
      <dgm:t>
        <a:bodyPr/>
        <a:lstStyle/>
        <a:p>
          <a:endParaRPr lang="en-US"/>
        </a:p>
      </dgm:t>
    </dgm:pt>
    <dgm:pt modelId="{0D39134A-048B-45D8-A109-B8857570F332}">
      <dgm:prSet/>
      <dgm:spPr/>
      <dgm:t>
        <a:bodyPr/>
        <a:lstStyle/>
        <a:p>
          <a:r>
            <a:rPr lang="en-GB" b="0"/>
            <a:t>The study aimed to:</a:t>
          </a:r>
          <a:endParaRPr lang="en-US"/>
        </a:p>
      </dgm:t>
    </dgm:pt>
    <dgm:pt modelId="{40DDD38A-6EFF-422C-A24E-8F9237A66821}" type="parTrans" cxnId="{628F2ACA-E95E-454E-9BF0-39A167A4BF67}">
      <dgm:prSet/>
      <dgm:spPr/>
      <dgm:t>
        <a:bodyPr/>
        <a:lstStyle/>
        <a:p>
          <a:endParaRPr lang="en-US"/>
        </a:p>
      </dgm:t>
    </dgm:pt>
    <dgm:pt modelId="{E24F0C7B-F5C3-4E97-AD0B-2F72BA6B86EA}" type="sibTrans" cxnId="{628F2ACA-E95E-454E-9BF0-39A167A4BF67}">
      <dgm:prSet/>
      <dgm:spPr/>
      <dgm:t>
        <a:bodyPr/>
        <a:lstStyle/>
        <a:p>
          <a:endParaRPr lang="en-US"/>
        </a:p>
      </dgm:t>
    </dgm:pt>
    <dgm:pt modelId="{3416E016-8418-48A7-81B6-75E51E97350D}">
      <dgm:prSet/>
      <dgm:spPr/>
      <dgm:t>
        <a:bodyPr/>
        <a:lstStyle/>
        <a:p>
          <a:r>
            <a:rPr lang="en-GB" b="0"/>
            <a:t>Explore EBT as a therapeutic modality in social work.</a:t>
          </a:r>
          <a:endParaRPr lang="en-US"/>
        </a:p>
      </dgm:t>
    </dgm:pt>
    <dgm:pt modelId="{15ADA5D1-D0E4-4CB7-883B-A415E07A0CD3}" type="parTrans" cxnId="{BA8A7852-CD04-4177-AEAD-BE521DC41CFE}">
      <dgm:prSet/>
      <dgm:spPr/>
      <dgm:t>
        <a:bodyPr/>
        <a:lstStyle/>
        <a:p>
          <a:endParaRPr lang="en-US"/>
        </a:p>
      </dgm:t>
    </dgm:pt>
    <dgm:pt modelId="{9696CF89-28DD-4F5C-8FC2-2791FBFD9086}" type="sibTrans" cxnId="{BA8A7852-CD04-4177-AEAD-BE521DC41CFE}">
      <dgm:prSet/>
      <dgm:spPr/>
      <dgm:t>
        <a:bodyPr/>
        <a:lstStyle/>
        <a:p>
          <a:endParaRPr lang="en-US"/>
        </a:p>
      </dgm:t>
    </dgm:pt>
    <dgm:pt modelId="{1A6E443D-7C2A-4EEC-A10A-D0461C86CD21}">
      <dgm:prSet/>
      <dgm:spPr/>
      <dgm:t>
        <a:bodyPr/>
        <a:lstStyle/>
        <a:p>
          <a:r>
            <a:rPr lang="en-GB" b="0"/>
            <a:t>Identify emotional and social issues best suited for EBT.</a:t>
          </a:r>
          <a:endParaRPr lang="en-US"/>
        </a:p>
      </dgm:t>
    </dgm:pt>
    <dgm:pt modelId="{F02D5F15-011F-4E7A-8D9D-A7356BEB896E}" type="parTrans" cxnId="{18018834-D162-4930-874C-8F80717D7EE4}">
      <dgm:prSet/>
      <dgm:spPr/>
      <dgm:t>
        <a:bodyPr/>
        <a:lstStyle/>
        <a:p>
          <a:endParaRPr lang="en-US"/>
        </a:p>
      </dgm:t>
    </dgm:pt>
    <dgm:pt modelId="{9297A922-078F-461F-9909-2B237D93A61E}" type="sibTrans" cxnId="{18018834-D162-4930-874C-8F80717D7EE4}">
      <dgm:prSet/>
      <dgm:spPr/>
      <dgm:t>
        <a:bodyPr/>
        <a:lstStyle/>
        <a:p>
          <a:endParaRPr lang="en-US"/>
        </a:p>
      </dgm:t>
    </dgm:pt>
    <dgm:pt modelId="{BD3B3329-DBE8-4CFA-A762-984F63FBDF2E}">
      <dgm:prSet/>
      <dgm:spPr/>
      <dgm:t>
        <a:bodyPr/>
        <a:lstStyle/>
        <a:p>
          <a:r>
            <a:rPr lang="en-GB" b="0"/>
            <a:t>Explore the experiences of mental health practitioners using EBT.</a:t>
          </a:r>
          <a:endParaRPr lang="en-US"/>
        </a:p>
      </dgm:t>
    </dgm:pt>
    <dgm:pt modelId="{B3B1FBAC-C24C-4758-AA61-AFA070F17D32}" type="parTrans" cxnId="{4CCB73E5-C1EE-46D4-B08E-9B5E78437BEE}">
      <dgm:prSet/>
      <dgm:spPr/>
      <dgm:t>
        <a:bodyPr/>
        <a:lstStyle/>
        <a:p>
          <a:endParaRPr lang="en-US"/>
        </a:p>
      </dgm:t>
    </dgm:pt>
    <dgm:pt modelId="{3286E025-4D3B-4EC4-A0A1-48DDCAB4018E}" type="sibTrans" cxnId="{4CCB73E5-C1EE-46D4-B08E-9B5E78437BEE}">
      <dgm:prSet/>
      <dgm:spPr/>
      <dgm:t>
        <a:bodyPr/>
        <a:lstStyle/>
        <a:p>
          <a:endParaRPr lang="en-US"/>
        </a:p>
      </dgm:t>
    </dgm:pt>
    <dgm:pt modelId="{F2CA8085-FE03-4E77-8638-191F2FB89DA6}">
      <dgm:prSet/>
      <dgm:spPr/>
      <dgm:t>
        <a:bodyPr/>
        <a:lstStyle/>
        <a:p>
          <a:r>
            <a:rPr lang="en-GB" b="0"/>
            <a:t>Assess how EBT can enhance social work practice in South Africa.</a:t>
          </a:r>
          <a:endParaRPr lang="en-US"/>
        </a:p>
      </dgm:t>
    </dgm:pt>
    <dgm:pt modelId="{CFA897AD-8D3A-4BAF-A373-F97FDC725EC3}" type="parTrans" cxnId="{0A7D8B2C-D282-438C-8222-C8238B867EA0}">
      <dgm:prSet/>
      <dgm:spPr/>
      <dgm:t>
        <a:bodyPr/>
        <a:lstStyle/>
        <a:p>
          <a:endParaRPr lang="en-US"/>
        </a:p>
      </dgm:t>
    </dgm:pt>
    <dgm:pt modelId="{BBEFE063-C9B2-45B4-A71E-E5673EEB7347}" type="sibTrans" cxnId="{0A7D8B2C-D282-438C-8222-C8238B867EA0}">
      <dgm:prSet/>
      <dgm:spPr/>
      <dgm:t>
        <a:bodyPr/>
        <a:lstStyle/>
        <a:p>
          <a:endParaRPr lang="en-US"/>
        </a:p>
      </dgm:t>
    </dgm:pt>
    <dgm:pt modelId="{584A46F4-8097-4AEE-BA0F-A3CF72A7D484}" type="pres">
      <dgm:prSet presAssocID="{37C52D03-03C2-4CBB-A696-9203D08E208D}" presName="linear" presStyleCnt="0">
        <dgm:presLayoutVars>
          <dgm:animLvl val="lvl"/>
          <dgm:resizeHandles val="exact"/>
        </dgm:presLayoutVars>
      </dgm:prSet>
      <dgm:spPr/>
    </dgm:pt>
    <dgm:pt modelId="{A1F13C72-A2AC-4CF9-A466-3D26D0561D2F}" type="pres">
      <dgm:prSet presAssocID="{3F7AD49F-8F2F-4CDE-A311-D3E150AC0A10}" presName="parentText" presStyleLbl="node1" presStyleIdx="0" presStyleCnt="6">
        <dgm:presLayoutVars>
          <dgm:chMax val="0"/>
          <dgm:bulletEnabled val="1"/>
        </dgm:presLayoutVars>
      </dgm:prSet>
      <dgm:spPr/>
    </dgm:pt>
    <dgm:pt modelId="{049A2EA1-1426-449B-906F-64C7F5FBD538}" type="pres">
      <dgm:prSet presAssocID="{F48C3923-9E09-4E56-91D7-73271D530CE6}" presName="spacer" presStyleCnt="0"/>
      <dgm:spPr/>
    </dgm:pt>
    <dgm:pt modelId="{6E5B7E60-7C37-4EAC-81A0-B12B4F19319C}" type="pres">
      <dgm:prSet presAssocID="{0D39134A-048B-45D8-A109-B8857570F332}" presName="parentText" presStyleLbl="node1" presStyleIdx="1" presStyleCnt="6">
        <dgm:presLayoutVars>
          <dgm:chMax val="0"/>
          <dgm:bulletEnabled val="1"/>
        </dgm:presLayoutVars>
      </dgm:prSet>
      <dgm:spPr/>
    </dgm:pt>
    <dgm:pt modelId="{AE1777FD-8FAF-4B6D-8454-F84D4C83AF4D}" type="pres">
      <dgm:prSet presAssocID="{E24F0C7B-F5C3-4E97-AD0B-2F72BA6B86EA}" presName="spacer" presStyleCnt="0"/>
      <dgm:spPr/>
    </dgm:pt>
    <dgm:pt modelId="{ADC45795-8928-4C0F-975B-2F73682C24ED}" type="pres">
      <dgm:prSet presAssocID="{3416E016-8418-48A7-81B6-75E51E97350D}" presName="parentText" presStyleLbl="node1" presStyleIdx="2" presStyleCnt="6">
        <dgm:presLayoutVars>
          <dgm:chMax val="0"/>
          <dgm:bulletEnabled val="1"/>
        </dgm:presLayoutVars>
      </dgm:prSet>
      <dgm:spPr/>
    </dgm:pt>
    <dgm:pt modelId="{B28A4F55-D11C-4C1E-A8A6-9E83EE40EC42}" type="pres">
      <dgm:prSet presAssocID="{9696CF89-28DD-4F5C-8FC2-2791FBFD9086}" presName="spacer" presStyleCnt="0"/>
      <dgm:spPr/>
    </dgm:pt>
    <dgm:pt modelId="{F85EC17B-0BD3-4A9F-A161-D226033F088D}" type="pres">
      <dgm:prSet presAssocID="{1A6E443D-7C2A-4EEC-A10A-D0461C86CD21}" presName="parentText" presStyleLbl="node1" presStyleIdx="3" presStyleCnt="6">
        <dgm:presLayoutVars>
          <dgm:chMax val="0"/>
          <dgm:bulletEnabled val="1"/>
        </dgm:presLayoutVars>
      </dgm:prSet>
      <dgm:spPr/>
    </dgm:pt>
    <dgm:pt modelId="{95B152D2-4630-4D88-A1C9-AFF84ECC57F6}" type="pres">
      <dgm:prSet presAssocID="{9297A922-078F-461F-9909-2B237D93A61E}" presName="spacer" presStyleCnt="0"/>
      <dgm:spPr/>
    </dgm:pt>
    <dgm:pt modelId="{D755D496-459E-49F3-9669-EA336D74AA9F}" type="pres">
      <dgm:prSet presAssocID="{BD3B3329-DBE8-4CFA-A762-984F63FBDF2E}" presName="parentText" presStyleLbl="node1" presStyleIdx="4" presStyleCnt="6">
        <dgm:presLayoutVars>
          <dgm:chMax val="0"/>
          <dgm:bulletEnabled val="1"/>
        </dgm:presLayoutVars>
      </dgm:prSet>
      <dgm:spPr/>
    </dgm:pt>
    <dgm:pt modelId="{57681BBE-67DD-44EF-BB00-6E18C13A7085}" type="pres">
      <dgm:prSet presAssocID="{3286E025-4D3B-4EC4-A0A1-48DDCAB4018E}" presName="spacer" presStyleCnt="0"/>
      <dgm:spPr/>
    </dgm:pt>
    <dgm:pt modelId="{91E1F200-CB66-497C-99EE-F25627536BEB}" type="pres">
      <dgm:prSet presAssocID="{F2CA8085-FE03-4E77-8638-191F2FB89DA6}" presName="parentText" presStyleLbl="node1" presStyleIdx="5" presStyleCnt="6">
        <dgm:presLayoutVars>
          <dgm:chMax val="0"/>
          <dgm:bulletEnabled val="1"/>
        </dgm:presLayoutVars>
      </dgm:prSet>
      <dgm:spPr/>
    </dgm:pt>
  </dgm:ptLst>
  <dgm:cxnLst>
    <dgm:cxn modelId="{0A7D8B2C-D282-438C-8222-C8238B867EA0}" srcId="{37C52D03-03C2-4CBB-A696-9203D08E208D}" destId="{F2CA8085-FE03-4E77-8638-191F2FB89DA6}" srcOrd="5" destOrd="0" parTransId="{CFA897AD-8D3A-4BAF-A373-F97FDC725EC3}" sibTransId="{BBEFE063-C9B2-45B4-A71E-E5673EEB7347}"/>
    <dgm:cxn modelId="{18018834-D162-4930-874C-8F80717D7EE4}" srcId="{37C52D03-03C2-4CBB-A696-9203D08E208D}" destId="{1A6E443D-7C2A-4EEC-A10A-D0461C86CD21}" srcOrd="3" destOrd="0" parTransId="{F02D5F15-011F-4E7A-8D9D-A7356BEB896E}" sibTransId="{9297A922-078F-461F-9909-2B237D93A61E}"/>
    <dgm:cxn modelId="{1F9EAA35-03E0-47BB-86A6-454C56BFC972}" type="presOf" srcId="{0D39134A-048B-45D8-A109-B8857570F332}" destId="{6E5B7E60-7C37-4EAC-81A0-B12B4F19319C}" srcOrd="0" destOrd="0" presId="urn:microsoft.com/office/officeart/2005/8/layout/vList2"/>
    <dgm:cxn modelId="{BA8A7852-CD04-4177-AEAD-BE521DC41CFE}" srcId="{37C52D03-03C2-4CBB-A696-9203D08E208D}" destId="{3416E016-8418-48A7-81B6-75E51E97350D}" srcOrd="2" destOrd="0" parTransId="{15ADA5D1-D0E4-4CB7-883B-A415E07A0CD3}" sibTransId="{9696CF89-28DD-4F5C-8FC2-2791FBFD9086}"/>
    <dgm:cxn modelId="{6A7F3985-98AB-43DA-88BD-6FBB7AEF1267}" type="presOf" srcId="{BD3B3329-DBE8-4CFA-A762-984F63FBDF2E}" destId="{D755D496-459E-49F3-9669-EA336D74AA9F}" srcOrd="0" destOrd="0" presId="urn:microsoft.com/office/officeart/2005/8/layout/vList2"/>
    <dgm:cxn modelId="{4B59AB9B-0DB9-4555-A442-4433D4BE94D4}" type="presOf" srcId="{3416E016-8418-48A7-81B6-75E51E97350D}" destId="{ADC45795-8928-4C0F-975B-2F73682C24ED}" srcOrd="0" destOrd="0" presId="urn:microsoft.com/office/officeart/2005/8/layout/vList2"/>
    <dgm:cxn modelId="{3EA0EC9E-2385-464A-8337-9D5A4D86294C}" srcId="{37C52D03-03C2-4CBB-A696-9203D08E208D}" destId="{3F7AD49F-8F2F-4CDE-A311-D3E150AC0A10}" srcOrd="0" destOrd="0" parTransId="{882E5EB0-DB6B-4A03-B366-3172FB6E4361}" sibTransId="{F48C3923-9E09-4E56-91D7-73271D530CE6}"/>
    <dgm:cxn modelId="{A52219A4-37B2-455C-9493-C0E99DA02F47}" type="presOf" srcId="{37C52D03-03C2-4CBB-A696-9203D08E208D}" destId="{584A46F4-8097-4AEE-BA0F-A3CF72A7D484}" srcOrd="0" destOrd="0" presId="urn:microsoft.com/office/officeart/2005/8/layout/vList2"/>
    <dgm:cxn modelId="{5D284FA4-1614-49F4-AF2E-49FD068FDF79}" type="presOf" srcId="{3F7AD49F-8F2F-4CDE-A311-D3E150AC0A10}" destId="{A1F13C72-A2AC-4CF9-A466-3D26D0561D2F}" srcOrd="0" destOrd="0" presId="urn:microsoft.com/office/officeart/2005/8/layout/vList2"/>
    <dgm:cxn modelId="{628F2ACA-E95E-454E-9BF0-39A167A4BF67}" srcId="{37C52D03-03C2-4CBB-A696-9203D08E208D}" destId="{0D39134A-048B-45D8-A109-B8857570F332}" srcOrd="1" destOrd="0" parTransId="{40DDD38A-6EFF-422C-A24E-8F9237A66821}" sibTransId="{E24F0C7B-F5C3-4E97-AD0B-2F72BA6B86EA}"/>
    <dgm:cxn modelId="{4CCB73E5-C1EE-46D4-B08E-9B5E78437BEE}" srcId="{37C52D03-03C2-4CBB-A696-9203D08E208D}" destId="{BD3B3329-DBE8-4CFA-A762-984F63FBDF2E}" srcOrd="4" destOrd="0" parTransId="{B3B1FBAC-C24C-4758-AA61-AFA070F17D32}" sibTransId="{3286E025-4D3B-4EC4-A0A1-48DDCAB4018E}"/>
    <dgm:cxn modelId="{98465AFC-835E-4B0A-83E1-8B8682BF1D6C}" type="presOf" srcId="{1A6E443D-7C2A-4EEC-A10A-D0461C86CD21}" destId="{F85EC17B-0BD3-4A9F-A161-D226033F088D}" srcOrd="0" destOrd="0" presId="urn:microsoft.com/office/officeart/2005/8/layout/vList2"/>
    <dgm:cxn modelId="{724E86FE-7860-41E6-AADB-EED49FC0D1F4}" type="presOf" srcId="{F2CA8085-FE03-4E77-8638-191F2FB89DA6}" destId="{91E1F200-CB66-497C-99EE-F25627536BEB}" srcOrd="0" destOrd="0" presId="urn:microsoft.com/office/officeart/2005/8/layout/vList2"/>
    <dgm:cxn modelId="{E0C34F30-744B-43A9-A12D-816122C5B86D}" type="presParOf" srcId="{584A46F4-8097-4AEE-BA0F-A3CF72A7D484}" destId="{A1F13C72-A2AC-4CF9-A466-3D26D0561D2F}" srcOrd="0" destOrd="0" presId="urn:microsoft.com/office/officeart/2005/8/layout/vList2"/>
    <dgm:cxn modelId="{24DE0B1C-BA1F-4586-B730-E6C4C68FB06D}" type="presParOf" srcId="{584A46F4-8097-4AEE-BA0F-A3CF72A7D484}" destId="{049A2EA1-1426-449B-906F-64C7F5FBD538}" srcOrd="1" destOrd="0" presId="urn:microsoft.com/office/officeart/2005/8/layout/vList2"/>
    <dgm:cxn modelId="{8BC1E95B-022E-471C-9A13-F3A7753FF3A6}" type="presParOf" srcId="{584A46F4-8097-4AEE-BA0F-A3CF72A7D484}" destId="{6E5B7E60-7C37-4EAC-81A0-B12B4F19319C}" srcOrd="2" destOrd="0" presId="urn:microsoft.com/office/officeart/2005/8/layout/vList2"/>
    <dgm:cxn modelId="{AAECAAA1-A347-40A1-964F-4FFDEEC30E87}" type="presParOf" srcId="{584A46F4-8097-4AEE-BA0F-A3CF72A7D484}" destId="{AE1777FD-8FAF-4B6D-8454-F84D4C83AF4D}" srcOrd="3" destOrd="0" presId="urn:microsoft.com/office/officeart/2005/8/layout/vList2"/>
    <dgm:cxn modelId="{61FCB1A6-BE66-4E53-B459-243DAB5F4E88}" type="presParOf" srcId="{584A46F4-8097-4AEE-BA0F-A3CF72A7D484}" destId="{ADC45795-8928-4C0F-975B-2F73682C24ED}" srcOrd="4" destOrd="0" presId="urn:microsoft.com/office/officeart/2005/8/layout/vList2"/>
    <dgm:cxn modelId="{934478F1-355B-4449-BFE4-D68A9F532750}" type="presParOf" srcId="{584A46F4-8097-4AEE-BA0F-A3CF72A7D484}" destId="{B28A4F55-D11C-4C1E-A8A6-9E83EE40EC42}" srcOrd="5" destOrd="0" presId="urn:microsoft.com/office/officeart/2005/8/layout/vList2"/>
    <dgm:cxn modelId="{F6D7E32A-3FB7-4A87-815A-A0E89B92232E}" type="presParOf" srcId="{584A46F4-8097-4AEE-BA0F-A3CF72A7D484}" destId="{F85EC17B-0BD3-4A9F-A161-D226033F088D}" srcOrd="6" destOrd="0" presId="urn:microsoft.com/office/officeart/2005/8/layout/vList2"/>
    <dgm:cxn modelId="{419D01DE-6F53-475C-8BF7-1976E83A7BCD}" type="presParOf" srcId="{584A46F4-8097-4AEE-BA0F-A3CF72A7D484}" destId="{95B152D2-4630-4D88-A1C9-AFF84ECC57F6}" srcOrd="7" destOrd="0" presId="urn:microsoft.com/office/officeart/2005/8/layout/vList2"/>
    <dgm:cxn modelId="{F44A556A-9C1C-438B-8E69-C2C4702ECFE7}" type="presParOf" srcId="{584A46F4-8097-4AEE-BA0F-A3CF72A7D484}" destId="{D755D496-459E-49F3-9669-EA336D74AA9F}" srcOrd="8" destOrd="0" presId="urn:microsoft.com/office/officeart/2005/8/layout/vList2"/>
    <dgm:cxn modelId="{6938BD50-56FE-4AAC-B903-81C85B01CC85}" type="presParOf" srcId="{584A46F4-8097-4AEE-BA0F-A3CF72A7D484}" destId="{57681BBE-67DD-44EF-BB00-6E18C13A7085}" srcOrd="9" destOrd="0" presId="urn:microsoft.com/office/officeart/2005/8/layout/vList2"/>
    <dgm:cxn modelId="{FB00DC52-5E89-4FC6-86F7-BAB5F368100A}" type="presParOf" srcId="{584A46F4-8097-4AEE-BA0F-A3CF72A7D484}" destId="{91E1F200-CB66-497C-99EE-F25627536BE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589B2E-E515-422A-9911-A74F5F84CAB8}"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7AD9595F-2858-4F22-8223-E0FC9DB0FC8B}">
      <dgm:prSet/>
      <dgm:spPr/>
      <dgm:t>
        <a:bodyPr/>
        <a:lstStyle/>
        <a:p>
          <a:r>
            <a:rPr lang="en-GB"/>
            <a:t>Methodology</a:t>
          </a:r>
          <a:endParaRPr lang="en-US"/>
        </a:p>
      </dgm:t>
    </dgm:pt>
    <dgm:pt modelId="{431DEB5E-518D-42D3-A6AA-14284FEAAE3E}" type="parTrans" cxnId="{53B35CD9-1C55-422C-B283-A13CB5DBE36E}">
      <dgm:prSet/>
      <dgm:spPr/>
      <dgm:t>
        <a:bodyPr/>
        <a:lstStyle/>
        <a:p>
          <a:endParaRPr lang="en-US"/>
        </a:p>
      </dgm:t>
    </dgm:pt>
    <dgm:pt modelId="{0585CA7A-A5C7-47AA-ABF8-06D18EA7DE77}" type="sibTrans" cxnId="{53B35CD9-1C55-422C-B283-A13CB5DBE36E}">
      <dgm:prSet/>
      <dgm:spPr/>
      <dgm:t>
        <a:bodyPr/>
        <a:lstStyle/>
        <a:p>
          <a:endParaRPr lang="en-US"/>
        </a:p>
      </dgm:t>
    </dgm:pt>
    <dgm:pt modelId="{4A60BAD2-D3BD-42E3-A7DB-F52CF49D8559}">
      <dgm:prSet/>
      <dgm:spPr/>
      <dgm:t>
        <a:bodyPr/>
        <a:lstStyle/>
        <a:p>
          <a:r>
            <a:rPr lang="en-GB" b="0" dirty="0"/>
            <a:t>A qualitative exploratory-descriptive design was employed, utilizing an instrumental case study approach. Data was collected through semi-structured interviews with 15 mental health practitioners across Gauteng, KwaZulu-Natal, Eastern Cape, and Western Cape. Thematic analysis was used to extract patterns and insights from the interviews, providing a rich understanding of practitioner and client experiences with EBT.</a:t>
          </a:r>
          <a:endParaRPr lang="en-US" dirty="0"/>
        </a:p>
      </dgm:t>
    </dgm:pt>
    <dgm:pt modelId="{B9AC02CB-E75B-4F1C-87DA-654BCFB63C65}" type="parTrans" cxnId="{D3C86FA9-9EEE-4FB0-9A0A-111F8F2ECC34}">
      <dgm:prSet/>
      <dgm:spPr/>
      <dgm:t>
        <a:bodyPr/>
        <a:lstStyle/>
        <a:p>
          <a:endParaRPr lang="en-US"/>
        </a:p>
      </dgm:t>
    </dgm:pt>
    <dgm:pt modelId="{FF4EC8D6-D471-44DC-AD01-9A4A04DBD2BF}" type="sibTrans" cxnId="{D3C86FA9-9EEE-4FB0-9A0A-111F8F2ECC34}">
      <dgm:prSet/>
      <dgm:spPr/>
      <dgm:t>
        <a:bodyPr/>
        <a:lstStyle/>
        <a:p>
          <a:endParaRPr lang="en-US"/>
        </a:p>
      </dgm:t>
    </dgm:pt>
    <dgm:pt modelId="{7CCC6EFB-10A3-4124-8E9D-BCBD0CF9F089}" type="pres">
      <dgm:prSet presAssocID="{16589B2E-E515-422A-9911-A74F5F84CAB8}" presName="hierChild1" presStyleCnt="0">
        <dgm:presLayoutVars>
          <dgm:chPref val="1"/>
          <dgm:dir/>
          <dgm:animOne val="branch"/>
          <dgm:animLvl val="lvl"/>
          <dgm:resizeHandles/>
        </dgm:presLayoutVars>
      </dgm:prSet>
      <dgm:spPr/>
    </dgm:pt>
    <dgm:pt modelId="{353C6E13-87DD-4766-94F7-A11EE7DBD250}" type="pres">
      <dgm:prSet presAssocID="{7AD9595F-2858-4F22-8223-E0FC9DB0FC8B}" presName="hierRoot1" presStyleCnt="0"/>
      <dgm:spPr/>
    </dgm:pt>
    <dgm:pt modelId="{BBC40344-576B-4E66-96CA-121AE11EB41F}" type="pres">
      <dgm:prSet presAssocID="{7AD9595F-2858-4F22-8223-E0FC9DB0FC8B}" presName="composite" presStyleCnt="0"/>
      <dgm:spPr/>
    </dgm:pt>
    <dgm:pt modelId="{4DFBD396-4EE6-47DD-A427-4F854B978BE2}" type="pres">
      <dgm:prSet presAssocID="{7AD9595F-2858-4F22-8223-E0FC9DB0FC8B}" presName="background" presStyleLbl="node0" presStyleIdx="0" presStyleCnt="2"/>
      <dgm:spPr/>
    </dgm:pt>
    <dgm:pt modelId="{E92F6D35-AED1-4CFC-BE3D-E25F23EC1E10}" type="pres">
      <dgm:prSet presAssocID="{7AD9595F-2858-4F22-8223-E0FC9DB0FC8B}" presName="text" presStyleLbl="fgAcc0" presStyleIdx="0" presStyleCnt="2">
        <dgm:presLayoutVars>
          <dgm:chPref val="3"/>
        </dgm:presLayoutVars>
      </dgm:prSet>
      <dgm:spPr/>
    </dgm:pt>
    <dgm:pt modelId="{8F0DF0AD-3671-449D-A4F0-EB9305C3266C}" type="pres">
      <dgm:prSet presAssocID="{7AD9595F-2858-4F22-8223-E0FC9DB0FC8B}" presName="hierChild2" presStyleCnt="0"/>
      <dgm:spPr/>
    </dgm:pt>
    <dgm:pt modelId="{42B6215E-C256-40CD-A285-D83E516D224C}" type="pres">
      <dgm:prSet presAssocID="{4A60BAD2-D3BD-42E3-A7DB-F52CF49D8559}" presName="hierRoot1" presStyleCnt="0"/>
      <dgm:spPr/>
    </dgm:pt>
    <dgm:pt modelId="{2C392C53-B62B-4FF1-8D48-667A3ED8C934}" type="pres">
      <dgm:prSet presAssocID="{4A60BAD2-D3BD-42E3-A7DB-F52CF49D8559}" presName="composite" presStyleCnt="0"/>
      <dgm:spPr/>
    </dgm:pt>
    <dgm:pt modelId="{F8FD05AB-D2B3-4490-BDC3-1397763F381F}" type="pres">
      <dgm:prSet presAssocID="{4A60BAD2-D3BD-42E3-A7DB-F52CF49D8559}" presName="background" presStyleLbl="node0" presStyleIdx="1" presStyleCnt="2"/>
      <dgm:spPr/>
    </dgm:pt>
    <dgm:pt modelId="{1A721A92-CCFA-42ED-AEB6-767F5D53CB4F}" type="pres">
      <dgm:prSet presAssocID="{4A60BAD2-D3BD-42E3-A7DB-F52CF49D8559}" presName="text" presStyleLbl="fgAcc0" presStyleIdx="1" presStyleCnt="2">
        <dgm:presLayoutVars>
          <dgm:chPref val="3"/>
        </dgm:presLayoutVars>
      </dgm:prSet>
      <dgm:spPr/>
    </dgm:pt>
    <dgm:pt modelId="{21993D35-C97D-4DFF-9A02-BFCCE76D7AFB}" type="pres">
      <dgm:prSet presAssocID="{4A60BAD2-D3BD-42E3-A7DB-F52CF49D8559}" presName="hierChild2" presStyleCnt="0"/>
      <dgm:spPr/>
    </dgm:pt>
  </dgm:ptLst>
  <dgm:cxnLst>
    <dgm:cxn modelId="{940B3B2B-F0BF-4E5F-9845-4468F78F5CAF}" type="presOf" srcId="{4A60BAD2-D3BD-42E3-A7DB-F52CF49D8559}" destId="{1A721A92-CCFA-42ED-AEB6-767F5D53CB4F}" srcOrd="0" destOrd="0" presId="urn:microsoft.com/office/officeart/2005/8/layout/hierarchy1"/>
    <dgm:cxn modelId="{2D92015B-74F7-4FD4-B151-4A7D1AA45094}" type="presOf" srcId="{16589B2E-E515-422A-9911-A74F5F84CAB8}" destId="{7CCC6EFB-10A3-4124-8E9D-BCBD0CF9F089}" srcOrd="0" destOrd="0" presId="urn:microsoft.com/office/officeart/2005/8/layout/hierarchy1"/>
    <dgm:cxn modelId="{52417490-B0D6-49AD-806C-24EEB42F8B1B}" type="presOf" srcId="{7AD9595F-2858-4F22-8223-E0FC9DB0FC8B}" destId="{E92F6D35-AED1-4CFC-BE3D-E25F23EC1E10}" srcOrd="0" destOrd="0" presId="urn:microsoft.com/office/officeart/2005/8/layout/hierarchy1"/>
    <dgm:cxn modelId="{D3C86FA9-9EEE-4FB0-9A0A-111F8F2ECC34}" srcId="{16589B2E-E515-422A-9911-A74F5F84CAB8}" destId="{4A60BAD2-D3BD-42E3-A7DB-F52CF49D8559}" srcOrd="1" destOrd="0" parTransId="{B9AC02CB-E75B-4F1C-87DA-654BCFB63C65}" sibTransId="{FF4EC8D6-D471-44DC-AD01-9A4A04DBD2BF}"/>
    <dgm:cxn modelId="{53B35CD9-1C55-422C-B283-A13CB5DBE36E}" srcId="{16589B2E-E515-422A-9911-A74F5F84CAB8}" destId="{7AD9595F-2858-4F22-8223-E0FC9DB0FC8B}" srcOrd="0" destOrd="0" parTransId="{431DEB5E-518D-42D3-A6AA-14284FEAAE3E}" sibTransId="{0585CA7A-A5C7-47AA-ABF8-06D18EA7DE77}"/>
    <dgm:cxn modelId="{844D0524-5BF6-401E-BEB4-CC77164F20FE}" type="presParOf" srcId="{7CCC6EFB-10A3-4124-8E9D-BCBD0CF9F089}" destId="{353C6E13-87DD-4766-94F7-A11EE7DBD250}" srcOrd="0" destOrd="0" presId="urn:microsoft.com/office/officeart/2005/8/layout/hierarchy1"/>
    <dgm:cxn modelId="{D19A7739-C947-4D77-A4B3-872DA28E3F7D}" type="presParOf" srcId="{353C6E13-87DD-4766-94F7-A11EE7DBD250}" destId="{BBC40344-576B-4E66-96CA-121AE11EB41F}" srcOrd="0" destOrd="0" presId="urn:microsoft.com/office/officeart/2005/8/layout/hierarchy1"/>
    <dgm:cxn modelId="{EBB8839F-159E-4295-B7A9-E9A5BB423024}" type="presParOf" srcId="{BBC40344-576B-4E66-96CA-121AE11EB41F}" destId="{4DFBD396-4EE6-47DD-A427-4F854B978BE2}" srcOrd="0" destOrd="0" presId="urn:microsoft.com/office/officeart/2005/8/layout/hierarchy1"/>
    <dgm:cxn modelId="{8AC64C41-446E-469D-9E79-44E863ABC9DB}" type="presParOf" srcId="{BBC40344-576B-4E66-96CA-121AE11EB41F}" destId="{E92F6D35-AED1-4CFC-BE3D-E25F23EC1E10}" srcOrd="1" destOrd="0" presId="urn:microsoft.com/office/officeart/2005/8/layout/hierarchy1"/>
    <dgm:cxn modelId="{76426E01-1195-49BD-9C2E-D2028A7F4A12}" type="presParOf" srcId="{353C6E13-87DD-4766-94F7-A11EE7DBD250}" destId="{8F0DF0AD-3671-449D-A4F0-EB9305C3266C}" srcOrd="1" destOrd="0" presId="urn:microsoft.com/office/officeart/2005/8/layout/hierarchy1"/>
    <dgm:cxn modelId="{57FB52D5-F8FC-463A-83F4-1D4CADBE589F}" type="presParOf" srcId="{7CCC6EFB-10A3-4124-8E9D-BCBD0CF9F089}" destId="{42B6215E-C256-40CD-A285-D83E516D224C}" srcOrd="1" destOrd="0" presId="urn:microsoft.com/office/officeart/2005/8/layout/hierarchy1"/>
    <dgm:cxn modelId="{DD7EFB63-5906-492F-B5DC-898CB560C250}" type="presParOf" srcId="{42B6215E-C256-40CD-A285-D83E516D224C}" destId="{2C392C53-B62B-4FF1-8D48-667A3ED8C934}" srcOrd="0" destOrd="0" presId="urn:microsoft.com/office/officeart/2005/8/layout/hierarchy1"/>
    <dgm:cxn modelId="{82E4FC15-13FA-48A5-AC6D-242B4A58C9AE}" type="presParOf" srcId="{2C392C53-B62B-4FF1-8D48-667A3ED8C934}" destId="{F8FD05AB-D2B3-4490-BDC3-1397763F381F}" srcOrd="0" destOrd="0" presId="urn:microsoft.com/office/officeart/2005/8/layout/hierarchy1"/>
    <dgm:cxn modelId="{8723647A-3F16-4590-AE96-3DA4C6FB66AA}" type="presParOf" srcId="{2C392C53-B62B-4FF1-8D48-667A3ED8C934}" destId="{1A721A92-CCFA-42ED-AEB6-767F5D53CB4F}" srcOrd="1" destOrd="0" presId="urn:microsoft.com/office/officeart/2005/8/layout/hierarchy1"/>
    <dgm:cxn modelId="{4EBBDE28-2EE8-41D4-AD7B-6748C8351E64}" type="presParOf" srcId="{42B6215E-C256-40CD-A285-D83E516D224C}" destId="{21993D35-C97D-4DFF-9A02-BFCCE76D7AF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BF3685-C9F3-4471-B4D7-44FF13E1493E}"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920F81AF-9EF2-4364-A88F-149976BD29DA}">
      <dgm:prSet/>
      <dgm:spPr/>
      <dgm:t>
        <a:bodyPr/>
        <a:lstStyle/>
        <a:p>
          <a:r>
            <a:rPr lang="en-GB" dirty="0"/>
            <a:t>Implications for Social Work Practice </a:t>
          </a:r>
          <a:endParaRPr lang="en-US" dirty="0"/>
        </a:p>
      </dgm:t>
    </dgm:pt>
    <dgm:pt modelId="{8B9CEF98-26D4-49A6-AD9B-DD5A3862CA3F}" type="parTrans" cxnId="{5E3DA761-FABA-4D96-9118-EB4D7ECFFE4E}">
      <dgm:prSet/>
      <dgm:spPr/>
      <dgm:t>
        <a:bodyPr/>
        <a:lstStyle/>
        <a:p>
          <a:endParaRPr lang="en-US"/>
        </a:p>
      </dgm:t>
    </dgm:pt>
    <dgm:pt modelId="{E3CC777D-A2A3-4907-A8F0-E515FD7B0151}" type="sibTrans" cxnId="{5E3DA761-FABA-4D96-9118-EB4D7ECFFE4E}">
      <dgm:prSet/>
      <dgm:spPr/>
      <dgm:t>
        <a:bodyPr/>
        <a:lstStyle/>
        <a:p>
          <a:endParaRPr lang="en-US"/>
        </a:p>
      </dgm:t>
    </dgm:pt>
    <dgm:pt modelId="{07E8FF45-7EFB-43E4-B524-78E4E069BD87}">
      <dgm:prSet/>
      <dgm:spPr/>
      <dgm:t>
        <a:bodyPr/>
        <a:lstStyle/>
        <a:p>
          <a:r>
            <a:rPr lang="en-GB" b="0"/>
            <a:t>Equine-Based Therapy (EBT) presents a transformative opportunity for social work practice by offering a holistic, client-centered approach that complements traditional therapeutic models. Its experiential nature aligns with core social work values such as empowerment, empathy, and relational engagement. By integrating EBT into practice, social workers can expand their therapeutic toolkit, especially when working with clients who are resistant to verbal therapy or who benefit from embodied, sensory-based interventions.</a:t>
          </a:r>
          <a:endParaRPr lang="en-US"/>
        </a:p>
      </dgm:t>
    </dgm:pt>
    <dgm:pt modelId="{26C62F55-F675-45E0-B6DD-7D029D0A10EC}" type="parTrans" cxnId="{4BF9DBBC-4577-4B60-AA5F-5815B254FAC1}">
      <dgm:prSet/>
      <dgm:spPr/>
      <dgm:t>
        <a:bodyPr/>
        <a:lstStyle/>
        <a:p>
          <a:endParaRPr lang="en-US"/>
        </a:p>
      </dgm:t>
    </dgm:pt>
    <dgm:pt modelId="{CFD86B17-5D95-4B3F-A24E-E18A39D1E048}" type="sibTrans" cxnId="{4BF9DBBC-4577-4B60-AA5F-5815B254FAC1}">
      <dgm:prSet/>
      <dgm:spPr/>
      <dgm:t>
        <a:bodyPr/>
        <a:lstStyle/>
        <a:p>
          <a:endParaRPr lang="en-US"/>
        </a:p>
      </dgm:t>
    </dgm:pt>
    <dgm:pt modelId="{E1D59DA7-1FAA-4D26-9015-00B2C4116C6E}">
      <dgm:prSet/>
      <dgm:spPr/>
      <dgm:t>
        <a:bodyPr/>
        <a:lstStyle/>
        <a:p>
          <a:r>
            <a:rPr lang="en-GB" b="0"/>
            <a:t>The adaptability of EBT across diverse cultural and socioeconomic contexts makes it particularly relevant in South Africa, where mental health services often face accessibility and cultural relevance challenges. EBT can be incorporated into community-based programs, school interventions, and trauma recovery initiatives, offering a modality that is both inclusive and responsive to local needs. Its emphasis on non-verbal communication and emotional regulation makes it suitable for clients across age groups and backgrounds, including children, adolescents, and trauma survivors.</a:t>
          </a:r>
          <a:endParaRPr lang="en-US"/>
        </a:p>
      </dgm:t>
    </dgm:pt>
    <dgm:pt modelId="{C278E296-C7E3-44F0-A39C-097BA18963DC}" type="parTrans" cxnId="{56359837-3A6B-4776-AFD8-3A100707BFF2}">
      <dgm:prSet/>
      <dgm:spPr/>
      <dgm:t>
        <a:bodyPr/>
        <a:lstStyle/>
        <a:p>
          <a:endParaRPr lang="en-US"/>
        </a:p>
      </dgm:t>
    </dgm:pt>
    <dgm:pt modelId="{EC184590-52EA-481D-9C96-BA06D5726BAC}" type="sibTrans" cxnId="{56359837-3A6B-4776-AFD8-3A100707BFF2}">
      <dgm:prSet/>
      <dgm:spPr/>
      <dgm:t>
        <a:bodyPr/>
        <a:lstStyle/>
        <a:p>
          <a:endParaRPr lang="en-US"/>
        </a:p>
      </dgm:t>
    </dgm:pt>
    <dgm:pt modelId="{9BA9328C-8436-43E6-B906-47EFCC0332EF}" type="pres">
      <dgm:prSet presAssocID="{E4BF3685-C9F3-4471-B4D7-44FF13E1493E}" presName="hierChild1" presStyleCnt="0">
        <dgm:presLayoutVars>
          <dgm:chPref val="1"/>
          <dgm:dir/>
          <dgm:animOne val="branch"/>
          <dgm:animLvl val="lvl"/>
          <dgm:resizeHandles/>
        </dgm:presLayoutVars>
      </dgm:prSet>
      <dgm:spPr/>
    </dgm:pt>
    <dgm:pt modelId="{B4A7F443-DA63-4C3F-93DF-05615FF0EE2A}" type="pres">
      <dgm:prSet presAssocID="{920F81AF-9EF2-4364-A88F-149976BD29DA}" presName="hierRoot1" presStyleCnt="0"/>
      <dgm:spPr/>
    </dgm:pt>
    <dgm:pt modelId="{76998F89-12DD-45B0-930B-AB7D4C52503C}" type="pres">
      <dgm:prSet presAssocID="{920F81AF-9EF2-4364-A88F-149976BD29DA}" presName="composite" presStyleCnt="0"/>
      <dgm:spPr/>
    </dgm:pt>
    <dgm:pt modelId="{5F87C936-4817-42E5-922E-8EB35B4F626A}" type="pres">
      <dgm:prSet presAssocID="{920F81AF-9EF2-4364-A88F-149976BD29DA}" presName="background" presStyleLbl="node0" presStyleIdx="0" presStyleCnt="3"/>
      <dgm:spPr/>
    </dgm:pt>
    <dgm:pt modelId="{23458346-B15A-450A-B4A4-C4235648787E}" type="pres">
      <dgm:prSet presAssocID="{920F81AF-9EF2-4364-A88F-149976BD29DA}" presName="text" presStyleLbl="fgAcc0" presStyleIdx="0" presStyleCnt="3">
        <dgm:presLayoutVars>
          <dgm:chPref val="3"/>
        </dgm:presLayoutVars>
      </dgm:prSet>
      <dgm:spPr/>
    </dgm:pt>
    <dgm:pt modelId="{D28BDAE0-E52C-4BE0-A165-272428E671AB}" type="pres">
      <dgm:prSet presAssocID="{920F81AF-9EF2-4364-A88F-149976BD29DA}" presName="hierChild2" presStyleCnt="0"/>
      <dgm:spPr/>
    </dgm:pt>
    <dgm:pt modelId="{B2C2EA2D-12E1-4E2E-99E5-52A5600346C3}" type="pres">
      <dgm:prSet presAssocID="{07E8FF45-7EFB-43E4-B524-78E4E069BD87}" presName="hierRoot1" presStyleCnt="0"/>
      <dgm:spPr/>
    </dgm:pt>
    <dgm:pt modelId="{FDA4AA13-89C2-4E59-9ACA-854D1C32605D}" type="pres">
      <dgm:prSet presAssocID="{07E8FF45-7EFB-43E4-B524-78E4E069BD87}" presName="composite" presStyleCnt="0"/>
      <dgm:spPr/>
    </dgm:pt>
    <dgm:pt modelId="{25E41BC2-0994-4D93-A586-94A917BE728B}" type="pres">
      <dgm:prSet presAssocID="{07E8FF45-7EFB-43E4-B524-78E4E069BD87}" presName="background" presStyleLbl="node0" presStyleIdx="1" presStyleCnt="3"/>
      <dgm:spPr/>
    </dgm:pt>
    <dgm:pt modelId="{123EAD60-0743-43E3-81AE-4B1BBD0F8F63}" type="pres">
      <dgm:prSet presAssocID="{07E8FF45-7EFB-43E4-B524-78E4E069BD87}" presName="text" presStyleLbl="fgAcc0" presStyleIdx="1" presStyleCnt="3">
        <dgm:presLayoutVars>
          <dgm:chPref val="3"/>
        </dgm:presLayoutVars>
      </dgm:prSet>
      <dgm:spPr/>
    </dgm:pt>
    <dgm:pt modelId="{41E49F3F-0DE2-429E-8C04-6FE8B5C9335F}" type="pres">
      <dgm:prSet presAssocID="{07E8FF45-7EFB-43E4-B524-78E4E069BD87}" presName="hierChild2" presStyleCnt="0"/>
      <dgm:spPr/>
    </dgm:pt>
    <dgm:pt modelId="{2463B023-4B37-4C7B-B00B-8F84AE234463}" type="pres">
      <dgm:prSet presAssocID="{E1D59DA7-1FAA-4D26-9015-00B2C4116C6E}" presName="hierRoot1" presStyleCnt="0"/>
      <dgm:spPr/>
    </dgm:pt>
    <dgm:pt modelId="{A6D31A08-6C05-4570-AF55-45215B843C46}" type="pres">
      <dgm:prSet presAssocID="{E1D59DA7-1FAA-4D26-9015-00B2C4116C6E}" presName="composite" presStyleCnt="0"/>
      <dgm:spPr/>
    </dgm:pt>
    <dgm:pt modelId="{9308C7CC-31CE-4E7A-9585-6168E4AD4563}" type="pres">
      <dgm:prSet presAssocID="{E1D59DA7-1FAA-4D26-9015-00B2C4116C6E}" presName="background" presStyleLbl="node0" presStyleIdx="2" presStyleCnt="3"/>
      <dgm:spPr/>
    </dgm:pt>
    <dgm:pt modelId="{594F7B61-71FB-4E39-93CE-7259E0B9EF19}" type="pres">
      <dgm:prSet presAssocID="{E1D59DA7-1FAA-4D26-9015-00B2C4116C6E}" presName="text" presStyleLbl="fgAcc0" presStyleIdx="2" presStyleCnt="3">
        <dgm:presLayoutVars>
          <dgm:chPref val="3"/>
        </dgm:presLayoutVars>
      </dgm:prSet>
      <dgm:spPr/>
    </dgm:pt>
    <dgm:pt modelId="{2E088ECD-EEB6-432D-AFBA-B440C036754D}" type="pres">
      <dgm:prSet presAssocID="{E1D59DA7-1FAA-4D26-9015-00B2C4116C6E}" presName="hierChild2" presStyleCnt="0"/>
      <dgm:spPr/>
    </dgm:pt>
  </dgm:ptLst>
  <dgm:cxnLst>
    <dgm:cxn modelId="{56359837-3A6B-4776-AFD8-3A100707BFF2}" srcId="{E4BF3685-C9F3-4471-B4D7-44FF13E1493E}" destId="{E1D59DA7-1FAA-4D26-9015-00B2C4116C6E}" srcOrd="2" destOrd="0" parTransId="{C278E296-C7E3-44F0-A39C-097BA18963DC}" sibTransId="{EC184590-52EA-481D-9C96-BA06D5726BAC}"/>
    <dgm:cxn modelId="{5E3DA761-FABA-4D96-9118-EB4D7ECFFE4E}" srcId="{E4BF3685-C9F3-4471-B4D7-44FF13E1493E}" destId="{920F81AF-9EF2-4364-A88F-149976BD29DA}" srcOrd="0" destOrd="0" parTransId="{8B9CEF98-26D4-49A6-AD9B-DD5A3862CA3F}" sibTransId="{E3CC777D-A2A3-4907-A8F0-E515FD7B0151}"/>
    <dgm:cxn modelId="{129DC949-A412-4DEF-87C0-068C80937346}" type="presOf" srcId="{E4BF3685-C9F3-4471-B4D7-44FF13E1493E}" destId="{9BA9328C-8436-43E6-B906-47EFCC0332EF}" srcOrd="0" destOrd="0" presId="urn:microsoft.com/office/officeart/2005/8/layout/hierarchy1"/>
    <dgm:cxn modelId="{4845CB95-5E8B-482D-9D3F-36D7B0913C51}" type="presOf" srcId="{E1D59DA7-1FAA-4D26-9015-00B2C4116C6E}" destId="{594F7B61-71FB-4E39-93CE-7259E0B9EF19}" srcOrd="0" destOrd="0" presId="urn:microsoft.com/office/officeart/2005/8/layout/hierarchy1"/>
    <dgm:cxn modelId="{640F70A8-32C9-47B2-953B-220447D7B49E}" type="presOf" srcId="{920F81AF-9EF2-4364-A88F-149976BD29DA}" destId="{23458346-B15A-450A-B4A4-C4235648787E}" srcOrd="0" destOrd="0" presId="urn:microsoft.com/office/officeart/2005/8/layout/hierarchy1"/>
    <dgm:cxn modelId="{41A624BB-3002-4AA0-A88C-985586082B45}" type="presOf" srcId="{07E8FF45-7EFB-43E4-B524-78E4E069BD87}" destId="{123EAD60-0743-43E3-81AE-4B1BBD0F8F63}" srcOrd="0" destOrd="0" presId="urn:microsoft.com/office/officeart/2005/8/layout/hierarchy1"/>
    <dgm:cxn modelId="{4BF9DBBC-4577-4B60-AA5F-5815B254FAC1}" srcId="{E4BF3685-C9F3-4471-B4D7-44FF13E1493E}" destId="{07E8FF45-7EFB-43E4-B524-78E4E069BD87}" srcOrd="1" destOrd="0" parTransId="{26C62F55-F675-45E0-B6DD-7D029D0A10EC}" sibTransId="{CFD86B17-5D95-4B3F-A24E-E18A39D1E048}"/>
    <dgm:cxn modelId="{F037805B-F8FD-46CF-98A3-494FD28D8288}" type="presParOf" srcId="{9BA9328C-8436-43E6-B906-47EFCC0332EF}" destId="{B4A7F443-DA63-4C3F-93DF-05615FF0EE2A}" srcOrd="0" destOrd="0" presId="urn:microsoft.com/office/officeart/2005/8/layout/hierarchy1"/>
    <dgm:cxn modelId="{9F11E9B7-43F7-487B-AEC7-E9FC43AC20CE}" type="presParOf" srcId="{B4A7F443-DA63-4C3F-93DF-05615FF0EE2A}" destId="{76998F89-12DD-45B0-930B-AB7D4C52503C}" srcOrd="0" destOrd="0" presId="urn:microsoft.com/office/officeart/2005/8/layout/hierarchy1"/>
    <dgm:cxn modelId="{12988F91-6788-495D-BFBE-590D5B12D7D1}" type="presParOf" srcId="{76998F89-12DD-45B0-930B-AB7D4C52503C}" destId="{5F87C936-4817-42E5-922E-8EB35B4F626A}" srcOrd="0" destOrd="0" presId="urn:microsoft.com/office/officeart/2005/8/layout/hierarchy1"/>
    <dgm:cxn modelId="{BAA764E2-A518-4A24-B379-3DFF49AFBA88}" type="presParOf" srcId="{76998F89-12DD-45B0-930B-AB7D4C52503C}" destId="{23458346-B15A-450A-B4A4-C4235648787E}" srcOrd="1" destOrd="0" presId="urn:microsoft.com/office/officeart/2005/8/layout/hierarchy1"/>
    <dgm:cxn modelId="{D63B5F72-D755-43B0-9206-1E4F82FB6B77}" type="presParOf" srcId="{B4A7F443-DA63-4C3F-93DF-05615FF0EE2A}" destId="{D28BDAE0-E52C-4BE0-A165-272428E671AB}" srcOrd="1" destOrd="0" presId="urn:microsoft.com/office/officeart/2005/8/layout/hierarchy1"/>
    <dgm:cxn modelId="{A283BB09-1078-4671-817C-5E7D89CF31BD}" type="presParOf" srcId="{9BA9328C-8436-43E6-B906-47EFCC0332EF}" destId="{B2C2EA2D-12E1-4E2E-99E5-52A5600346C3}" srcOrd="1" destOrd="0" presId="urn:microsoft.com/office/officeart/2005/8/layout/hierarchy1"/>
    <dgm:cxn modelId="{446B7C1F-E362-4651-8636-DC65E7B67D5F}" type="presParOf" srcId="{B2C2EA2D-12E1-4E2E-99E5-52A5600346C3}" destId="{FDA4AA13-89C2-4E59-9ACA-854D1C32605D}" srcOrd="0" destOrd="0" presId="urn:microsoft.com/office/officeart/2005/8/layout/hierarchy1"/>
    <dgm:cxn modelId="{03F5FFA5-C55E-4A8F-9001-5B2478DF81CE}" type="presParOf" srcId="{FDA4AA13-89C2-4E59-9ACA-854D1C32605D}" destId="{25E41BC2-0994-4D93-A586-94A917BE728B}" srcOrd="0" destOrd="0" presId="urn:microsoft.com/office/officeart/2005/8/layout/hierarchy1"/>
    <dgm:cxn modelId="{3EA0BD9D-ED60-4729-8D95-52E089B71D01}" type="presParOf" srcId="{FDA4AA13-89C2-4E59-9ACA-854D1C32605D}" destId="{123EAD60-0743-43E3-81AE-4B1BBD0F8F63}" srcOrd="1" destOrd="0" presId="urn:microsoft.com/office/officeart/2005/8/layout/hierarchy1"/>
    <dgm:cxn modelId="{321CBCD9-6C9A-4D02-BAD1-B7150E41A7D7}" type="presParOf" srcId="{B2C2EA2D-12E1-4E2E-99E5-52A5600346C3}" destId="{41E49F3F-0DE2-429E-8C04-6FE8B5C9335F}" srcOrd="1" destOrd="0" presId="urn:microsoft.com/office/officeart/2005/8/layout/hierarchy1"/>
    <dgm:cxn modelId="{F0CFD9B2-458F-417A-8313-322159024C81}" type="presParOf" srcId="{9BA9328C-8436-43E6-B906-47EFCC0332EF}" destId="{2463B023-4B37-4C7B-B00B-8F84AE234463}" srcOrd="2" destOrd="0" presId="urn:microsoft.com/office/officeart/2005/8/layout/hierarchy1"/>
    <dgm:cxn modelId="{F0D06121-CD1A-49AA-B1DA-71390CC8C27F}" type="presParOf" srcId="{2463B023-4B37-4C7B-B00B-8F84AE234463}" destId="{A6D31A08-6C05-4570-AF55-45215B843C46}" srcOrd="0" destOrd="0" presId="urn:microsoft.com/office/officeart/2005/8/layout/hierarchy1"/>
    <dgm:cxn modelId="{DEDFBA1F-66EE-4F9F-8DC6-904DB8D604FC}" type="presParOf" srcId="{A6D31A08-6C05-4570-AF55-45215B843C46}" destId="{9308C7CC-31CE-4E7A-9585-6168E4AD4563}" srcOrd="0" destOrd="0" presId="urn:microsoft.com/office/officeart/2005/8/layout/hierarchy1"/>
    <dgm:cxn modelId="{18029345-E466-4016-82E8-E46A91BCC576}" type="presParOf" srcId="{A6D31A08-6C05-4570-AF55-45215B843C46}" destId="{594F7B61-71FB-4E39-93CE-7259E0B9EF19}" srcOrd="1" destOrd="0" presId="urn:microsoft.com/office/officeart/2005/8/layout/hierarchy1"/>
    <dgm:cxn modelId="{8A04385F-C5E1-41DF-ABC8-7927723E2A50}" type="presParOf" srcId="{2463B023-4B37-4C7B-B00B-8F84AE234463}" destId="{2E088ECD-EEB6-432D-AFBA-B440C036754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D6B90A-0CCD-44AB-90B5-C84477EA3DA8}"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1C857CD9-3F13-4667-99A4-BEDA8AB3B4EB}">
      <dgm:prSet/>
      <dgm:spPr/>
      <dgm:t>
        <a:bodyPr/>
        <a:lstStyle/>
        <a:p>
          <a:r>
            <a:rPr lang="en-GB" b="0"/>
            <a:t>However, the integration of EBT into mainstream social work practice requires systemic support. This includes the development of accredited training programs for social workers, the establishment of ethical guidelines for animal-assisted interventions, and the creation of partnerships with equine facilities. Advocacy is also needed to raise awareness among policymakers and funders about the efficacy and value of EBT. Without institutional backing, the scalability and sustainability of EBT remain limited.</a:t>
          </a:r>
          <a:endParaRPr lang="en-US"/>
        </a:p>
      </dgm:t>
    </dgm:pt>
    <dgm:pt modelId="{4E1DF0A1-554C-4392-9574-9EEC3FA771A6}" type="parTrans" cxnId="{1A25A43C-978A-4236-B846-C878AB7AC13F}">
      <dgm:prSet/>
      <dgm:spPr/>
      <dgm:t>
        <a:bodyPr/>
        <a:lstStyle/>
        <a:p>
          <a:endParaRPr lang="en-US"/>
        </a:p>
      </dgm:t>
    </dgm:pt>
    <dgm:pt modelId="{4A312803-EA24-4616-BE79-688203E9728D}" type="sibTrans" cxnId="{1A25A43C-978A-4236-B846-C878AB7AC13F}">
      <dgm:prSet/>
      <dgm:spPr/>
      <dgm:t>
        <a:bodyPr/>
        <a:lstStyle/>
        <a:p>
          <a:endParaRPr lang="en-US"/>
        </a:p>
      </dgm:t>
    </dgm:pt>
    <dgm:pt modelId="{1052E34B-1E69-4F65-9351-FBA7021CB0BC}">
      <dgm:prSet/>
      <dgm:spPr/>
      <dgm:t>
        <a:bodyPr/>
        <a:lstStyle/>
        <a:p>
          <a:r>
            <a:rPr lang="en-GB" b="0"/>
            <a:t>Finally, social workers must be equipped to navigate the unique dynamics of working with animals in therapeutic settings. This includes understanding the psychological and physical needs of horses, ensuring client safety, and maintaining professional boundaries. Interdisciplinary collaboration, with psychologists, veterinarians, and equine specialists can enhance the effectiveness of EBT and ensure ethical, informed practice. As the field evolves, social work can play a pivotal role in shaping the future of equine-assisted mental health care in South Africa.</a:t>
          </a:r>
          <a:endParaRPr lang="en-US"/>
        </a:p>
      </dgm:t>
    </dgm:pt>
    <dgm:pt modelId="{AAAC1D55-AC42-4DDF-8CC6-749484E9767D}" type="parTrans" cxnId="{F3A19D81-6CF4-49D4-9DD8-A05378FD4C40}">
      <dgm:prSet/>
      <dgm:spPr/>
      <dgm:t>
        <a:bodyPr/>
        <a:lstStyle/>
        <a:p>
          <a:endParaRPr lang="en-US"/>
        </a:p>
      </dgm:t>
    </dgm:pt>
    <dgm:pt modelId="{45BAE94B-422F-4F21-8B1A-86FC4AE49EEA}" type="sibTrans" cxnId="{F3A19D81-6CF4-49D4-9DD8-A05378FD4C40}">
      <dgm:prSet/>
      <dgm:spPr/>
      <dgm:t>
        <a:bodyPr/>
        <a:lstStyle/>
        <a:p>
          <a:endParaRPr lang="en-US"/>
        </a:p>
      </dgm:t>
    </dgm:pt>
    <dgm:pt modelId="{E8DBC88D-49A9-438B-9A96-D01719C969B5}" type="pres">
      <dgm:prSet presAssocID="{CFD6B90A-0CCD-44AB-90B5-C84477EA3DA8}" presName="hierChild1" presStyleCnt="0">
        <dgm:presLayoutVars>
          <dgm:chPref val="1"/>
          <dgm:dir/>
          <dgm:animOne val="branch"/>
          <dgm:animLvl val="lvl"/>
          <dgm:resizeHandles/>
        </dgm:presLayoutVars>
      </dgm:prSet>
      <dgm:spPr/>
    </dgm:pt>
    <dgm:pt modelId="{E0470FF2-C3E1-43D1-9D5C-C337FEB6DFC5}" type="pres">
      <dgm:prSet presAssocID="{1C857CD9-3F13-4667-99A4-BEDA8AB3B4EB}" presName="hierRoot1" presStyleCnt="0"/>
      <dgm:spPr/>
    </dgm:pt>
    <dgm:pt modelId="{CEF9CE85-A48B-4010-B13B-D3FBDA44EC56}" type="pres">
      <dgm:prSet presAssocID="{1C857CD9-3F13-4667-99A4-BEDA8AB3B4EB}" presName="composite" presStyleCnt="0"/>
      <dgm:spPr/>
    </dgm:pt>
    <dgm:pt modelId="{3A0BBEC7-9351-4405-9361-E760589998F4}" type="pres">
      <dgm:prSet presAssocID="{1C857CD9-3F13-4667-99A4-BEDA8AB3B4EB}" presName="background" presStyleLbl="node0" presStyleIdx="0" presStyleCnt="2"/>
      <dgm:spPr/>
    </dgm:pt>
    <dgm:pt modelId="{7A767719-D54C-4220-A923-65EDC31BE135}" type="pres">
      <dgm:prSet presAssocID="{1C857CD9-3F13-4667-99A4-BEDA8AB3B4EB}" presName="text" presStyleLbl="fgAcc0" presStyleIdx="0" presStyleCnt="2">
        <dgm:presLayoutVars>
          <dgm:chPref val="3"/>
        </dgm:presLayoutVars>
      </dgm:prSet>
      <dgm:spPr/>
    </dgm:pt>
    <dgm:pt modelId="{615C79FB-38A7-4700-8C0D-DB2A5C24A043}" type="pres">
      <dgm:prSet presAssocID="{1C857CD9-3F13-4667-99A4-BEDA8AB3B4EB}" presName="hierChild2" presStyleCnt="0"/>
      <dgm:spPr/>
    </dgm:pt>
    <dgm:pt modelId="{3977AB46-03F9-461F-957D-8AB564095E2E}" type="pres">
      <dgm:prSet presAssocID="{1052E34B-1E69-4F65-9351-FBA7021CB0BC}" presName="hierRoot1" presStyleCnt="0"/>
      <dgm:spPr/>
    </dgm:pt>
    <dgm:pt modelId="{A2D4A047-CF38-468E-A97F-0916C7A738F0}" type="pres">
      <dgm:prSet presAssocID="{1052E34B-1E69-4F65-9351-FBA7021CB0BC}" presName="composite" presStyleCnt="0"/>
      <dgm:spPr/>
    </dgm:pt>
    <dgm:pt modelId="{32331D5C-630B-4546-83FC-5D14B16EF232}" type="pres">
      <dgm:prSet presAssocID="{1052E34B-1E69-4F65-9351-FBA7021CB0BC}" presName="background" presStyleLbl="node0" presStyleIdx="1" presStyleCnt="2"/>
      <dgm:spPr/>
    </dgm:pt>
    <dgm:pt modelId="{417EFA14-5002-4338-B5AE-14D9CB6F0048}" type="pres">
      <dgm:prSet presAssocID="{1052E34B-1E69-4F65-9351-FBA7021CB0BC}" presName="text" presStyleLbl="fgAcc0" presStyleIdx="1" presStyleCnt="2">
        <dgm:presLayoutVars>
          <dgm:chPref val="3"/>
        </dgm:presLayoutVars>
      </dgm:prSet>
      <dgm:spPr/>
    </dgm:pt>
    <dgm:pt modelId="{D2038829-7769-41F1-9CB5-9D486723653E}" type="pres">
      <dgm:prSet presAssocID="{1052E34B-1E69-4F65-9351-FBA7021CB0BC}" presName="hierChild2" presStyleCnt="0"/>
      <dgm:spPr/>
    </dgm:pt>
  </dgm:ptLst>
  <dgm:cxnLst>
    <dgm:cxn modelId="{1A25A43C-978A-4236-B846-C878AB7AC13F}" srcId="{CFD6B90A-0CCD-44AB-90B5-C84477EA3DA8}" destId="{1C857CD9-3F13-4667-99A4-BEDA8AB3B4EB}" srcOrd="0" destOrd="0" parTransId="{4E1DF0A1-554C-4392-9574-9EEC3FA771A6}" sibTransId="{4A312803-EA24-4616-BE79-688203E9728D}"/>
    <dgm:cxn modelId="{E4AB473E-DE4D-41F5-8EBE-5CAC7871DD01}" type="presOf" srcId="{1C857CD9-3F13-4667-99A4-BEDA8AB3B4EB}" destId="{7A767719-D54C-4220-A923-65EDC31BE135}" srcOrd="0" destOrd="0" presId="urn:microsoft.com/office/officeart/2005/8/layout/hierarchy1"/>
    <dgm:cxn modelId="{F3A19D81-6CF4-49D4-9DD8-A05378FD4C40}" srcId="{CFD6B90A-0CCD-44AB-90B5-C84477EA3DA8}" destId="{1052E34B-1E69-4F65-9351-FBA7021CB0BC}" srcOrd="1" destOrd="0" parTransId="{AAAC1D55-AC42-4DDF-8CC6-749484E9767D}" sibTransId="{45BAE94B-422F-4F21-8B1A-86FC4AE49EEA}"/>
    <dgm:cxn modelId="{54A9B997-2B8A-45D9-85A6-9DA2D403CDA3}" type="presOf" srcId="{CFD6B90A-0CCD-44AB-90B5-C84477EA3DA8}" destId="{E8DBC88D-49A9-438B-9A96-D01719C969B5}" srcOrd="0" destOrd="0" presId="urn:microsoft.com/office/officeart/2005/8/layout/hierarchy1"/>
    <dgm:cxn modelId="{EFAD2BD5-4B66-4CD6-AD1E-9C9206D9057C}" type="presOf" srcId="{1052E34B-1E69-4F65-9351-FBA7021CB0BC}" destId="{417EFA14-5002-4338-B5AE-14D9CB6F0048}" srcOrd="0" destOrd="0" presId="urn:microsoft.com/office/officeart/2005/8/layout/hierarchy1"/>
    <dgm:cxn modelId="{0378E70D-71F7-47F8-92F6-3F1745C5A764}" type="presParOf" srcId="{E8DBC88D-49A9-438B-9A96-D01719C969B5}" destId="{E0470FF2-C3E1-43D1-9D5C-C337FEB6DFC5}" srcOrd="0" destOrd="0" presId="urn:microsoft.com/office/officeart/2005/8/layout/hierarchy1"/>
    <dgm:cxn modelId="{41E86777-D311-430C-A128-EC4F096B1FC0}" type="presParOf" srcId="{E0470FF2-C3E1-43D1-9D5C-C337FEB6DFC5}" destId="{CEF9CE85-A48B-4010-B13B-D3FBDA44EC56}" srcOrd="0" destOrd="0" presId="urn:microsoft.com/office/officeart/2005/8/layout/hierarchy1"/>
    <dgm:cxn modelId="{66C8020F-8209-4D26-A333-E6678FFA740C}" type="presParOf" srcId="{CEF9CE85-A48B-4010-B13B-D3FBDA44EC56}" destId="{3A0BBEC7-9351-4405-9361-E760589998F4}" srcOrd="0" destOrd="0" presId="urn:microsoft.com/office/officeart/2005/8/layout/hierarchy1"/>
    <dgm:cxn modelId="{3EA3C984-1EA7-4D76-AE60-15BDECF26AD5}" type="presParOf" srcId="{CEF9CE85-A48B-4010-B13B-D3FBDA44EC56}" destId="{7A767719-D54C-4220-A923-65EDC31BE135}" srcOrd="1" destOrd="0" presId="urn:microsoft.com/office/officeart/2005/8/layout/hierarchy1"/>
    <dgm:cxn modelId="{C69E77BC-F364-4313-9F2A-689623DA3F1B}" type="presParOf" srcId="{E0470FF2-C3E1-43D1-9D5C-C337FEB6DFC5}" destId="{615C79FB-38A7-4700-8C0D-DB2A5C24A043}" srcOrd="1" destOrd="0" presId="urn:microsoft.com/office/officeart/2005/8/layout/hierarchy1"/>
    <dgm:cxn modelId="{BD85404F-783C-42C8-BE03-418AFB7F05E5}" type="presParOf" srcId="{E8DBC88D-49A9-438B-9A96-D01719C969B5}" destId="{3977AB46-03F9-461F-957D-8AB564095E2E}" srcOrd="1" destOrd="0" presId="urn:microsoft.com/office/officeart/2005/8/layout/hierarchy1"/>
    <dgm:cxn modelId="{EBA10577-2029-4076-BAB2-33E3EC460ED4}" type="presParOf" srcId="{3977AB46-03F9-461F-957D-8AB564095E2E}" destId="{A2D4A047-CF38-468E-A97F-0916C7A738F0}" srcOrd="0" destOrd="0" presId="urn:microsoft.com/office/officeart/2005/8/layout/hierarchy1"/>
    <dgm:cxn modelId="{441EF7BF-9882-4CF6-9B1A-4D5586B944D7}" type="presParOf" srcId="{A2D4A047-CF38-468E-A97F-0916C7A738F0}" destId="{32331D5C-630B-4546-83FC-5D14B16EF232}" srcOrd="0" destOrd="0" presId="urn:microsoft.com/office/officeart/2005/8/layout/hierarchy1"/>
    <dgm:cxn modelId="{989B9B81-0F72-4E96-A324-1C5D9D2189D8}" type="presParOf" srcId="{A2D4A047-CF38-468E-A97F-0916C7A738F0}" destId="{417EFA14-5002-4338-B5AE-14D9CB6F0048}" srcOrd="1" destOrd="0" presId="urn:microsoft.com/office/officeart/2005/8/layout/hierarchy1"/>
    <dgm:cxn modelId="{B33A916B-D7A6-4F6B-98F7-B4FF640CDC38}" type="presParOf" srcId="{3977AB46-03F9-461F-957D-8AB564095E2E}" destId="{D2038829-7769-41F1-9CB5-9D486723653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99C274-B24C-4FB8-9014-EE2823AD4466}"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E1E1C3ED-7656-48A4-B90E-AF5CF30A117B}">
      <dgm:prSet/>
      <dgm:spPr/>
      <dgm:t>
        <a:bodyPr/>
        <a:lstStyle/>
        <a:p>
          <a:pPr>
            <a:lnSpc>
              <a:spcPct val="100000"/>
            </a:lnSpc>
          </a:pPr>
          <a:r>
            <a:rPr lang="en-GB"/>
            <a:t>Conclusion</a:t>
          </a:r>
          <a:endParaRPr lang="en-US"/>
        </a:p>
      </dgm:t>
    </dgm:pt>
    <dgm:pt modelId="{F2867575-BB47-45D0-A0B3-C8EA7A27C1A7}" type="parTrans" cxnId="{8064656F-F67C-4525-8B55-4623A5F33B44}">
      <dgm:prSet/>
      <dgm:spPr/>
      <dgm:t>
        <a:bodyPr/>
        <a:lstStyle/>
        <a:p>
          <a:endParaRPr lang="en-US"/>
        </a:p>
      </dgm:t>
    </dgm:pt>
    <dgm:pt modelId="{30AEBFA3-3344-4400-82FC-C990A33FC0CD}" type="sibTrans" cxnId="{8064656F-F67C-4525-8B55-4623A5F33B44}">
      <dgm:prSet/>
      <dgm:spPr/>
      <dgm:t>
        <a:bodyPr/>
        <a:lstStyle/>
        <a:p>
          <a:endParaRPr lang="en-US"/>
        </a:p>
      </dgm:t>
    </dgm:pt>
    <dgm:pt modelId="{E9413C6D-8943-415E-832E-DBEF9835E690}">
      <dgm:prSet/>
      <dgm:spPr/>
      <dgm:t>
        <a:bodyPr/>
        <a:lstStyle/>
        <a:p>
          <a:pPr>
            <a:lnSpc>
              <a:spcPct val="100000"/>
            </a:lnSpc>
          </a:pPr>
          <a:r>
            <a:rPr lang="en-GB" b="0"/>
            <a:t>Equine-Based Therapy (EBT) represents a powerful, holistic approach to mental health care that is particularly well-suited to the South African context. Its experiential, non-verbal nature allows clients to engage in healing in ways that are emotionally safe, culturally resonant, and deeply relational. The therapeutic mechanisms rooted in emotional mirroring, embodied regulation, and trust-building offer unique benefits for individuals facing trauma, anxiety, depression, and behavioural challenges.</a:t>
          </a:r>
          <a:endParaRPr lang="en-US"/>
        </a:p>
      </dgm:t>
    </dgm:pt>
    <dgm:pt modelId="{EFEF9984-E269-46CC-B088-414A5BC111EA}" type="parTrans" cxnId="{B49E48AA-D201-467E-9E38-7BDDAB0002AC}">
      <dgm:prSet/>
      <dgm:spPr/>
      <dgm:t>
        <a:bodyPr/>
        <a:lstStyle/>
        <a:p>
          <a:endParaRPr lang="en-US"/>
        </a:p>
      </dgm:t>
    </dgm:pt>
    <dgm:pt modelId="{CAC6EB7A-26AD-419C-A159-1B520659C607}" type="sibTrans" cxnId="{B49E48AA-D201-467E-9E38-7BDDAB0002AC}">
      <dgm:prSet/>
      <dgm:spPr/>
      <dgm:t>
        <a:bodyPr/>
        <a:lstStyle/>
        <a:p>
          <a:endParaRPr lang="en-US"/>
        </a:p>
      </dgm:t>
    </dgm:pt>
    <dgm:pt modelId="{53A07524-F243-4DF9-85DB-3384500BEA30}">
      <dgm:prSet/>
      <dgm:spPr/>
      <dgm:t>
        <a:bodyPr/>
        <a:lstStyle/>
        <a:p>
          <a:pPr>
            <a:lnSpc>
              <a:spcPct val="100000"/>
            </a:lnSpc>
          </a:pPr>
          <a:r>
            <a:rPr lang="en-GB" b="0"/>
            <a:t>The findings from this study underscore the versatility and effectiveness of EBT across diverse populations and mental health conditions. Practitioners consistently reported enhanced client engagement, emotional breakthroughs, and relational growth facilitated by the horse-human dynamic. The outdoor, nature-based setting further amplifies these outcomes by fostering psychological safety, sensory grounding, and a sense of connection to the natural world.</a:t>
          </a:r>
          <a:endParaRPr lang="en-US"/>
        </a:p>
      </dgm:t>
    </dgm:pt>
    <dgm:pt modelId="{DA19F239-6848-41AA-AD8E-5207A0AA8A8F}" type="parTrans" cxnId="{B6DD6B4D-455D-4D74-9EE2-2E19A94B7246}">
      <dgm:prSet/>
      <dgm:spPr/>
      <dgm:t>
        <a:bodyPr/>
        <a:lstStyle/>
        <a:p>
          <a:endParaRPr lang="en-US"/>
        </a:p>
      </dgm:t>
    </dgm:pt>
    <dgm:pt modelId="{D1F41763-E732-4B20-AB93-2CDAEB0918C3}" type="sibTrans" cxnId="{B6DD6B4D-455D-4D74-9EE2-2E19A94B7246}">
      <dgm:prSet/>
      <dgm:spPr/>
      <dgm:t>
        <a:bodyPr/>
        <a:lstStyle/>
        <a:p>
          <a:endParaRPr lang="en-US"/>
        </a:p>
      </dgm:t>
    </dgm:pt>
    <dgm:pt modelId="{6B2A9A22-C2E9-4FDC-A3DE-5926A4C193A2}">
      <dgm:prSet/>
      <dgm:spPr/>
      <dgm:t>
        <a:bodyPr/>
        <a:lstStyle/>
        <a:p>
          <a:pPr>
            <a:lnSpc>
              <a:spcPct val="100000"/>
            </a:lnSpc>
          </a:pPr>
          <a:r>
            <a:rPr lang="en-GB" b="0"/>
            <a:t>For social workers, EBT offers a valuable extension of practice that aligns with the profession’s commitment to empowerment, empathy, and holistic care. However, its broader implementation requires systemic support, including training, infrastructure, and policy integration. Addressing these gaps will be essential to making EBT accessible and sustainable within South Africa’s mental health landscape.</a:t>
          </a:r>
          <a:endParaRPr lang="en-US"/>
        </a:p>
      </dgm:t>
    </dgm:pt>
    <dgm:pt modelId="{D56D58BD-382B-4050-909F-7C379895E6C2}" type="parTrans" cxnId="{511B2732-B729-415C-A9D1-8CE97D24EFE9}">
      <dgm:prSet/>
      <dgm:spPr/>
      <dgm:t>
        <a:bodyPr/>
        <a:lstStyle/>
        <a:p>
          <a:endParaRPr lang="en-US"/>
        </a:p>
      </dgm:t>
    </dgm:pt>
    <dgm:pt modelId="{E8A52AA4-364E-4C3B-B468-A1A84A008DF9}" type="sibTrans" cxnId="{511B2732-B729-415C-A9D1-8CE97D24EFE9}">
      <dgm:prSet/>
      <dgm:spPr/>
      <dgm:t>
        <a:bodyPr/>
        <a:lstStyle/>
        <a:p>
          <a:endParaRPr lang="en-US"/>
        </a:p>
      </dgm:t>
    </dgm:pt>
    <dgm:pt modelId="{B3046202-F14E-41EE-A052-01386E5F8268}">
      <dgm:prSet/>
      <dgm:spPr/>
      <dgm:t>
        <a:bodyPr/>
        <a:lstStyle/>
        <a:p>
          <a:pPr>
            <a:lnSpc>
              <a:spcPct val="100000"/>
            </a:lnSpc>
          </a:pPr>
          <a:r>
            <a:rPr lang="en-GB" b="0"/>
            <a:t>Ultimately, EBT is more than a therapeutic technique, it is a relational journey that invites clients to reconnect with themselves, others, and the world around them. With continued research, advocacy, and collaboration, equine-based therapy can become a transformative force in mental health care, offering hope and healing to those who need it most.</a:t>
          </a:r>
          <a:endParaRPr lang="en-US"/>
        </a:p>
      </dgm:t>
    </dgm:pt>
    <dgm:pt modelId="{F8217345-55AD-488B-A9AC-C3E642CA0435}" type="parTrans" cxnId="{55F68CC9-9952-49D7-BF62-BB8F637135B4}">
      <dgm:prSet/>
      <dgm:spPr/>
      <dgm:t>
        <a:bodyPr/>
        <a:lstStyle/>
        <a:p>
          <a:endParaRPr lang="en-US"/>
        </a:p>
      </dgm:t>
    </dgm:pt>
    <dgm:pt modelId="{FB60BE8B-193A-449B-97B8-4A133D09BCD6}" type="sibTrans" cxnId="{55F68CC9-9952-49D7-BF62-BB8F637135B4}">
      <dgm:prSet/>
      <dgm:spPr/>
      <dgm:t>
        <a:bodyPr/>
        <a:lstStyle/>
        <a:p>
          <a:endParaRPr lang="en-US"/>
        </a:p>
      </dgm:t>
    </dgm:pt>
    <dgm:pt modelId="{9752A3EF-F62E-4D33-96FA-BCCC924AD8A0}" type="pres">
      <dgm:prSet presAssocID="{4799C274-B24C-4FB8-9014-EE2823AD4466}" presName="linear" presStyleCnt="0">
        <dgm:presLayoutVars>
          <dgm:animLvl val="lvl"/>
          <dgm:resizeHandles val="exact"/>
        </dgm:presLayoutVars>
      </dgm:prSet>
      <dgm:spPr/>
    </dgm:pt>
    <dgm:pt modelId="{D769AC75-4F91-4AE7-AED4-F1E40BB1585B}" type="pres">
      <dgm:prSet presAssocID="{E1E1C3ED-7656-48A4-B90E-AF5CF30A117B}" presName="parentText" presStyleLbl="node1" presStyleIdx="0" presStyleCnt="5">
        <dgm:presLayoutVars>
          <dgm:chMax val="0"/>
          <dgm:bulletEnabled val="1"/>
        </dgm:presLayoutVars>
      </dgm:prSet>
      <dgm:spPr/>
    </dgm:pt>
    <dgm:pt modelId="{9DBB1003-B98F-4E1F-A704-66A0A4398BCB}" type="pres">
      <dgm:prSet presAssocID="{30AEBFA3-3344-4400-82FC-C990A33FC0CD}" presName="spacer" presStyleCnt="0"/>
      <dgm:spPr/>
    </dgm:pt>
    <dgm:pt modelId="{473AFA17-75FC-43FC-A189-943F9CAC4A17}" type="pres">
      <dgm:prSet presAssocID="{E9413C6D-8943-415E-832E-DBEF9835E690}" presName="parentText" presStyleLbl="node1" presStyleIdx="1" presStyleCnt="5">
        <dgm:presLayoutVars>
          <dgm:chMax val="0"/>
          <dgm:bulletEnabled val="1"/>
        </dgm:presLayoutVars>
      </dgm:prSet>
      <dgm:spPr/>
    </dgm:pt>
    <dgm:pt modelId="{40007D45-F861-46A2-8C09-4E981497226B}" type="pres">
      <dgm:prSet presAssocID="{CAC6EB7A-26AD-419C-A159-1B520659C607}" presName="spacer" presStyleCnt="0"/>
      <dgm:spPr/>
    </dgm:pt>
    <dgm:pt modelId="{407EC690-1661-44A0-8A84-2679598EC319}" type="pres">
      <dgm:prSet presAssocID="{53A07524-F243-4DF9-85DB-3384500BEA30}" presName="parentText" presStyleLbl="node1" presStyleIdx="2" presStyleCnt="5">
        <dgm:presLayoutVars>
          <dgm:chMax val="0"/>
          <dgm:bulletEnabled val="1"/>
        </dgm:presLayoutVars>
      </dgm:prSet>
      <dgm:spPr/>
    </dgm:pt>
    <dgm:pt modelId="{E485D1E1-8A78-4E99-8B7B-489AE2C6F5AE}" type="pres">
      <dgm:prSet presAssocID="{D1F41763-E732-4B20-AB93-2CDAEB0918C3}" presName="spacer" presStyleCnt="0"/>
      <dgm:spPr/>
    </dgm:pt>
    <dgm:pt modelId="{E4561F01-1029-4394-A9ED-55DAA3554020}" type="pres">
      <dgm:prSet presAssocID="{6B2A9A22-C2E9-4FDC-A3DE-5926A4C193A2}" presName="parentText" presStyleLbl="node1" presStyleIdx="3" presStyleCnt="5">
        <dgm:presLayoutVars>
          <dgm:chMax val="0"/>
          <dgm:bulletEnabled val="1"/>
        </dgm:presLayoutVars>
      </dgm:prSet>
      <dgm:spPr/>
    </dgm:pt>
    <dgm:pt modelId="{66D7B2F9-CE57-458C-A957-221228455F19}" type="pres">
      <dgm:prSet presAssocID="{E8A52AA4-364E-4C3B-B468-A1A84A008DF9}" presName="spacer" presStyleCnt="0"/>
      <dgm:spPr/>
    </dgm:pt>
    <dgm:pt modelId="{DD0FE4BD-7747-495F-A0F6-EF0BDAC39F65}" type="pres">
      <dgm:prSet presAssocID="{B3046202-F14E-41EE-A052-01386E5F8268}" presName="parentText" presStyleLbl="node1" presStyleIdx="4" presStyleCnt="5">
        <dgm:presLayoutVars>
          <dgm:chMax val="0"/>
          <dgm:bulletEnabled val="1"/>
        </dgm:presLayoutVars>
      </dgm:prSet>
      <dgm:spPr/>
    </dgm:pt>
  </dgm:ptLst>
  <dgm:cxnLst>
    <dgm:cxn modelId="{511B2732-B729-415C-A9D1-8CE97D24EFE9}" srcId="{4799C274-B24C-4FB8-9014-EE2823AD4466}" destId="{6B2A9A22-C2E9-4FDC-A3DE-5926A4C193A2}" srcOrd="3" destOrd="0" parTransId="{D56D58BD-382B-4050-909F-7C379895E6C2}" sibTransId="{E8A52AA4-364E-4C3B-B468-A1A84A008DF9}"/>
    <dgm:cxn modelId="{1DC7644C-DBC8-46B2-A04C-F1D0490F260B}" type="presOf" srcId="{53A07524-F243-4DF9-85DB-3384500BEA30}" destId="{407EC690-1661-44A0-8A84-2679598EC319}" srcOrd="0" destOrd="0" presId="urn:microsoft.com/office/officeart/2005/8/layout/vList2"/>
    <dgm:cxn modelId="{B6DD6B4D-455D-4D74-9EE2-2E19A94B7246}" srcId="{4799C274-B24C-4FB8-9014-EE2823AD4466}" destId="{53A07524-F243-4DF9-85DB-3384500BEA30}" srcOrd="2" destOrd="0" parTransId="{DA19F239-6848-41AA-AD8E-5207A0AA8A8F}" sibTransId="{D1F41763-E732-4B20-AB93-2CDAEB0918C3}"/>
    <dgm:cxn modelId="{8064656F-F67C-4525-8B55-4623A5F33B44}" srcId="{4799C274-B24C-4FB8-9014-EE2823AD4466}" destId="{E1E1C3ED-7656-48A4-B90E-AF5CF30A117B}" srcOrd="0" destOrd="0" parTransId="{F2867575-BB47-45D0-A0B3-C8EA7A27C1A7}" sibTransId="{30AEBFA3-3344-4400-82FC-C990A33FC0CD}"/>
    <dgm:cxn modelId="{9D3CDA7D-4552-4448-81A9-B57D7C9CD9E7}" type="presOf" srcId="{E1E1C3ED-7656-48A4-B90E-AF5CF30A117B}" destId="{D769AC75-4F91-4AE7-AED4-F1E40BB1585B}" srcOrd="0" destOrd="0" presId="urn:microsoft.com/office/officeart/2005/8/layout/vList2"/>
    <dgm:cxn modelId="{B49E48AA-D201-467E-9E38-7BDDAB0002AC}" srcId="{4799C274-B24C-4FB8-9014-EE2823AD4466}" destId="{E9413C6D-8943-415E-832E-DBEF9835E690}" srcOrd="1" destOrd="0" parTransId="{EFEF9984-E269-46CC-B088-414A5BC111EA}" sibTransId="{CAC6EB7A-26AD-419C-A159-1B520659C607}"/>
    <dgm:cxn modelId="{55F68CC9-9952-49D7-BF62-BB8F637135B4}" srcId="{4799C274-B24C-4FB8-9014-EE2823AD4466}" destId="{B3046202-F14E-41EE-A052-01386E5F8268}" srcOrd="4" destOrd="0" parTransId="{F8217345-55AD-488B-A9AC-C3E642CA0435}" sibTransId="{FB60BE8B-193A-449B-97B8-4A133D09BCD6}"/>
    <dgm:cxn modelId="{D3CC58E1-7272-460A-B394-B5DD0ED11DFA}" type="presOf" srcId="{E9413C6D-8943-415E-832E-DBEF9835E690}" destId="{473AFA17-75FC-43FC-A189-943F9CAC4A17}" srcOrd="0" destOrd="0" presId="urn:microsoft.com/office/officeart/2005/8/layout/vList2"/>
    <dgm:cxn modelId="{278546ED-11BE-4D5D-9F54-E9CBCEC7A22D}" type="presOf" srcId="{B3046202-F14E-41EE-A052-01386E5F8268}" destId="{DD0FE4BD-7747-495F-A0F6-EF0BDAC39F65}" srcOrd="0" destOrd="0" presId="urn:microsoft.com/office/officeart/2005/8/layout/vList2"/>
    <dgm:cxn modelId="{DBBA31F1-46E4-4057-82D1-37BE95489A5E}" type="presOf" srcId="{6B2A9A22-C2E9-4FDC-A3DE-5926A4C193A2}" destId="{E4561F01-1029-4394-A9ED-55DAA3554020}" srcOrd="0" destOrd="0" presId="urn:microsoft.com/office/officeart/2005/8/layout/vList2"/>
    <dgm:cxn modelId="{75857EF9-8255-4B66-874F-1D048FEF1C08}" type="presOf" srcId="{4799C274-B24C-4FB8-9014-EE2823AD4466}" destId="{9752A3EF-F62E-4D33-96FA-BCCC924AD8A0}" srcOrd="0" destOrd="0" presId="urn:microsoft.com/office/officeart/2005/8/layout/vList2"/>
    <dgm:cxn modelId="{C1C5B714-1570-4E2B-BF08-CE7452F057D3}" type="presParOf" srcId="{9752A3EF-F62E-4D33-96FA-BCCC924AD8A0}" destId="{D769AC75-4F91-4AE7-AED4-F1E40BB1585B}" srcOrd="0" destOrd="0" presId="urn:microsoft.com/office/officeart/2005/8/layout/vList2"/>
    <dgm:cxn modelId="{889687EF-BFB7-47E1-894C-EDC306C11CCD}" type="presParOf" srcId="{9752A3EF-F62E-4D33-96FA-BCCC924AD8A0}" destId="{9DBB1003-B98F-4E1F-A704-66A0A4398BCB}" srcOrd="1" destOrd="0" presId="urn:microsoft.com/office/officeart/2005/8/layout/vList2"/>
    <dgm:cxn modelId="{8AB20983-964B-4A9A-A74E-E37C89D4CAAC}" type="presParOf" srcId="{9752A3EF-F62E-4D33-96FA-BCCC924AD8A0}" destId="{473AFA17-75FC-43FC-A189-943F9CAC4A17}" srcOrd="2" destOrd="0" presId="urn:microsoft.com/office/officeart/2005/8/layout/vList2"/>
    <dgm:cxn modelId="{7B0FD27D-1E16-448C-9ED2-3CD92A14671B}" type="presParOf" srcId="{9752A3EF-F62E-4D33-96FA-BCCC924AD8A0}" destId="{40007D45-F861-46A2-8C09-4E981497226B}" srcOrd="3" destOrd="0" presId="urn:microsoft.com/office/officeart/2005/8/layout/vList2"/>
    <dgm:cxn modelId="{314A3D03-9DDF-48BC-81D3-AF4D1F19139B}" type="presParOf" srcId="{9752A3EF-F62E-4D33-96FA-BCCC924AD8A0}" destId="{407EC690-1661-44A0-8A84-2679598EC319}" srcOrd="4" destOrd="0" presId="urn:microsoft.com/office/officeart/2005/8/layout/vList2"/>
    <dgm:cxn modelId="{2A7E38BD-7B68-4AE7-B882-6791A21BE043}" type="presParOf" srcId="{9752A3EF-F62E-4D33-96FA-BCCC924AD8A0}" destId="{E485D1E1-8A78-4E99-8B7B-489AE2C6F5AE}" srcOrd="5" destOrd="0" presId="urn:microsoft.com/office/officeart/2005/8/layout/vList2"/>
    <dgm:cxn modelId="{CB303D1A-B5EF-478C-B406-EBB302AB7906}" type="presParOf" srcId="{9752A3EF-F62E-4D33-96FA-BCCC924AD8A0}" destId="{E4561F01-1029-4394-A9ED-55DAA3554020}" srcOrd="6" destOrd="0" presId="urn:microsoft.com/office/officeart/2005/8/layout/vList2"/>
    <dgm:cxn modelId="{B45D10DF-B80B-4269-B842-36F0643E0143}" type="presParOf" srcId="{9752A3EF-F62E-4D33-96FA-BCCC924AD8A0}" destId="{66D7B2F9-CE57-458C-A957-221228455F19}" srcOrd="7" destOrd="0" presId="urn:microsoft.com/office/officeart/2005/8/layout/vList2"/>
    <dgm:cxn modelId="{B2CABAD1-5025-4A23-BF37-00E987BEF3AA}" type="presParOf" srcId="{9752A3EF-F62E-4D33-96FA-BCCC924AD8A0}" destId="{DD0FE4BD-7747-495F-A0F6-EF0BDAC39F6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E41E4-4BA8-4D6F-B80B-64E8251F579C}">
      <dsp:nvSpPr>
        <dsp:cNvPr id="0" name=""/>
        <dsp:cNvSpPr/>
      </dsp:nvSpPr>
      <dsp:spPr>
        <a:xfrm>
          <a:off x="1023" y="651381"/>
          <a:ext cx="3591408" cy="228054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7F7229A-9A08-49CE-8778-4CA9FC244845}">
      <dsp:nvSpPr>
        <dsp:cNvPr id="0" name=""/>
        <dsp:cNvSpPr/>
      </dsp:nvSpPr>
      <dsp:spPr>
        <a:xfrm>
          <a:off x="400068" y="1030474"/>
          <a:ext cx="3591408" cy="22805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a:t>Equine-Based Therapy, is not just an alternative modality, it is a transformative experience. It invites us to rethink what therapy can look like when we step outside the confines of clinical walls and into the open spaces of nature, guided not only by trained professionals but by sentient, emotionally attuned animals. Horses, with their ability to mirror human emotion and respond to subtle cues, become co-facilitators in the therapeutic process, offering a kind of feedback and connection that words alone often cannot reach.</a:t>
          </a:r>
          <a:endParaRPr lang="en-US" sz="1200" kern="1200"/>
        </a:p>
      </dsp:txBody>
      <dsp:txXfrm>
        <a:off x="466863" y="1097269"/>
        <a:ext cx="3457818" cy="2146954"/>
      </dsp:txXfrm>
    </dsp:sp>
    <dsp:sp modelId="{4ACCF1E6-F2D5-4B77-AD0F-37D9A23B70D7}">
      <dsp:nvSpPr>
        <dsp:cNvPr id="0" name=""/>
        <dsp:cNvSpPr/>
      </dsp:nvSpPr>
      <dsp:spPr>
        <a:xfrm>
          <a:off x="4390522" y="651381"/>
          <a:ext cx="3591408" cy="228054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4B5B016-C4DA-4779-AE68-F35876244C0F}">
      <dsp:nvSpPr>
        <dsp:cNvPr id="0" name=""/>
        <dsp:cNvSpPr/>
      </dsp:nvSpPr>
      <dsp:spPr>
        <a:xfrm>
          <a:off x="4789568" y="1030474"/>
          <a:ext cx="3591408" cy="22805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a:t>Today, I will present findings from my doctoral research, which explores how EBT is being used in South Africa to support individuals facing trauma, anxiety, depression, and social disconnection. We’ll examine its therapeutic mechanisms and its potential to reshape social work practice in ways that are both innovative and deeply human. This is not just about therapy it’s about relationship, environment, and the power of presence.</a:t>
          </a:r>
          <a:endParaRPr lang="en-US" sz="1200" kern="1200"/>
        </a:p>
      </dsp:txBody>
      <dsp:txXfrm>
        <a:off x="4856363" y="1097269"/>
        <a:ext cx="3457818" cy="2146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8DB06-DF70-43A1-9BAC-75285C755C6C}">
      <dsp:nvSpPr>
        <dsp:cNvPr id="0" name=""/>
        <dsp:cNvSpPr/>
      </dsp:nvSpPr>
      <dsp:spPr>
        <a:xfrm>
          <a:off x="0" y="0"/>
          <a:ext cx="7231194" cy="122837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a:t>Introduction</a:t>
          </a:r>
          <a:endParaRPr lang="en-US" sz="1000" kern="1200"/>
        </a:p>
      </dsp:txBody>
      <dsp:txXfrm>
        <a:off x="35978" y="35978"/>
        <a:ext cx="5905681" cy="1156419"/>
      </dsp:txXfrm>
    </dsp:sp>
    <dsp:sp modelId="{653572CC-5831-4C65-A124-635642CC7B82}">
      <dsp:nvSpPr>
        <dsp:cNvPr id="0" name=""/>
        <dsp:cNvSpPr/>
      </dsp:nvSpPr>
      <dsp:spPr>
        <a:xfrm>
          <a:off x="638046" y="1433104"/>
          <a:ext cx="7231194" cy="122837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0" kern="1200"/>
            <a:t>Equine-Based Therapy (EBT), also known as equine-assisted therapy, is a form of experiential treatment that involves interactions between clients and horses to promote emotional growth and healing. It is grounded in the principles of trust, empathy, and non-verbal communication, leveraging the horse's ability to mirror human emotions and respond to subtle cues. EBT is used to address a range of mental health issues including trauma, anxiety, depression, and behavioural challenges. The therapeutic goals of EBT include enhancing self-awareness, improving emotional regulation, fostering social skills, and building confidence through structured activities and guided reflection facilitated by trained professionals.</a:t>
          </a:r>
          <a:endParaRPr lang="en-US" sz="1000" kern="1200"/>
        </a:p>
      </dsp:txBody>
      <dsp:txXfrm>
        <a:off x="674024" y="1469082"/>
        <a:ext cx="5722748" cy="1156419"/>
      </dsp:txXfrm>
    </dsp:sp>
    <dsp:sp modelId="{E514B167-8793-4E22-BADE-3E90614460E1}">
      <dsp:nvSpPr>
        <dsp:cNvPr id="0" name=""/>
        <dsp:cNvSpPr/>
      </dsp:nvSpPr>
      <dsp:spPr>
        <a:xfrm>
          <a:off x="1276093" y="2866209"/>
          <a:ext cx="7231194" cy="122837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b="0" kern="1200"/>
            <a:t>Equine-Based Therapy (EBT) is an emerging therapeutic modality that leverages the human-animal bond to promote emotional and psychological healing. In South Africa, where mental health services are often limited, EBT presents a unique opportunity to address emotional distress through experiential, non-verbal interaction with horses. </a:t>
          </a:r>
          <a:endParaRPr lang="en-US" sz="1000" kern="1200"/>
        </a:p>
      </dsp:txBody>
      <dsp:txXfrm>
        <a:off x="1312071" y="2902187"/>
        <a:ext cx="5722748" cy="1156419"/>
      </dsp:txXfrm>
    </dsp:sp>
    <dsp:sp modelId="{1AD4C43B-080D-4520-8F91-C0F9DA078549}">
      <dsp:nvSpPr>
        <dsp:cNvPr id="0" name=""/>
        <dsp:cNvSpPr/>
      </dsp:nvSpPr>
      <dsp:spPr>
        <a:xfrm>
          <a:off x="6432750" y="931518"/>
          <a:ext cx="798444" cy="7984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12400" y="931518"/>
        <a:ext cx="439144" cy="600829"/>
      </dsp:txXfrm>
    </dsp:sp>
    <dsp:sp modelId="{0031D934-03A5-452C-A6AF-8C1CFF21C952}">
      <dsp:nvSpPr>
        <dsp:cNvPr id="0" name=""/>
        <dsp:cNvSpPr/>
      </dsp:nvSpPr>
      <dsp:spPr>
        <a:xfrm>
          <a:off x="7070797" y="2356433"/>
          <a:ext cx="798444" cy="79844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250447" y="2356433"/>
        <a:ext cx="439144" cy="600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DCA81-8D78-46E7-8B97-13B88B6CF856}">
      <dsp:nvSpPr>
        <dsp:cNvPr id="0" name=""/>
        <dsp:cNvSpPr/>
      </dsp:nvSpPr>
      <dsp:spPr>
        <a:xfrm>
          <a:off x="892224" y="1934"/>
          <a:ext cx="6597550" cy="39585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Background and Rationale</a:t>
          </a:r>
          <a:endParaRPr lang="en-US" sz="1800" kern="1200"/>
        </a:p>
        <a:p>
          <a:pPr marL="114300" lvl="1" indent="-114300" algn="l" defTabSz="622300">
            <a:lnSpc>
              <a:spcPct val="90000"/>
            </a:lnSpc>
            <a:spcBef>
              <a:spcPct val="0"/>
            </a:spcBef>
            <a:spcAft>
              <a:spcPct val="15000"/>
            </a:spcAft>
            <a:buChar char="•"/>
          </a:pPr>
          <a:r>
            <a:rPr lang="en-US" sz="1400" kern="1200" dirty="0"/>
            <a:t>Globally, EBT has gained recognition for its ability to support individuals with trauma, anxiety, and behavioral challenges. However, in South Africa, its application remains underexplored. The country faces high rates of trauma, poverty, and limited access to conventional therapy. EBT offers a culturally adaptable, nature-based alternative that resonates with indigenous healing practices and provides emotional safety for clients who may struggle with traditional talk therapy.</a:t>
          </a:r>
        </a:p>
        <a:p>
          <a:pPr marL="114300" lvl="1" indent="-114300" algn="l" defTabSz="622300">
            <a:lnSpc>
              <a:spcPct val="90000"/>
            </a:lnSpc>
            <a:spcBef>
              <a:spcPct val="0"/>
            </a:spcBef>
            <a:spcAft>
              <a:spcPct val="15000"/>
            </a:spcAft>
            <a:buChar char="•"/>
          </a:pPr>
          <a:r>
            <a:rPr lang="en-US" sz="1400" kern="1200"/>
            <a:t>Equine-Based Therapy (EBT) offers a compelling alternative to traditional mental health interventions, particularly in contexts where verbal communication may be limited by trauma, or developmental challenges. In South Africa, where mental health services are often stretched thin and stigmatized, EBT provides a non-verbal, experiential modality that can bypass some of the barriers associated with conventional therapy. The horse, as a therapeutic partner, facilitates emotional expression and regulation in ways that are both intuitive and deeply embodied, making it especially effective for individuals who struggle to articulate their experiences.</a:t>
          </a:r>
        </a:p>
      </dsp:txBody>
      <dsp:txXfrm>
        <a:off x="1008165" y="117875"/>
        <a:ext cx="6365668" cy="3726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49179-0ED4-4E7A-B162-0C5859D76F90}">
      <dsp:nvSpPr>
        <dsp:cNvPr id="0" name=""/>
        <dsp:cNvSpPr/>
      </dsp:nvSpPr>
      <dsp:spPr>
        <a:xfrm>
          <a:off x="0" y="0"/>
          <a:ext cx="7124700" cy="178308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The South African socio-cultural landscape is marked by a rich tapestry of indigenous healing traditions, many of which emphasize connection to nature, animals, and community. EBT resonates with these traditions by fostering a sense of groundedness, relational awareness, and spiritual connection. This alignment enhances the cultural relevance of EBT, allowing it to be more readily accepted and integrated into community-based mental health initiatives. Moreover, the outdoor setting of equine therapy sessions offers a restorative environment that contrasts sharply with the clinical atmosphere of conventional therapy rooms, contributing to a sense of openness and psychological safety.</a:t>
          </a:r>
          <a:endParaRPr lang="en-US" sz="1100" kern="1200"/>
        </a:p>
      </dsp:txBody>
      <dsp:txXfrm>
        <a:off x="52225" y="52225"/>
        <a:ext cx="5281747" cy="1678630"/>
      </dsp:txXfrm>
    </dsp:sp>
    <dsp:sp modelId="{CC6E7AAA-6281-4118-846B-657BE8A99F37}">
      <dsp:nvSpPr>
        <dsp:cNvPr id="0" name=""/>
        <dsp:cNvSpPr/>
      </dsp:nvSpPr>
      <dsp:spPr>
        <a:xfrm>
          <a:off x="1257299" y="2179320"/>
          <a:ext cx="7124700" cy="178308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dirty="0"/>
            <a:t>Despite its promise, EBT remains underutilized in South Africa due to systemic challenges such as limited funding, lack of formal training programs, and minimal inclusion in national mental health policy frameworks. The dominance of biomedical models in mental health care has often marginalized alternative therapies, despite growing evidence of their efficacy. Addressing this gap requires a paradigm shift that values holistic, client-</a:t>
          </a:r>
          <a:r>
            <a:rPr lang="en-GB" sz="1100" b="0" kern="1200" dirty="0" err="1"/>
            <a:t>centered</a:t>
          </a:r>
          <a:r>
            <a:rPr lang="en-GB" sz="1100" b="0" kern="1200" dirty="0"/>
            <a:t> approaches and recognizes the therapeutic potential of human-animal interactions. By investing in research, practitioner training, and public awareness, South Africa can harness the full potential of EBT to meet the diverse mental health needs of its population.</a:t>
          </a:r>
          <a:endParaRPr lang="en-US" sz="1100" kern="1200" dirty="0"/>
        </a:p>
      </dsp:txBody>
      <dsp:txXfrm>
        <a:off x="1309524" y="2231545"/>
        <a:ext cx="4603948" cy="1678630"/>
      </dsp:txXfrm>
    </dsp:sp>
    <dsp:sp modelId="{B74BF1B5-728E-4DB3-8293-6ABC58D9E667}">
      <dsp:nvSpPr>
        <dsp:cNvPr id="0" name=""/>
        <dsp:cNvSpPr/>
      </dsp:nvSpPr>
      <dsp:spPr>
        <a:xfrm>
          <a:off x="5965698" y="1401698"/>
          <a:ext cx="1159002" cy="115900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26473" y="1401698"/>
        <a:ext cx="637452" cy="872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13C72-A2AC-4CF9-A466-3D26D0561D2F}">
      <dsp:nvSpPr>
        <dsp:cNvPr id="0" name=""/>
        <dsp:cNvSpPr/>
      </dsp:nvSpPr>
      <dsp:spPr>
        <a:xfrm>
          <a:off x="0" y="81480"/>
          <a:ext cx="8382000" cy="57563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Purpose and Objectives</a:t>
          </a:r>
          <a:endParaRPr lang="en-US" sz="2400" kern="1200"/>
        </a:p>
      </dsp:txBody>
      <dsp:txXfrm>
        <a:off x="28100" y="109580"/>
        <a:ext cx="8325800" cy="519439"/>
      </dsp:txXfrm>
    </dsp:sp>
    <dsp:sp modelId="{6E5B7E60-7C37-4EAC-81A0-B12B4F19319C}">
      <dsp:nvSpPr>
        <dsp:cNvPr id="0" name=""/>
        <dsp:cNvSpPr/>
      </dsp:nvSpPr>
      <dsp:spPr>
        <a:xfrm>
          <a:off x="0" y="726240"/>
          <a:ext cx="8382000" cy="57563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a:t>The study aimed to:</a:t>
          </a:r>
          <a:endParaRPr lang="en-US" sz="2400" kern="1200"/>
        </a:p>
      </dsp:txBody>
      <dsp:txXfrm>
        <a:off x="28100" y="754340"/>
        <a:ext cx="8325800" cy="519439"/>
      </dsp:txXfrm>
    </dsp:sp>
    <dsp:sp modelId="{ADC45795-8928-4C0F-975B-2F73682C24ED}">
      <dsp:nvSpPr>
        <dsp:cNvPr id="0" name=""/>
        <dsp:cNvSpPr/>
      </dsp:nvSpPr>
      <dsp:spPr>
        <a:xfrm>
          <a:off x="0" y="1371000"/>
          <a:ext cx="8382000" cy="57563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a:t>Explore EBT as a therapeutic modality in social work.</a:t>
          </a:r>
          <a:endParaRPr lang="en-US" sz="2400" kern="1200"/>
        </a:p>
      </dsp:txBody>
      <dsp:txXfrm>
        <a:off x="28100" y="1399100"/>
        <a:ext cx="8325800" cy="519439"/>
      </dsp:txXfrm>
    </dsp:sp>
    <dsp:sp modelId="{F85EC17B-0BD3-4A9F-A161-D226033F088D}">
      <dsp:nvSpPr>
        <dsp:cNvPr id="0" name=""/>
        <dsp:cNvSpPr/>
      </dsp:nvSpPr>
      <dsp:spPr>
        <a:xfrm>
          <a:off x="0" y="2015760"/>
          <a:ext cx="8382000" cy="57563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a:t>Identify emotional and social issues best suited for EBT.</a:t>
          </a:r>
          <a:endParaRPr lang="en-US" sz="2400" kern="1200"/>
        </a:p>
      </dsp:txBody>
      <dsp:txXfrm>
        <a:off x="28100" y="2043860"/>
        <a:ext cx="8325800" cy="519439"/>
      </dsp:txXfrm>
    </dsp:sp>
    <dsp:sp modelId="{D755D496-459E-49F3-9669-EA336D74AA9F}">
      <dsp:nvSpPr>
        <dsp:cNvPr id="0" name=""/>
        <dsp:cNvSpPr/>
      </dsp:nvSpPr>
      <dsp:spPr>
        <a:xfrm>
          <a:off x="0" y="2660520"/>
          <a:ext cx="8382000" cy="57563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a:t>Explore the experiences of mental health practitioners using EBT.</a:t>
          </a:r>
          <a:endParaRPr lang="en-US" sz="2400" kern="1200"/>
        </a:p>
      </dsp:txBody>
      <dsp:txXfrm>
        <a:off x="28100" y="2688620"/>
        <a:ext cx="8325800" cy="519439"/>
      </dsp:txXfrm>
    </dsp:sp>
    <dsp:sp modelId="{91E1F200-CB66-497C-99EE-F25627536BEB}">
      <dsp:nvSpPr>
        <dsp:cNvPr id="0" name=""/>
        <dsp:cNvSpPr/>
      </dsp:nvSpPr>
      <dsp:spPr>
        <a:xfrm>
          <a:off x="0" y="3305280"/>
          <a:ext cx="8382000" cy="57563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a:t>Assess how EBT can enhance social work practice in South Africa.</a:t>
          </a:r>
          <a:endParaRPr lang="en-US" sz="2400" kern="1200"/>
        </a:p>
      </dsp:txBody>
      <dsp:txXfrm>
        <a:off x="28100" y="3333380"/>
        <a:ext cx="8325800" cy="519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BD396-4EE6-47DD-A427-4F854B978BE2}">
      <dsp:nvSpPr>
        <dsp:cNvPr id="0" name=""/>
        <dsp:cNvSpPr/>
      </dsp:nvSpPr>
      <dsp:spPr>
        <a:xfrm>
          <a:off x="1023" y="651381"/>
          <a:ext cx="3591408" cy="228054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2F6D35-AED1-4CFC-BE3D-E25F23EC1E10}">
      <dsp:nvSpPr>
        <dsp:cNvPr id="0" name=""/>
        <dsp:cNvSpPr/>
      </dsp:nvSpPr>
      <dsp:spPr>
        <a:xfrm>
          <a:off x="400068" y="1030474"/>
          <a:ext cx="3591408" cy="22805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Methodology</a:t>
          </a:r>
          <a:endParaRPr lang="en-US" sz="1400" kern="1200"/>
        </a:p>
      </dsp:txBody>
      <dsp:txXfrm>
        <a:off x="466863" y="1097269"/>
        <a:ext cx="3457818" cy="2146954"/>
      </dsp:txXfrm>
    </dsp:sp>
    <dsp:sp modelId="{F8FD05AB-D2B3-4490-BDC3-1397763F381F}">
      <dsp:nvSpPr>
        <dsp:cNvPr id="0" name=""/>
        <dsp:cNvSpPr/>
      </dsp:nvSpPr>
      <dsp:spPr>
        <a:xfrm>
          <a:off x="4390522" y="651381"/>
          <a:ext cx="3591408" cy="228054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A721A92-CCFA-42ED-AEB6-767F5D53CB4F}">
      <dsp:nvSpPr>
        <dsp:cNvPr id="0" name=""/>
        <dsp:cNvSpPr/>
      </dsp:nvSpPr>
      <dsp:spPr>
        <a:xfrm>
          <a:off x="4789568" y="1030474"/>
          <a:ext cx="3591408" cy="22805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t>A qualitative exploratory-descriptive design was employed, utilizing an instrumental case study approach. Data was collected through semi-structured interviews with 15 mental health practitioners across Gauteng, KwaZulu-Natal, Eastern Cape, and Western Cape. Thematic analysis was used to extract patterns and insights from the interviews, providing a rich understanding of practitioner and client experiences with EBT.</a:t>
          </a:r>
          <a:endParaRPr lang="en-US" sz="1400" kern="1200" dirty="0"/>
        </a:p>
      </dsp:txBody>
      <dsp:txXfrm>
        <a:off x="4856363" y="1097269"/>
        <a:ext cx="3457818" cy="21469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7C936-4817-42E5-922E-8EB35B4F626A}">
      <dsp:nvSpPr>
        <dsp:cNvPr id="0" name=""/>
        <dsp:cNvSpPr/>
      </dsp:nvSpPr>
      <dsp:spPr>
        <a:xfrm>
          <a:off x="0" y="1306792"/>
          <a:ext cx="2486024" cy="157862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3458346-B15A-450A-B4A4-C4235648787E}">
      <dsp:nvSpPr>
        <dsp:cNvPr id="0" name=""/>
        <dsp:cNvSpPr/>
      </dsp:nvSpPr>
      <dsp:spPr>
        <a:xfrm>
          <a:off x="276225" y="1569206"/>
          <a:ext cx="2486024" cy="1578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Implications for Social Work Practice </a:t>
          </a:r>
          <a:endParaRPr lang="en-US" sz="800" kern="1200" dirty="0"/>
        </a:p>
      </dsp:txBody>
      <dsp:txXfrm>
        <a:off x="322461" y="1615442"/>
        <a:ext cx="2393552" cy="1486153"/>
      </dsp:txXfrm>
    </dsp:sp>
    <dsp:sp modelId="{25E41BC2-0994-4D93-A586-94A917BE728B}">
      <dsp:nvSpPr>
        <dsp:cNvPr id="0" name=""/>
        <dsp:cNvSpPr/>
      </dsp:nvSpPr>
      <dsp:spPr>
        <a:xfrm>
          <a:off x="3038475" y="1306792"/>
          <a:ext cx="2486024" cy="157862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23EAD60-0743-43E3-81AE-4B1BBD0F8F63}">
      <dsp:nvSpPr>
        <dsp:cNvPr id="0" name=""/>
        <dsp:cNvSpPr/>
      </dsp:nvSpPr>
      <dsp:spPr>
        <a:xfrm>
          <a:off x="3314699" y="1569206"/>
          <a:ext cx="2486024" cy="1578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0" kern="1200"/>
            <a:t>Equine-Based Therapy (EBT) presents a transformative opportunity for social work practice by offering a holistic, client-centered approach that complements traditional therapeutic models. Its experiential nature aligns with core social work values such as empowerment, empathy, and relational engagement. By integrating EBT into practice, social workers can expand their therapeutic toolkit, especially when working with clients who are resistant to verbal therapy or who benefit from embodied, sensory-based interventions.</a:t>
          </a:r>
          <a:endParaRPr lang="en-US" sz="800" kern="1200"/>
        </a:p>
      </dsp:txBody>
      <dsp:txXfrm>
        <a:off x="3360935" y="1615442"/>
        <a:ext cx="2393552" cy="1486153"/>
      </dsp:txXfrm>
    </dsp:sp>
    <dsp:sp modelId="{9308C7CC-31CE-4E7A-9585-6168E4AD4563}">
      <dsp:nvSpPr>
        <dsp:cNvPr id="0" name=""/>
        <dsp:cNvSpPr/>
      </dsp:nvSpPr>
      <dsp:spPr>
        <a:xfrm>
          <a:off x="6076950" y="1306792"/>
          <a:ext cx="2486024" cy="157862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94F7B61-71FB-4E39-93CE-7259E0B9EF19}">
      <dsp:nvSpPr>
        <dsp:cNvPr id="0" name=""/>
        <dsp:cNvSpPr/>
      </dsp:nvSpPr>
      <dsp:spPr>
        <a:xfrm>
          <a:off x="6353175" y="1569206"/>
          <a:ext cx="2486024" cy="1578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0" kern="1200"/>
            <a:t>The adaptability of EBT across diverse cultural and socioeconomic contexts makes it particularly relevant in South Africa, where mental health services often face accessibility and cultural relevance challenges. EBT can be incorporated into community-based programs, school interventions, and trauma recovery initiatives, offering a modality that is both inclusive and responsive to local needs. Its emphasis on non-verbal communication and emotional regulation makes it suitable for clients across age groups and backgrounds, including children, adolescents, and trauma survivors.</a:t>
          </a:r>
          <a:endParaRPr lang="en-US" sz="800" kern="1200"/>
        </a:p>
      </dsp:txBody>
      <dsp:txXfrm>
        <a:off x="6399411" y="1615442"/>
        <a:ext cx="2393552" cy="14861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BBEC7-9351-4405-9361-E760589998F4}">
      <dsp:nvSpPr>
        <dsp:cNvPr id="0" name=""/>
        <dsp:cNvSpPr/>
      </dsp:nvSpPr>
      <dsp:spPr>
        <a:xfrm>
          <a:off x="1023" y="651381"/>
          <a:ext cx="3591408" cy="228054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A767719-D54C-4220-A923-65EDC31BE135}">
      <dsp:nvSpPr>
        <dsp:cNvPr id="0" name=""/>
        <dsp:cNvSpPr/>
      </dsp:nvSpPr>
      <dsp:spPr>
        <a:xfrm>
          <a:off x="400068" y="1030474"/>
          <a:ext cx="3591408" cy="22805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a:t>However, the integration of EBT into mainstream social work practice requires systemic support. This includes the development of accredited training programs for social workers, the establishment of ethical guidelines for animal-assisted interventions, and the creation of partnerships with equine facilities. Advocacy is also needed to raise awareness among policymakers and funders about the efficacy and value of EBT. Without institutional backing, the scalability and sustainability of EBT remain limited.</a:t>
          </a:r>
          <a:endParaRPr lang="en-US" sz="1200" kern="1200"/>
        </a:p>
      </dsp:txBody>
      <dsp:txXfrm>
        <a:off x="466863" y="1097269"/>
        <a:ext cx="3457818" cy="2146954"/>
      </dsp:txXfrm>
    </dsp:sp>
    <dsp:sp modelId="{32331D5C-630B-4546-83FC-5D14B16EF232}">
      <dsp:nvSpPr>
        <dsp:cNvPr id="0" name=""/>
        <dsp:cNvSpPr/>
      </dsp:nvSpPr>
      <dsp:spPr>
        <a:xfrm>
          <a:off x="4390522" y="651381"/>
          <a:ext cx="3591408" cy="228054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17EFA14-5002-4338-B5AE-14D9CB6F0048}">
      <dsp:nvSpPr>
        <dsp:cNvPr id="0" name=""/>
        <dsp:cNvSpPr/>
      </dsp:nvSpPr>
      <dsp:spPr>
        <a:xfrm>
          <a:off x="4789568" y="1030474"/>
          <a:ext cx="3591408" cy="22805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kern="1200"/>
            <a:t>Finally, social workers must be equipped to navigate the unique dynamics of working with animals in therapeutic settings. This includes understanding the psychological and physical needs of horses, ensuring client safety, and maintaining professional boundaries. Interdisciplinary collaboration, with psychologists, veterinarians, and equine specialists can enhance the effectiveness of EBT and ensure ethical, informed practice. As the field evolves, social work can play a pivotal role in shaping the future of equine-assisted mental health care in South Africa.</a:t>
          </a:r>
          <a:endParaRPr lang="en-US" sz="1200" kern="1200"/>
        </a:p>
      </dsp:txBody>
      <dsp:txXfrm>
        <a:off x="4856363" y="1097269"/>
        <a:ext cx="3457818" cy="21469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9AC75-4F91-4AE7-AED4-F1E40BB1585B}">
      <dsp:nvSpPr>
        <dsp:cNvPr id="0" name=""/>
        <dsp:cNvSpPr/>
      </dsp:nvSpPr>
      <dsp:spPr>
        <a:xfrm>
          <a:off x="0" y="242572"/>
          <a:ext cx="8640960" cy="92663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en-GB" sz="1200" kern="1200"/>
            <a:t>Conclusion</a:t>
          </a:r>
          <a:endParaRPr lang="en-US" sz="1200" kern="1200"/>
        </a:p>
      </dsp:txBody>
      <dsp:txXfrm>
        <a:off x="45235" y="287807"/>
        <a:ext cx="8550490" cy="836169"/>
      </dsp:txXfrm>
    </dsp:sp>
    <dsp:sp modelId="{473AFA17-75FC-43FC-A189-943F9CAC4A17}">
      <dsp:nvSpPr>
        <dsp:cNvPr id="0" name=""/>
        <dsp:cNvSpPr/>
      </dsp:nvSpPr>
      <dsp:spPr>
        <a:xfrm>
          <a:off x="0" y="1203772"/>
          <a:ext cx="8640960" cy="92663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en-GB" sz="1200" b="0" kern="1200"/>
            <a:t>Equine-Based Therapy (EBT) represents a powerful, holistic approach to mental health care that is particularly well-suited to the South African context. Its experiential, non-verbal nature allows clients to engage in healing in ways that are emotionally safe, culturally resonant, and deeply relational. The therapeutic mechanisms rooted in emotional mirroring, embodied regulation, and trust-building offer unique benefits for individuals facing trauma, anxiety, depression, and behavioural challenges.</a:t>
          </a:r>
          <a:endParaRPr lang="en-US" sz="1200" kern="1200"/>
        </a:p>
      </dsp:txBody>
      <dsp:txXfrm>
        <a:off x="45235" y="1249007"/>
        <a:ext cx="8550490" cy="836169"/>
      </dsp:txXfrm>
    </dsp:sp>
    <dsp:sp modelId="{407EC690-1661-44A0-8A84-2679598EC319}">
      <dsp:nvSpPr>
        <dsp:cNvPr id="0" name=""/>
        <dsp:cNvSpPr/>
      </dsp:nvSpPr>
      <dsp:spPr>
        <a:xfrm>
          <a:off x="0" y="2164972"/>
          <a:ext cx="8640960" cy="92663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en-GB" sz="1200" b="0" kern="1200"/>
            <a:t>The findings from this study underscore the versatility and effectiveness of EBT across diverse populations and mental health conditions. Practitioners consistently reported enhanced client engagement, emotional breakthroughs, and relational growth facilitated by the horse-human dynamic. The outdoor, nature-based setting further amplifies these outcomes by fostering psychological safety, sensory grounding, and a sense of connection to the natural world.</a:t>
          </a:r>
          <a:endParaRPr lang="en-US" sz="1200" kern="1200"/>
        </a:p>
      </dsp:txBody>
      <dsp:txXfrm>
        <a:off x="45235" y="2210207"/>
        <a:ext cx="8550490" cy="836169"/>
      </dsp:txXfrm>
    </dsp:sp>
    <dsp:sp modelId="{E4561F01-1029-4394-A9ED-55DAA3554020}">
      <dsp:nvSpPr>
        <dsp:cNvPr id="0" name=""/>
        <dsp:cNvSpPr/>
      </dsp:nvSpPr>
      <dsp:spPr>
        <a:xfrm>
          <a:off x="0" y="3126171"/>
          <a:ext cx="8640960" cy="92663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en-GB" sz="1200" b="0" kern="1200"/>
            <a:t>For social workers, EBT offers a valuable extension of practice that aligns with the profession’s commitment to empowerment, empathy, and holistic care. However, its broader implementation requires systemic support, including training, infrastructure, and policy integration. Addressing these gaps will be essential to making EBT accessible and sustainable within South Africa’s mental health landscape.</a:t>
          </a:r>
          <a:endParaRPr lang="en-US" sz="1200" kern="1200"/>
        </a:p>
      </dsp:txBody>
      <dsp:txXfrm>
        <a:off x="45235" y="3171406"/>
        <a:ext cx="8550490" cy="836169"/>
      </dsp:txXfrm>
    </dsp:sp>
    <dsp:sp modelId="{DD0FE4BD-7747-495F-A0F6-EF0BDAC39F65}">
      <dsp:nvSpPr>
        <dsp:cNvPr id="0" name=""/>
        <dsp:cNvSpPr/>
      </dsp:nvSpPr>
      <dsp:spPr>
        <a:xfrm>
          <a:off x="0" y="4087371"/>
          <a:ext cx="8640960" cy="92663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en-GB" sz="1200" b="0" kern="1200"/>
            <a:t>Ultimately, EBT is more than a therapeutic technique, it is a relational journey that invites clients to reconnect with themselves, others, and the world around them. With continued research, advocacy, and collaboration, equine-based therapy can become a transformative force in mental health care, offering hope and healing to those who need it most.</a:t>
          </a:r>
          <a:endParaRPr lang="en-US" sz="1200" kern="1200"/>
        </a:p>
      </dsp:txBody>
      <dsp:txXfrm>
        <a:off x="45235" y="4132606"/>
        <a:ext cx="8550490" cy="8361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B94288-37BE-42FD-A3CE-C644F7468E54}" type="datetimeFigureOut">
              <a:rPr lang="en-ZA" smtClean="0"/>
              <a:t>2025/09/08</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938CC4-D689-4043-A112-A0EF0661C963}" type="slidenum">
              <a:rPr lang="en-ZA" smtClean="0"/>
              <a:t>‹#›</a:t>
            </a:fld>
            <a:endParaRPr lang="en-ZA"/>
          </a:p>
        </p:txBody>
      </p:sp>
    </p:spTree>
    <p:extLst>
      <p:ext uri="{BB962C8B-B14F-4D97-AF65-F5344CB8AC3E}">
        <p14:creationId xmlns:p14="http://schemas.microsoft.com/office/powerpoint/2010/main" val="300797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8CA02F-F0F2-854F-B286-9B534A264BAA}" type="datetimeFigureOut">
              <a:rPr lang="en-US" smtClean="0"/>
              <a:pPr/>
              <a:t>9/8/2025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04800F-0C89-EC4F-919F-9C2CE26B175A}" type="slidenum">
              <a:rPr lang="en-US" smtClean="0"/>
              <a:pPr/>
              <a:t>‹#›</a:t>
            </a:fld>
            <a:endParaRPr lang="en-US"/>
          </a:p>
        </p:txBody>
      </p:sp>
    </p:spTree>
    <p:extLst>
      <p:ext uri="{BB962C8B-B14F-4D97-AF65-F5344CB8AC3E}">
        <p14:creationId xmlns:p14="http://schemas.microsoft.com/office/powerpoint/2010/main" val="27496657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1800" y="1700808"/>
            <a:ext cx="3444240" cy="2075688"/>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776478" y="4005064"/>
            <a:ext cx="3486321" cy="1008112"/>
          </a:xfrm>
          <a:prstGeom prst="rect">
            <a:avLst/>
          </a:prstGeom>
        </p:spPr>
      </p:pic>
      <p:pic>
        <p:nvPicPr>
          <p:cNvPr id="4" name="Picture 3">
            <a:extLst>
              <a:ext uri="{FF2B5EF4-FFF2-40B4-BE49-F238E27FC236}">
                <a16:creationId xmlns:a16="http://schemas.microsoft.com/office/drawing/2014/main" id="{6363740B-CA6C-4A58-B674-AAFFBB4833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30748" y="5122888"/>
            <a:ext cx="1805348" cy="6439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397" y="-18587"/>
            <a:ext cx="9144793" cy="6895174"/>
          </a:xfrm>
          <a:prstGeom prst="rect">
            <a:avLst/>
          </a:prstGeom>
        </p:spPr>
      </p:pic>
    </p:spTree>
    <p:extLst>
      <p:ext uri="{BB962C8B-B14F-4D97-AF65-F5344CB8AC3E}">
        <p14:creationId xmlns:p14="http://schemas.microsoft.com/office/powerpoint/2010/main" val="250370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3191272" cy="1143000"/>
          </a:xfrm>
        </p:spPr>
        <p:txBody>
          <a:bodyPr>
            <a:normAutofit/>
          </a:bodyPr>
          <a:lstStyle>
            <a:lvl1pPr>
              <a:defRPr sz="2800">
                <a:latin typeface="Bebas Neue Regular" pitchFamily="34" charset="0"/>
              </a:defRPr>
            </a:lvl1pPr>
          </a:lstStyle>
          <a:p>
            <a:r>
              <a:rPr lang="en-US"/>
              <a:t>Click to edit Master title style</a:t>
            </a:r>
            <a:endParaRPr lang="en-ZA" dirty="0"/>
          </a:p>
        </p:txBody>
      </p:sp>
      <p:pic>
        <p:nvPicPr>
          <p:cNvPr id="9" name="Picture 8">
            <a:extLst>
              <a:ext uri="{FF2B5EF4-FFF2-40B4-BE49-F238E27FC236}">
                <a16:creationId xmlns:a16="http://schemas.microsoft.com/office/drawing/2014/main" id="{D315E927-899A-46DE-9E3B-C9AD5D7176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8710" y="5746422"/>
            <a:ext cx="1084891" cy="653815"/>
          </a:xfrm>
          <a:prstGeom prst="rect">
            <a:avLst/>
          </a:prstGeom>
        </p:spPr>
      </p:pic>
      <p:pic>
        <p:nvPicPr>
          <p:cNvPr id="10" name="Picture 9">
            <a:extLst>
              <a:ext uri="{FF2B5EF4-FFF2-40B4-BE49-F238E27FC236}">
                <a16:creationId xmlns:a16="http://schemas.microsoft.com/office/drawing/2014/main" id="{B5852F38-7581-495C-9BD2-9611E09DBC27}"/>
              </a:ext>
            </a:extLst>
          </p:cNvPr>
          <p:cNvPicPr>
            <a:picLocks noChangeAspect="1"/>
          </p:cNvPicPr>
          <p:nvPr userDrawn="1"/>
        </p:nvPicPr>
        <p:blipFill>
          <a:blip r:embed="rId3"/>
          <a:stretch>
            <a:fillRect/>
          </a:stretch>
        </p:blipFill>
        <p:spPr>
          <a:xfrm>
            <a:off x="913242" y="6127274"/>
            <a:ext cx="5409381" cy="272963"/>
          </a:xfrm>
          <a:prstGeom prst="rect">
            <a:avLst/>
          </a:prstGeom>
        </p:spPr>
      </p:pic>
      <p:pic>
        <p:nvPicPr>
          <p:cNvPr id="11" name="Graphic 10">
            <a:extLst>
              <a:ext uri="{FF2B5EF4-FFF2-40B4-BE49-F238E27FC236}">
                <a16:creationId xmlns:a16="http://schemas.microsoft.com/office/drawing/2014/main" id="{7CCD13AF-6AB1-4357-92AD-E58DE30F4C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566725"/>
            <a:ext cx="9144000" cy="2721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bas Neue Regular" pitchFamily="34" charset="0"/>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atin typeface="Gill Sans MT" pitchFamily="34" charset="0"/>
              </a:defRPr>
            </a:lvl1pPr>
            <a:lvl2pPr>
              <a:defRPr sz="1800">
                <a:latin typeface="Gill Sans MT" pitchFamily="34" charset="0"/>
              </a:defRPr>
            </a:lvl2pPr>
            <a:lvl3pPr>
              <a:defRPr sz="1800">
                <a:latin typeface="Gill Sans MT" pitchFamily="34" charset="0"/>
              </a:defRPr>
            </a:lvl3pPr>
            <a:lvl4pPr>
              <a:defRPr sz="1800">
                <a:latin typeface="Gill Sans MT" pitchFamily="34" charset="0"/>
              </a:defRPr>
            </a:lvl4pPr>
            <a:lvl5pPr>
              <a:defRPr sz="1800">
                <a:latin typeface="Gill Sans MT"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atin typeface="Gill Sans MT" pitchFamily="34" charset="0"/>
              </a:defRPr>
            </a:lvl1pPr>
            <a:lvl2pPr>
              <a:defRPr sz="1800">
                <a:latin typeface="Gill Sans MT" pitchFamily="34" charset="0"/>
              </a:defRPr>
            </a:lvl2pPr>
            <a:lvl3pPr>
              <a:defRPr sz="1800">
                <a:latin typeface="Gill Sans MT" pitchFamily="34" charset="0"/>
              </a:defRPr>
            </a:lvl3pPr>
            <a:lvl4pPr>
              <a:defRPr sz="1800">
                <a:latin typeface="Gill Sans MT" pitchFamily="34" charset="0"/>
              </a:defRPr>
            </a:lvl4pPr>
            <a:lvl5pPr>
              <a:defRPr sz="1800">
                <a:latin typeface="Gill Sans MT"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pic>
        <p:nvPicPr>
          <p:cNvPr id="10" name="Picture 9">
            <a:extLst>
              <a:ext uri="{FF2B5EF4-FFF2-40B4-BE49-F238E27FC236}">
                <a16:creationId xmlns:a16="http://schemas.microsoft.com/office/drawing/2014/main" id="{01A8E0EC-575C-45E0-BB3D-7E7A99C6EB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8710" y="5746422"/>
            <a:ext cx="1084891" cy="653815"/>
          </a:xfrm>
          <a:prstGeom prst="rect">
            <a:avLst/>
          </a:prstGeom>
        </p:spPr>
      </p:pic>
      <p:pic>
        <p:nvPicPr>
          <p:cNvPr id="14" name="Picture 13">
            <a:extLst>
              <a:ext uri="{FF2B5EF4-FFF2-40B4-BE49-F238E27FC236}">
                <a16:creationId xmlns:a16="http://schemas.microsoft.com/office/drawing/2014/main" id="{B89DFC56-CEEE-480E-BFD9-2F8D112406F7}"/>
              </a:ext>
            </a:extLst>
          </p:cNvPr>
          <p:cNvPicPr>
            <a:picLocks noChangeAspect="1"/>
          </p:cNvPicPr>
          <p:nvPr userDrawn="1"/>
        </p:nvPicPr>
        <p:blipFill>
          <a:blip r:embed="rId3"/>
          <a:stretch>
            <a:fillRect/>
          </a:stretch>
        </p:blipFill>
        <p:spPr>
          <a:xfrm>
            <a:off x="913242" y="6127274"/>
            <a:ext cx="5409381" cy="272963"/>
          </a:xfrm>
          <a:prstGeom prst="rect">
            <a:avLst/>
          </a:prstGeom>
        </p:spPr>
      </p:pic>
      <p:pic>
        <p:nvPicPr>
          <p:cNvPr id="15" name="Graphic 14">
            <a:extLst>
              <a:ext uri="{FF2B5EF4-FFF2-40B4-BE49-F238E27FC236}">
                <a16:creationId xmlns:a16="http://schemas.microsoft.com/office/drawing/2014/main" id="{55EAFA38-49F6-40AD-A575-392D14FB00A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566725"/>
            <a:ext cx="9144000" cy="2721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bas Neue Regular" pitchFamily="34" charset="0"/>
              </a:defRPr>
            </a:lvl1pPr>
          </a:lstStyle>
          <a:p>
            <a:r>
              <a:rPr lang="en-US"/>
              <a:t>Click to edit Master title style</a:t>
            </a:r>
            <a:endParaRPr lang="en-ZA"/>
          </a:p>
        </p:txBody>
      </p:sp>
      <p:pic>
        <p:nvPicPr>
          <p:cNvPr id="6" name="Picture 5">
            <a:extLst>
              <a:ext uri="{FF2B5EF4-FFF2-40B4-BE49-F238E27FC236}">
                <a16:creationId xmlns:a16="http://schemas.microsoft.com/office/drawing/2014/main" id="{A744C12D-479F-4F60-B1F2-3F828A0464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8710" y="5746422"/>
            <a:ext cx="1084891" cy="653815"/>
          </a:xfrm>
          <a:prstGeom prst="rect">
            <a:avLst/>
          </a:prstGeom>
        </p:spPr>
      </p:pic>
      <p:pic>
        <p:nvPicPr>
          <p:cNvPr id="10" name="Picture 9">
            <a:extLst>
              <a:ext uri="{FF2B5EF4-FFF2-40B4-BE49-F238E27FC236}">
                <a16:creationId xmlns:a16="http://schemas.microsoft.com/office/drawing/2014/main" id="{46C4F081-4C12-4BE2-A659-64D2154BF2B2}"/>
              </a:ext>
            </a:extLst>
          </p:cNvPr>
          <p:cNvPicPr>
            <a:picLocks noChangeAspect="1"/>
          </p:cNvPicPr>
          <p:nvPr userDrawn="1"/>
        </p:nvPicPr>
        <p:blipFill>
          <a:blip r:embed="rId3"/>
          <a:stretch>
            <a:fillRect/>
          </a:stretch>
        </p:blipFill>
        <p:spPr>
          <a:xfrm>
            <a:off x="913242" y="6127274"/>
            <a:ext cx="5409381" cy="272963"/>
          </a:xfrm>
          <a:prstGeom prst="rect">
            <a:avLst/>
          </a:prstGeom>
        </p:spPr>
      </p:pic>
      <p:pic>
        <p:nvPicPr>
          <p:cNvPr id="11" name="Graphic 10">
            <a:extLst>
              <a:ext uri="{FF2B5EF4-FFF2-40B4-BE49-F238E27FC236}">
                <a16:creationId xmlns:a16="http://schemas.microsoft.com/office/drawing/2014/main" id="{179913ED-A761-471A-92F1-9642E1CC0B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566725"/>
            <a:ext cx="9144000" cy="2721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ctr">
              <a:defRPr sz="2000" b="0">
                <a:latin typeface="Bebas Neue Regular" pitchFamily="34" charset="0"/>
              </a:defRPr>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atin typeface="Gill Sans MT" pitchFamily="34" charset="0"/>
              </a:defRPr>
            </a:lvl1pPr>
            <a:lvl2pPr>
              <a:defRPr sz="2800">
                <a:latin typeface="Gill Sans MT" pitchFamily="34" charset="0"/>
              </a:defRPr>
            </a:lvl2pPr>
            <a:lvl3pPr>
              <a:defRPr sz="2400">
                <a:latin typeface="Gill Sans MT" pitchFamily="34" charset="0"/>
              </a:defRPr>
            </a:lvl3pPr>
            <a:lvl4pPr>
              <a:defRPr sz="2000">
                <a:latin typeface="Gill Sans MT" pitchFamily="34" charset="0"/>
              </a:defRPr>
            </a:lvl4pPr>
            <a:lvl5pPr>
              <a:defRPr sz="2000">
                <a:latin typeface="Gill Sans MT"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Gill Sans M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8" name="Picture 7">
            <a:extLst>
              <a:ext uri="{FF2B5EF4-FFF2-40B4-BE49-F238E27FC236}">
                <a16:creationId xmlns:a16="http://schemas.microsoft.com/office/drawing/2014/main" id="{04A40C36-5DD9-4D7E-BB99-6B51DCEA86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8710" y="5746422"/>
            <a:ext cx="1084891" cy="653815"/>
          </a:xfrm>
          <a:prstGeom prst="rect">
            <a:avLst/>
          </a:prstGeom>
        </p:spPr>
      </p:pic>
      <p:pic>
        <p:nvPicPr>
          <p:cNvPr id="12" name="Picture 11">
            <a:extLst>
              <a:ext uri="{FF2B5EF4-FFF2-40B4-BE49-F238E27FC236}">
                <a16:creationId xmlns:a16="http://schemas.microsoft.com/office/drawing/2014/main" id="{995295B3-D330-482B-8E04-A9C566355D39}"/>
              </a:ext>
            </a:extLst>
          </p:cNvPr>
          <p:cNvPicPr>
            <a:picLocks noChangeAspect="1"/>
          </p:cNvPicPr>
          <p:nvPr userDrawn="1"/>
        </p:nvPicPr>
        <p:blipFill>
          <a:blip r:embed="rId3"/>
          <a:stretch>
            <a:fillRect/>
          </a:stretch>
        </p:blipFill>
        <p:spPr>
          <a:xfrm>
            <a:off x="913242" y="6127274"/>
            <a:ext cx="5409381" cy="272963"/>
          </a:xfrm>
          <a:prstGeom prst="rect">
            <a:avLst/>
          </a:prstGeom>
        </p:spPr>
      </p:pic>
      <p:pic>
        <p:nvPicPr>
          <p:cNvPr id="13" name="Graphic 12">
            <a:extLst>
              <a:ext uri="{FF2B5EF4-FFF2-40B4-BE49-F238E27FC236}">
                <a16:creationId xmlns:a16="http://schemas.microsoft.com/office/drawing/2014/main" id="{BD657EBF-4B8B-47E3-BBFA-94D03236F31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566725"/>
            <a:ext cx="9144000" cy="2721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Gill Sans MT" pitchFamily="34" charset="0"/>
              </a:defRPr>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Gill Sans M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7" name="Picture 6">
            <a:extLst>
              <a:ext uri="{FF2B5EF4-FFF2-40B4-BE49-F238E27FC236}">
                <a16:creationId xmlns:a16="http://schemas.microsoft.com/office/drawing/2014/main" id="{3CE23577-1CEA-41D7-9195-5002A5D9DC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8710" y="5746422"/>
            <a:ext cx="1084891" cy="653815"/>
          </a:xfrm>
          <a:prstGeom prst="rect">
            <a:avLst/>
          </a:prstGeom>
        </p:spPr>
      </p:pic>
      <p:pic>
        <p:nvPicPr>
          <p:cNvPr id="8" name="Picture 7">
            <a:extLst>
              <a:ext uri="{FF2B5EF4-FFF2-40B4-BE49-F238E27FC236}">
                <a16:creationId xmlns:a16="http://schemas.microsoft.com/office/drawing/2014/main" id="{741BD8C4-7A9D-4CA3-8C7E-2158F0D051CD}"/>
              </a:ext>
            </a:extLst>
          </p:cNvPr>
          <p:cNvPicPr>
            <a:picLocks noChangeAspect="1"/>
          </p:cNvPicPr>
          <p:nvPr userDrawn="1"/>
        </p:nvPicPr>
        <p:blipFill>
          <a:blip r:embed="rId3"/>
          <a:stretch>
            <a:fillRect/>
          </a:stretch>
        </p:blipFill>
        <p:spPr>
          <a:xfrm>
            <a:off x="913242" y="6127274"/>
            <a:ext cx="5409381" cy="272963"/>
          </a:xfrm>
          <a:prstGeom prst="rect">
            <a:avLst/>
          </a:prstGeom>
        </p:spPr>
      </p:pic>
      <p:pic>
        <p:nvPicPr>
          <p:cNvPr id="9" name="Graphic 8">
            <a:extLst>
              <a:ext uri="{FF2B5EF4-FFF2-40B4-BE49-F238E27FC236}">
                <a16:creationId xmlns:a16="http://schemas.microsoft.com/office/drawing/2014/main" id="{DF386767-E706-489D-AECB-F3E833BB26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566725"/>
            <a:ext cx="9144000" cy="2721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bas Neue Regular" pitchFamily="34" charset="0"/>
              </a:defRPr>
            </a:lvl1pPr>
          </a:lstStyle>
          <a:p>
            <a:r>
              <a:rPr lang="en-US"/>
              <a:t>Click to edit Master title style</a:t>
            </a:r>
            <a:endParaRPr lang="en-ZA" dirty="0"/>
          </a:p>
        </p:txBody>
      </p:sp>
      <p:sp>
        <p:nvSpPr>
          <p:cNvPr id="3" name="Vertical Text Placeholder 2"/>
          <p:cNvSpPr>
            <a:spLocks noGrp="1"/>
          </p:cNvSpPr>
          <p:nvPr>
            <p:ph type="body" orient="vert" idx="1"/>
          </p:nvPr>
        </p:nvSpPr>
        <p:spPr/>
        <p:txBody>
          <a:bodyPr vert="eaVert"/>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021288"/>
            <a:ext cx="5544312" cy="7589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 y="0"/>
            <a:ext cx="9136901"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68" y="0"/>
            <a:ext cx="9079264" cy="6858000"/>
          </a:xfrm>
          <a:prstGeom prst="rect">
            <a:avLst/>
          </a:prstGeom>
        </p:spPr>
      </p:pic>
    </p:spTree>
    <p:extLst>
      <p:ext uri="{BB962C8B-B14F-4D97-AF65-F5344CB8AC3E}">
        <p14:creationId xmlns:p14="http://schemas.microsoft.com/office/powerpoint/2010/main" val="375914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91" y="0"/>
            <a:ext cx="9096417" cy="6858000"/>
          </a:xfrm>
          <a:prstGeom prst="rect">
            <a:avLst/>
          </a:prstGeom>
        </p:spPr>
      </p:pic>
    </p:spTree>
    <p:extLst>
      <p:ext uri="{BB962C8B-B14F-4D97-AF65-F5344CB8AC3E}">
        <p14:creationId xmlns:p14="http://schemas.microsoft.com/office/powerpoint/2010/main" val="31602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6F5C5-9E0A-42E5-9CD5-AE250C14F4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8710" y="5746422"/>
            <a:ext cx="1084891" cy="653815"/>
          </a:xfrm>
          <a:prstGeom prst="rect">
            <a:avLst/>
          </a:prstGeom>
        </p:spPr>
      </p:pic>
      <p:pic>
        <p:nvPicPr>
          <p:cNvPr id="9" name="Picture 8">
            <a:extLst>
              <a:ext uri="{FF2B5EF4-FFF2-40B4-BE49-F238E27FC236}">
                <a16:creationId xmlns:a16="http://schemas.microsoft.com/office/drawing/2014/main" id="{69A25749-7BA2-4D3C-AB32-8497677CF2C6}"/>
              </a:ext>
            </a:extLst>
          </p:cNvPr>
          <p:cNvPicPr>
            <a:picLocks noChangeAspect="1"/>
          </p:cNvPicPr>
          <p:nvPr userDrawn="1"/>
        </p:nvPicPr>
        <p:blipFill>
          <a:blip r:embed="rId3"/>
          <a:stretch>
            <a:fillRect/>
          </a:stretch>
        </p:blipFill>
        <p:spPr>
          <a:xfrm>
            <a:off x="913242" y="6127274"/>
            <a:ext cx="5409381" cy="272963"/>
          </a:xfrm>
          <a:prstGeom prst="rect">
            <a:avLst/>
          </a:prstGeom>
        </p:spPr>
      </p:pic>
      <p:pic>
        <p:nvPicPr>
          <p:cNvPr id="10" name="Graphic 9">
            <a:extLst>
              <a:ext uri="{FF2B5EF4-FFF2-40B4-BE49-F238E27FC236}">
                <a16:creationId xmlns:a16="http://schemas.microsoft.com/office/drawing/2014/main" id="{1ECA8194-920C-4AA2-819C-6843A854047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566725"/>
            <a:ext cx="9144000" cy="2721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905001"/>
            <a:ext cx="8382000" cy="3962400"/>
          </a:xfrm>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39970" cy="1510082"/>
          </a:xfrm>
          <a:prstGeom prst="rect">
            <a:avLst/>
          </a:prstGeom>
        </p:spPr>
      </p:pic>
      <p:pic>
        <p:nvPicPr>
          <p:cNvPr id="5" name="Picture 4">
            <a:extLst>
              <a:ext uri="{FF2B5EF4-FFF2-40B4-BE49-F238E27FC236}">
                <a16:creationId xmlns:a16="http://schemas.microsoft.com/office/drawing/2014/main" id="{8AE205FB-5519-4C41-BE30-28F255C2FB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8710" y="5746422"/>
            <a:ext cx="1084891" cy="653815"/>
          </a:xfrm>
          <a:prstGeom prst="rect">
            <a:avLst/>
          </a:prstGeom>
        </p:spPr>
      </p:pic>
      <p:pic>
        <p:nvPicPr>
          <p:cNvPr id="6" name="Picture 5">
            <a:extLst>
              <a:ext uri="{FF2B5EF4-FFF2-40B4-BE49-F238E27FC236}">
                <a16:creationId xmlns:a16="http://schemas.microsoft.com/office/drawing/2014/main" id="{6ECAA902-687E-46CD-84EC-0E014A683649}"/>
              </a:ext>
            </a:extLst>
          </p:cNvPr>
          <p:cNvPicPr>
            <a:picLocks noChangeAspect="1"/>
          </p:cNvPicPr>
          <p:nvPr userDrawn="1"/>
        </p:nvPicPr>
        <p:blipFill>
          <a:blip r:embed="rId4"/>
          <a:stretch>
            <a:fillRect/>
          </a:stretch>
        </p:blipFill>
        <p:spPr>
          <a:xfrm>
            <a:off x="913242" y="6127274"/>
            <a:ext cx="5409381" cy="272963"/>
          </a:xfrm>
          <a:prstGeom prst="rect">
            <a:avLst/>
          </a:prstGeom>
        </p:spPr>
      </p:pic>
      <p:pic>
        <p:nvPicPr>
          <p:cNvPr id="7" name="Graphic 6">
            <a:extLst>
              <a:ext uri="{FF2B5EF4-FFF2-40B4-BE49-F238E27FC236}">
                <a16:creationId xmlns:a16="http://schemas.microsoft.com/office/drawing/2014/main" id="{88FB0F7E-1F12-454D-AF39-1AF011A012A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6566725"/>
            <a:ext cx="9144000" cy="2721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11088" y="0"/>
            <a:ext cx="1752600" cy="175260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5" name="Picture 4">
            <a:extLst>
              <a:ext uri="{FF2B5EF4-FFF2-40B4-BE49-F238E27FC236}">
                <a16:creationId xmlns:a16="http://schemas.microsoft.com/office/drawing/2014/main" id="{7398C46B-CEDF-468B-927E-8B9DD7E33F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8710" y="5746422"/>
            <a:ext cx="1084891" cy="653815"/>
          </a:xfrm>
          <a:prstGeom prst="rect">
            <a:avLst/>
          </a:prstGeom>
        </p:spPr>
      </p:pic>
      <p:pic>
        <p:nvPicPr>
          <p:cNvPr id="6" name="Picture 5">
            <a:extLst>
              <a:ext uri="{FF2B5EF4-FFF2-40B4-BE49-F238E27FC236}">
                <a16:creationId xmlns:a16="http://schemas.microsoft.com/office/drawing/2014/main" id="{06B62E49-13BF-49AC-BA53-DE4209B83BC4}"/>
              </a:ext>
            </a:extLst>
          </p:cNvPr>
          <p:cNvPicPr>
            <a:picLocks noChangeAspect="1"/>
          </p:cNvPicPr>
          <p:nvPr userDrawn="1"/>
        </p:nvPicPr>
        <p:blipFill>
          <a:blip r:embed="rId3"/>
          <a:stretch>
            <a:fillRect/>
          </a:stretch>
        </p:blipFill>
        <p:spPr>
          <a:xfrm>
            <a:off x="913242" y="6127274"/>
            <a:ext cx="5409381" cy="272963"/>
          </a:xfrm>
          <a:prstGeom prst="rect">
            <a:avLst/>
          </a:prstGeom>
        </p:spPr>
      </p:pic>
      <p:pic>
        <p:nvPicPr>
          <p:cNvPr id="9" name="Graphic 8">
            <a:extLst>
              <a:ext uri="{FF2B5EF4-FFF2-40B4-BE49-F238E27FC236}">
                <a16:creationId xmlns:a16="http://schemas.microsoft.com/office/drawing/2014/main" id="{D635F083-9FB9-4E4F-87BF-6C4CDA65B4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566725"/>
            <a:ext cx="9144000" cy="2721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0"/>
            <a:ext cx="1752600" cy="17526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lumMod val="75000"/>
                </a:schemeClr>
              </a:solidFill>
            </a:endParaRPr>
          </a:p>
        </p:txBody>
      </p:sp>
      <p:pic>
        <p:nvPicPr>
          <p:cNvPr id="5" name="Picture 4">
            <a:extLst>
              <a:ext uri="{FF2B5EF4-FFF2-40B4-BE49-F238E27FC236}">
                <a16:creationId xmlns:a16="http://schemas.microsoft.com/office/drawing/2014/main" id="{34BEFA07-6511-4CDD-95B5-CE8FD93428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8710" y="5746422"/>
            <a:ext cx="1084891" cy="653815"/>
          </a:xfrm>
          <a:prstGeom prst="rect">
            <a:avLst/>
          </a:prstGeom>
        </p:spPr>
      </p:pic>
      <p:pic>
        <p:nvPicPr>
          <p:cNvPr id="8" name="Picture 7">
            <a:extLst>
              <a:ext uri="{FF2B5EF4-FFF2-40B4-BE49-F238E27FC236}">
                <a16:creationId xmlns:a16="http://schemas.microsoft.com/office/drawing/2014/main" id="{AE243FFC-3BD2-446E-9852-3BE7C6C9BB95}"/>
              </a:ext>
            </a:extLst>
          </p:cNvPr>
          <p:cNvPicPr>
            <a:picLocks noChangeAspect="1"/>
          </p:cNvPicPr>
          <p:nvPr userDrawn="1"/>
        </p:nvPicPr>
        <p:blipFill>
          <a:blip r:embed="rId3"/>
          <a:stretch>
            <a:fillRect/>
          </a:stretch>
        </p:blipFill>
        <p:spPr>
          <a:xfrm>
            <a:off x="913242" y="6127274"/>
            <a:ext cx="5409381" cy="272963"/>
          </a:xfrm>
          <a:prstGeom prst="rect">
            <a:avLst/>
          </a:prstGeom>
        </p:spPr>
      </p:pic>
      <p:pic>
        <p:nvPicPr>
          <p:cNvPr id="9" name="Graphic 8">
            <a:extLst>
              <a:ext uri="{FF2B5EF4-FFF2-40B4-BE49-F238E27FC236}">
                <a16:creationId xmlns:a16="http://schemas.microsoft.com/office/drawing/2014/main" id="{1169FD67-9438-40F0-9D6C-7433D7198B5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566725"/>
            <a:ext cx="9144000" cy="2721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A43851-CFAD-4480-98E8-E301FEEFC4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8710" y="5746422"/>
            <a:ext cx="1084891" cy="653815"/>
          </a:xfrm>
          <a:prstGeom prst="rect">
            <a:avLst/>
          </a:prstGeom>
        </p:spPr>
      </p:pic>
      <p:pic>
        <p:nvPicPr>
          <p:cNvPr id="6" name="Picture 5">
            <a:extLst>
              <a:ext uri="{FF2B5EF4-FFF2-40B4-BE49-F238E27FC236}">
                <a16:creationId xmlns:a16="http://schemas.microsoft.com/office/drawing/2014/main" id="{A786CBDE-C56F-4C8C-B0C5-D61248C1ACAA}"/>
              </a:ext>
            </a:extLst>
          </p:cNvPr>
          <p:cNvPicPr>
            <a:picLocks noChangeAspect="1"/>
          </p:cNvPicPr>
          <p:nvPr userDrawn="1"/>
        </p:nvPicPr>
        <p:blipFill>
          <a:blip r:embed="rId3"/>
          <a:stretch>
            <a:fillRect/>
          </a:stretch>
        </p:blipFill>
        <p:spPr>
          <a:xfrm>
            <a:off x="913242" y="6127274"/>
            <a:ext cx="5409381" cy="272963"/>
          </a:xfrm>
          <a:prstGeom prst="rect">
            <a:avLst/>
          </a:prstGeom>
        </p:spPr>
      </p:pic>
      <p:pic>
        <p:nvPicPr>
          <p:cNvPr id="7" name="Graphic 6">
            <a:extLst>
              <a:ext uri="{FF2B5EF4-FFF2-40B4-BE49-F238E27FC236}">
                <a16:creationId xmlns:a16="http://schemas.microsoft.com/office/drawing/2014/main" id="{4FA7CC41-CCF4-4DAD-ACB7-E9488DBE9B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566725"/>
            <a:ext cx="9144000" cy="2721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77" r:id="rId3"/>
    <p:sldLayoutId id="2147483678" r:id="rId4"/>
    <p:sldLayoutId id="2147483675" r:id="rId5"/>
    <p:sldLayoutId id="2147483674" r:id="rId6"/>
    <p:sldLayoutId id="2147483671" r:id="rId7"/>
    <p:sldLayoutId id="2147483667" r:id="rId8"/>
    <p:sldLayoutId id="2147483676" r:id="rId9"/>
    <p:sldLayoutId id="2147483679" r:id="rId10"/>
    <p:sldLayoutId id="2147483664" r:id="rId11"/>
    <p:sldLayoutId id="2147483665" r:id="rId12"/>
    <p:sldLayoutId id="2147483666" r:id="rId13"/>
    <p:sldLayoutId id="2147483668" r:id="rId14"/>
    <p:sldLayoutId id="2147483669" r:id="rId15"/>
    <p:sldLayoutId id="2147483670" r:id="rId16"/>
  </p:sldLayoutIdLst>
  <p:txStyles>
    <p:titleStyle>
      <a:lvl1pPr algn="ctr" defTabSz="914400" rtl="0" eaLnBrk="1" latinLnBrk="0" hangingPunct="1">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16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828738-47FD-2D04-3887-12D1DE5DA77B}"/>
              </a:ext>
            </a:extLst>
          </p:cNvPr>
          <p:cNvSpPr>
            <a:spLocks noGrp="1"/>
          </p:cNvSpPr>
          <p:nvPr>
            <p:ph idx="1"/>
          </p:nvPr>
        </p:nvSpPr>
        <p:spPr/>
        <p:txBody>
          <a:bodyPr>
            <a:normAutofit fontScale="32500" lnSpcReduction="20000"/>
          </a:bodyPr>
          <a:lstStyle/>
          <a:p>
            <a:pPr marL="0" indent="0">
              <a:buNone/>
            </a:pPr>
            <a:r>
              <a:rPr lang="en-GB" sz="4800" dirty="0"/>
              <a:t>2. Suitable Mental Health Conditions:</a:t>
            </a:r>
          </a:p>
          <a:p>
            <a:r>
              <a:rPr lang="en-GB" sz="4800" b="0" dirty="0"/>
              <a:t>Equine-Based Therapy (EBT) has shown particular efficacy in addressing trauma-related conditions, including Post-Traumatic Stress Disorder (PTSD). The non-verbal, sensory-rich nature of EBT allows trauma survivors to engage in healing without the pressure of verbal disclosure. One practitioner noted: “Clients who have experienced severe trauma often find it difficult to speak about their experiences. With the horse, they don’t have to. The horse responds to their energy, and that becomes the starting point for healing.” This approach is especially valuable in South Africa, where many individuals carry intergenerational and community-based trauma.</a:t>
            </a:r>
          </a:p>
          <a:p>
            <a:pPr marL="0" indent="0">
              <a:buNone/>
            </a:pPr>
            <a:endParaRPr lang="en-GB" sz="4800" b="0" dirty="0"/>
          </a:p>
          <a:p>
            <a:r>
              <a:rPr lang="en-GB" sz="4800" b="0" dirty="0"/>
              <a:t>Anxiety and depression are also commonly treated through EBT. The calming presence of the horse, combined with structured activities like grooming and leading, helps clients regulate their emotions and develop coping strategies. A participant shared: “I had a client who struggled with severe anxiety. Just being near the horse helped her breathe more deeply and slow down. Over time, she began to associate the horse with safety and calm.” These interactions foster a sense of emotional stability and can be a gateway to deeper therapeutic work.</a:t>
            </a:r>
          </a:p>
          <a:p>
            <a:endParaRPr lang="en-ZA" dirty="0"/>
          </a:p>
        </p:txBody>
      </p:sp>
    </p:spTree>
    <p:extLst>
      <p:ext uri="{BB962C8B-B14F-4D97-AF65-F5344CB8AC3E}">
        <p14:creationId xmlns:p14="http://schemas.microsoft.com/office/powerpoint/2010/main" val="3531149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DAE3A1-4C84-F471-E897-C7538EDACB21}"/>
              </a:ext>
            </a:extLst>
          </p:cNvPr>
          <p:cNvSpPr>
            <a:spLocks noGrp="1"/>
          </p:cNvSpPr>
          <p:nvPr>
            <p:ph idx="1"/>
          </p:nvPr>
        </p:nvSpPr>
        <p:spPr/>
        <p:txBody>
          <a:bodyPr>
            <a:normAutofit fontScale="47500" lnSpcReduction="20000"/>
          </a:bodyPr>
          <a:lstStyle/>
          <a:p>
            <a:r>
              <a:rPr lang="en-GB" b="0" dirty="0"/>
              <a:t>Children and adolescents with </a:t>
            </a:r>
            <a:r>
              <a:rPr lang="en-GB" b="0" dirty="0" err="1"/>
              <a:t>behavioral</a:t>
            </a:r>
            <a:r>
              <a:rPr lang="en-GB" b="0" dirty="0"/>
              <a:t> challenges, including ADHD and conduct disorders, benefit significantly from EBT. The structured yet flexible nature of equine sessions allows young clients to build focus, responsibility, and empathy. One practitioner explained: “Children who are often </a:t>
            </a:r>
            <a:r>
              <a:rPr lang="en-GB" b="0" dirty="0" err="1"/>
              <a:t>labeled</a:t>
            </a:r>
            <a:r>
              <a:rPr lang="en-GB" b="0" dirty="0"/>
              <a:t> as ‘difficult’ respond well to the horse. They learn to be gentle, to listen, and to take responsibility. It’s transformative.” The horse’s immediate feedback helps children understand the consequences of their actions in a non-punitive way, promoting </a:t>
            </a:r>
            <a:r>
              <a:rPr lang="en-GB" b="0" dirty="0" err="1"/>
              <a:t>behavioral</a:t>
            </a:r>
            <a:r>
              <a:rPr lang="en-GB" b="0" dirty="0"/>
              <a:t> change through relational learning.</a:t>
            </a:r>
          </a:p>
          <a:p>
            <a:pPr marL="0" indent="0">
              <a:buNone/>
            </a:pPr>
            <a:endParaRPr lang="en-GB" b="0" dirty="0"/>
          </a:p>
          <a:p>
            <a:r>
              <a:rPr lang="en-GB" b="0" dirty="0"/>
              <a:t>Clients experiencing social withdrawal or low self-esteem also find empowerment through EBT. The act of successfully interacting with a large, powerful animal can </a:t>
            </a:r>
            <a:r>
              <a:rPr lang="en-GB" b="0" dirty="0" err="1"/>
              <a:t>instill</a:t>
            </a:r>
            <a:r>
              <a:rPr lang="en-GB" b="0" dirty="0"/>
              <a:t> a sense of confidence and accomplishment. A social worker described: “One of my clients had been bullied and was extremely withdrawn. When she led the horse around the paddock for the first time, she smiled for the first time in weeks. That moment was a breakthrough.” These experiences help clients reconnect with their sense of agency and rebuild their self-worth in a supportive, non-threatening environment.</a:t>
            </a:r>
          </a:p>
          <a:p>
            <a:pPr marL="0" indent="0">
              <a:buNone/>
            </a:pPr>
            <a:endParaRPr lang="en-ZA" dirty="0"/>
          </a:p>
        </p:txBody>
      </p:sp>
    </p:spTree>
    <p:extLst>
      <p:ext uri="{BB962C8B-B14F-4D97-AF65-F5344CB8AC3E}">
        <p14:creationId xmlns:p14="http://schemas.microsoft.com/office/powerpoint/2010/main" val="225984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291154-F945-33F3-A7B3-DCEDF1151A52}"/>
              </a:ext>
            </a:extLst>
          </p:cNvPr>
          <p:cNvSpPr>
            <a:spLocks noGrp="1"/>
          </p:cNvSpPr>
          <p:nvPr>
            <p:ph idx="1"/>
          </p:nvPr>
        </p:nvSpPr>
        <p:spPr/>
        <p:txBody>
          <a:bodyPr>
            <a:normAutofit fontScale="40000" lnSpcReduction="20000"/>
          </a:bodyPr>
          <a:lstStyle/>
          <a:p>
            <a:pPr marL="0" indent="0">
              <a:buNone/>
            </a:pPr>
            <a:r>
              <a:rPr lang="en-GB" sz="3500" dirty="0"/>
              <a:t>3. Practitioner Insights:</a:t>
            </a:r>
          </a:p>
          <a:p>
            <a:r>
              <a:rPr lang="en-GB" sz="3700" b="0" dirty="0"/>
              <a:t>Mental health practitioners consistently emphasized the depth of client engagement facilitated by Equine-Based Therapy (EBT). Unlike traditional talk therapy, which can be intimidating or inaccessible for some clients, EBT offers a relational and experiential approach that encourages openness. One practitioner reflected: “Clients who wouldn’t speak in a room with me started to open up after a few sessions with the horse. It’s as if the horse breaks the silence.” This shift in engagement was particularly noticeable among clients with trauma histories and those resistant to conventional therapeutic modalities.</a:t>
            </a:r>
          </a:p>
          <a:p>
            <a:r>
              <a:rPr lang="en-GB" sz="3700" b="0" dirty="0"/>
              <a:t>Practitioners also noted that EBT allowed for more nuanced observation of client </a:t>
            </a:r>
            <a:r>
              <a:rPr lang="en-GB" sz="3700" b="0" dirty="0" err="1"/>
              <a:t>behavior</a:t>
            </a:r>
            <a:r>
              <a:rPr lang="en-GB" sz="3700" b="0" dirty="0"/>
              <a:t> and emotional responses. The horse’s reactions often served as a diagnostic tool, revealing underlying emotional states that clients might not verbalize. A psychologist shared: “I could tell when a client was masking their emotions. The horse would become agitated or disengaged, and that was my cue to explore further.” This feedback loop between horse and client enabled therapists to tailor interventions more precisely and respond to emotional cues in real time.</a:t>
            </a:r>
          </a:p>
          <a:p>
            <a:endParaRPr lang="en-ZA" dirty="0"/>
          </a:p>
        </p:txBody>
      </p:sp>
    </p:spTree>
    <p:extLst>
      <p:ext uri="{BB962C8B-B14F-4D97-AF65-F5344CB8AC3E}">
        <p14:creationId xmlns:p14="http://schemas.microsoft.com/office/powerpoint/2010/main" val="226310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B2D964-3039-36A2-E058-EB300171662C}"/>
              </a:ext>
            </a:extLst>
          </p:cNvPr>
          <p:cNvSpPr>
            <a:spLocks noGrp="1"/>
          </p:cNvSpPr>
          <p:nvPr>
            <p:ph idx="1"/>
          </p:nvPr>
        </p:nvSpPr>
        <p:spPr/>
        <p:txBody>
          <a:bodyPr>
            <a:normAutofit fontScale="55000" lnSpcReduction="20000"/>
          </a:bodyPr>
          <a:lstStyle/>
          <a:p>
            <a:r>
              <a:rPr lang="en-GB" b="0" dirty="0"/>
              <a:t>The outdoor, nature-based setting of EBT was frequently cited as a contributing factor to its success. Practitioners observed that clients felt more relaxed and less constrained in open environments, which facilitated emotional expression and reduced anxiety. One social worker explained: “The paddock is not a clinical space. It’s open, natural, and calming. Clients feel like they’re not being judged, and that changes everything.” This setting also allowed for physical movement, which is beneficial for clients dealing with somatic symptoms of trauma or anxiety.</a:t>
            </a:r>
          </a:p>
          <a:p>
            <a:pPr marL="0" indent="0">
              <a:buNone/>
            </a:pPr>
            <a:endParaRPr lang="en-GB" b="0" dirty="0"/>
          </a:p>
          <a:p>
            <a:r>
              <a:rPr lang="en-GB" b="0" dirty="0"/>
              <a:t>Finally, practitioners highlighted the transformative impact of the horse-client relationship. The process of building trust with the horse often mirrored the therapeutic journey itself. One participant noted: “One client said earning the horse’s trust made her feel like she could be trusted too. That moment was a turning point in her recovery.” These relational breakthroughs were seen as foundational to the healing process, reinforcing the value of EBT as a modality that fosters empowerment, emotional insight, and relational growth.</a:t>
            </a:r>
          </a:p>
          <a:p>
            <a:endParaRPr lang="en-ZA" dirty="0"/>
          </a:p>
        </p:txBody>
      </p:sp>
    </p:spTree>
    <p:extLst>
      <p:ext uri="{BB962C8B-B14F-4D97-AF65-F5344CB8AC3E}">
        <p14:creationId xmlns:p14="http://schemas.microsoft.com/office/powerpoint/2010/main" val="4154085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8AD2C2-AA75-D759-111A-C6569EA3B4D7}"/>
              </a:ext>
            </a:extLst>
          </p:cNvPr>
          <p:cNvSpPr>
            <a:spLocks noGrp="1"/>
          </p:cNvSpPr>
          <p:nvPr>
            <p:ph idx="1"/>
          </p:nvPr>
        </p:nvSpPr>
        <p:spPr/>
        <p:txBody>
          <a:bodyPr>
            <a:normAutofit fontScale="40000" lnSpcReduction="20000"/>
          </a:bodyPr>
          <a:lstStyle/>
          <a:p>
            <a:pPr marL="0" indent="0">
              <a:buNone/>
            </a:pPr>
            <a:r>
              <a:rPr lang="en-GB" dirty="0"/>
              <a:t>4. Outdoor and Nature-Based Environment </a:t>
            </a:r>
          </a:p>
          <a:p>
            <a:r>
              <a:rPr lang="en-GB" sz="3700" b="0" dirty="0"/>
              <a:t>One of the most distinctive features of Equine-Based Therapy (EBT) is its setting, typically conducted outdoors in natural environments such as paddocks, stables, or open fields. Practitioners consistently emphasized that this setting plays a crucial role in the therapeutic process. Unlike clinical spaces, which can feel sterile or intimidating, the natural environment fosters a sense of calm, openness, and psychological safety. One participant said: “The moment client's step into the paddock, something shifts. They breathe differently; they move differently. It’s like nature itself begins the therapy.”</a:t>
            </a:r>
          </a:p>
          <a:p>
            <a:pPr marL="0" indent="0">
              <a:buNone/>
            </a:pPr>
            <a:endParaRPr lang="en-GB" sz="3700" b="0" dirty="0"/>
          </a:p>
          <a:p>
            <a:r>
              <a:rPr lang="en-GB" sz="3700" b="0" dirty="0"/>
              <a:t>The sensory experience of being outdoors, feeling the sun, hearing birds, touching the horse engages clients in a way that is grounding and restorative. This multisensory engagement is particularly beneficial for clients dealing with anxiety, trauma, or dissociation. One participant shared: “For clients who feel disconnected from their bodies or surroundings, the natural setting helps them reorient. The horse’s warmth, the smell of hay, the crunch of gravel, it all brings them back to the present.” This embodied presence is a cornerstone of trauma recovery and emotional regulation.</a:t>
            </a:r>
          </a:p>
          <a:p>
            <a:endParaRPr lang="en-ZA" dirty="0"/>
          </a:p>
        </p:txBody>
      </p:sp>
    </p:spTree>
    <p:extLst>
      <p:ext uri="{BB962C8B-B14F-4D97-AF65-F5344CB8AC3E}">
        <p14:creationId xmlns:p14="http://schemas.microsoft.com/office/powerpoint/2010/main" val="270450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315683-E7BA-96EF-E15D-866EB6E57FDA}"/>
              </a:ext>
            </a:extLst>
          </p:cNvPr>
          <p:cNvSpPr>
            <a:spLocks noGrp="1"/>
          </p:cNvSpPr>
          <p:nvPr>
            <p:ph idx="1"/>
          </p:nvPr>
        </p:nvSpPr>
        <p:spPr/>
        <p:txBody>
          <a:bodyPr>
            <a:normAutofit fontScale="47500" lnSpcReduction="20000"/>
          </a:bodyPr>
          <a:lstStyle/>
          <a:p>
            <a:r>
              <a:rPr lang="en-GB" b="0" dirty="0"/>
              <a:t>The open space also allows for physical movement, which is therapeutic in itself. Clients are not confined to a chair or office; they can walk, lead the horse, or simply sit in silence. This freedom of movement supports autonomy and self-expression. One participant noted: “Some clients just walk with the horse in silence. That’s their therapy. And it’s valid. The space gives them permission to be, without pressure.” This contrasts with traditional therapy models that often rely heavily on verbal processing and structured dialogue.</a:t>
            </a:r>
          </a:p>
          <a:p>
            <a:pPr marL="0" indent="0">
              <a:buNone/>
            </a:pPr>
            <a:endParaRPr lang="en-GB" b="0" dirty="0"/>
          </a:p>
          <a:p>
            <a:r>
              <a:rPr lang="en-GB" b="0" dirty="0"/>
              <a:t>Furthermore, the natural environment contributes to a sense of relational connection—not just with the horse, but with the broader ecosystem. Clients often report feeling more attuned to themselves and the world around them. A participant emphasised that: “There’s something spiritual about being in nature with the horse. Clients speak of feeling part of something bigger, more peaceful. That connection is healing.” This sense of belonging and interconnectedness is especially meaningful in the South African context, where many cultural traditions emphasize harmony with nature as a pathway to wellness.</a:t>
            </a:r>
          </a:p>
          <a:p>
            <a:endParaRPr lang="en-ZA" dirty="0"/>
          </a:p>
        </p:txBody>
      </p:sp>
    </p:spTree>
    <p:extLst>
      <p:ext uri="{BB962C8B-B14F-4D97-AF65-F5344CB8AC3E}">
        <p14:creationId xmlns:p14="http://schemas.microsoft.com/office/powerpoint/2010/main" val="2104675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7C18E6-CE67-0261-4AAD-5967A0397433}"/>
              </a:ext>
            </a:extLst>
          </p:cNvPr>
          <p:cNvSpPr>
            <a:spLocks noGrp="1"/>
          </p:cNvSpPr>
          <p:nvPr>
            <p:ph idx="1"/>
          </p:nvPr>
        </p:nvSpPr>
        <p:spPr/>
        <p:txBody>
          <a:bodyPr>
            <a:normAutofit fontScale="40000" lnSpcReduction="20000"/>
          </a:bodyPr>
          <a:lstStyle/>
          <a:p>
            <a:pPr marL="0" indent="0">
              <a:buNone/>
            </a:pPr>
            <a:r>
              <a:rPr lang="en-GB" sz="4300" dirty="0"/>
              <a:t>5. Benefits of Equine-Based Therapy </a:t>
            </a:r>
          </a:p>
          <a:p>
            <a:r>
              <a:rPr lang="en-GB" sz="3700" b="0" dirty="0"/>
              <a:t>One of the most widely reported benefits of Equine-Based Therapy (EBT) is its ability to foster emotional regulation and self-awareness. Clients often experience a calming effect simply by being in the presence of the horse, which helps them become more attuned to their internal emotional states. A practitioner from Gauteng shared: “I’ve seen clients go from highly agitated to visibly calm within minutes of interacting with the horse. It’s not just emotional, it’s physiological.” This regulation is foundational for clients dealing with anxiety, trauma, and mood disorders, and it often serves as a gateway to deeper therapeutic engagement.</a:t>
            </a:r>
          </a:p>
          <a:p>
            <a:pPr marL="0" indent="0">
              <a:buNone/>
            </a:pPr>
            <a:endParaRPr lang="en-GB" sz="3700" b="0" dirty="0"/>
          </a:p>
          <a:p>
            <a:r>
              <a:rPr lang="en-GB" sz="3700" b="0" dirty="0"/>
              <a:t>EBT also promotes empowerment and confidence, particularly among clients who feel disempowered or disconnected from their sense of agency. The process of learning to communicate with and care for a horse builds trust, responsibility, and self-efficacy. One participant explained: “One of my clients had never felt in control of anything in her life. When she led the horse successfully for the first time, she cried. That moment gave her a sense of strength she hadn’t felt before.” These experiences are especially impactful for survivors of abuse, individuals with low self-esteem, and adolescents navigating identity development.</a:t>
            </a:r>
          </a:p>
          <a:p>
            <a:endParaRPr lang="en-ZA" dirty="0"/>
          </a:p>
        </p:txBody>
      </p:sp>
    </p:spTree>
    <p:extLst>
      <p:ext uri="{BB962C8B-B14F-4D97-AF65-F5344CB8AC3E}">
        <p14:creationId xmlns:p14="http://schemas.microsoft.com/office/powerpoint/2010/main" val="3285464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0A13A6-7144-969D-39BB-7931F192CD8D}"/>
              </a:ext>
            </a:extLst>
          </p:cNvPr>
          <p:cNvSpPr>
            <a:spLocks noGrp="1"/>
          </p:cNvSpPr>
          <p:nvPr>
            <p:ph idx="1"/>
          </p:nvPr>
        </p:nvSpPr>
        <p:spPr/>
        <p:txBody>
          <a:bodyPr>
            <a:normAutofit fontScale="70000" lnSpcReduction="20000"/>
          </a:bodyPr>
          <a:lstStyle/>
          <a:p>
            <a:r>
              <a:rPr lang="en-GB" sz="2600" b="0" dirty="0"/>
              <a:t>Another significant benefit is the enhancement of relational skills. Horses require clear, respectful communication and respond best to calm, assertive energy. Clients learn to adjust their behaviour and emotional tone to build a relationship with the horse, which translates into improved interpersonal skills. A participant noted: “Clients begin to understand boundaries, empathy, and trust through their interactions with the horse. It’s a relational rehearsal for human connection.” This is particularly valuable for clients with attachment issues or social anxiety, who may struggle with human relationships.</a:t>
            </a:r>
          </a:p>
          <a:p>
            <a:pPr marL="0" indent="0">
              <a:buNone/>
            </a:pPr>
            <a:endParaRPr lang="en-GB" sz="2600" b="0" dirty="0"/>
          </a:p>
          <a:p>
            <a:r>
              <a:rPr lang="en-GB" sz="2600" b="0" dirty="0"/>
              <a:t>Finally, EBT offers a sense of joy, playfulness, and connection that is often missing in traditional therapy settings. The novelty and physicality of working with horses can reawaken a client’s sense of curiosity and engagement with life. One participant shared: “There’s laughter in the paddock. Clients smile, they play, they connect. That joy is therapeutic in itself.” This emotional upliftment contributes to overall well-being and can be a powerful counterbalance to the heaviness of trauma-focused work.</a:t>
            </a:r>
          </a:p>
          <a:p>
            <a:endParaRPr lang="en-ZA" dirty="0"/>
          </a:p>
        </p:txBody>
      </p:sp>
    </p:spTree>
    <p:extLst>
      <p:ext uri="{BB962C8B-B14F-4D97-AF65-F5344CB8AC3E}">
        <p14:creationId xmlns:p14="http://schemas.microsoft.com/office/powerpoint/2010/main" val="144174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8CFBC9A5-FB7D-4F27-DD54-6FE682E42286}"/>
              </a:ext>
            </a:extLst>
          </p:cNvPr>
          <p:cNvGraphicFramePr>
            <a:graphicFrameLocks noGrp="1"/>
          </p:cNvGraphicFramePr>
          <p:nvPr>
            <p:ph idx="1"/>
            <p:extLst>
              <p:ext uri="{D42A27DB-BD31-4B8C-83A1-F6EECF244321}">
                <p14:modId xmlns:p14="http://schemas.microsoft.com/office/powerpoint/2010/main" val="2013981219"/>
              </p:ext>
            </p:extLst>
          </p:nvPr>
        </p:nvGraphicFramePr>
        <p:xfrm>
          <a:off x="0" y="1412776"/>
          <a:ext cx="8839200" cy="445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11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93FAB263-9BD8-F733-0C31-CBF3B5884055}"/>
              </a:ext>
            </a:extLst>
          </p:cNvPr>
          <p:cNvGraphicFramePr>
            <a:graphicFrameLocks noGrp="1"/>
          </p:cNvGraphicFramePr>
          <p:nvPr>
            <p:ph idx="1"/>
            <p:extLst>
              <p:ext uri="{D42A27DB-BD31-4B8C-83A1-F6EECF244321}">
                <p14:modId xmlns:p14="http://schemas.microsoft.com/office/powerpoint/2010/main" val="1354420572"/>
              </p:ext>
            </p:extLst>
          </p:nvPr>
        </p:nvGraphicFramePr>
        <p:xfrm>
          <a:off x="457200" y="1905001"/>
          <a:ext cx="8382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211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12A759-CDA8-A496-9E54-6620BD966FD5}"/>
              </a:ext>
            </a:extLst>
          </p:cNvPr>
          <p:cNvSpPr>
            <a:spLocks noGrp="1"/>
          </p:cNvSpPr>
          <p:nvPr>
            <p:ph type="title"/>
          </p:nvPr>
        </p:nvSpPr>
        <p:spPr>
          <a:xfrm>
            <a:off x="457200" y="274638"/>
            <a:ext cx="8229600" cy="1143000"/>
          </a:xfrm>
        </p:spPr>
        <p:txBody>
          <a:bodyPr anchor="ctr">
            <a:normAutofit fontScale="90000"/>
          </a:bodyPr>
          <a:lstStyle/>
          <a:p>
            <a:pPr>
              <a:lnSpc>
                <a:spcPct val="90000"/>
              </a:lnSpc>
            </a:pPr>
            <a:r>
              <a:rPr lang="en-GB" sz="3200" b="1" dirty="0"/>
              <a:t>The efficacy of equine-based therapy in dealing with mental health problems in a south African context</a:t>
            </a:r>
            <a:br>
              <a:rPr lang="en-GB" sz="2400" dirty="0"/>
            </a:br>
            <a:endParaRPr lang="en-ZA" sz="2400" dirty="0"/>
          </a:p>
        </p:txBody>
      </p:sp>
      <p:pic>
        <p:nvPicPr>
          <p:cNvPr id="6" name="Picture 5" descr="A person and a horse&#10;&#10;AI-generated content may be incorrect.">
            <a:extLst>
              <a:ext uri="{FF2B5EF4-FFF2-40B4-BE49-F238E27FC236}">
                <a16:creationId xmlns:a16="http://schemas.microsoft.com/office/drawing/2014/main" id="{2724D584-F456-67FF-B8A8-29E7239DEC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7200" y="1268760"/>
            <a:ext cx="7643192" cy="4357595"/>
          </a:xfrm>
          <a:prstGeom prst="rect">
            <a:avLst/>
          </a:prstGeom>
          <a:noFill/>
        </p:spPr>
      </p:pic>
    </p:spTree>
    <p:extLst>
      <p:ext uri="{BB962C8B-B14F-4D97-AF65-F5344CB8AC3E}">
        <p14:creationId xmlns:p14="http://schemas.microsoft.com/office/powerpoint/2010/main" val="307407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E35B6DCC-CB72-0A09-9C76-315630F45859}"/>
              </a:ext>
            </a:extLst>
          </p:cNvPr>
          <p:cNvGraphicFramePr>
            <a:graphicFrameLocks noGrp="1"/>
          </p:cNvGraphicFramePr>
          <p:nvPr>
            <p:ph sz="quarter" idx="4294967295"/>
            <p:extLst>
              <p:ext uri="{D42A27DB-BD31-4B8C-83A1-F6EECF244321}">
                <p14:modId xmlns:p14="http://schemas.microsoft.com/office/powerpoint/2010/main" val="3649553556"/>
              </p:ext>
            </p:extLst>
          </p:nvPr>
        </p:nvGraphicFramePr>
        <p:xfrm>
          <a:off x="251520" y="404664"/>
          <a:ext cx="86409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5607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505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00AF8C58-A402-EAF5-7B63-B622B7D24B96}"/>
              </a:ext>
            </a:extLst>
          </p:cNvPr>
          <p:cNvGraphicFramePr>
            <a:graphicFrameLocks noGrp="1"/>
          </p:cNvGraphicFramePr>
          <p:nvPr>
            <p:ph idx="1"/>
            <p:extLst>
              <p:ext uri="{D42A27DB-BD31-4B8C-83A1-F6EECF244321}">
                <p14:modId xmlns:p14="http://schemas.microsoft.com/office/powerpoint/2010/main" val="2712708525"/>
              </p:ext>
            </p:extLst>
          </p:nvPr>
        </p:nvGraphicFramePr>
        <p:xfrm>
          <a:off x="457200" y="1905001"/>
          <a:ext cx="8382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19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6180EDA9-BC96-8EE5-A0AC-0570F48A7129}"/>
              </a:ext>
            </a:extLst>
          </p:cNvPr>
          <p:cNvGraphicFramePr>
            <a:graphicFrameLocks noGrp="1"/>
          </p:cNvGraphicFramePr>
          <p:nvPr>
            <p:ph idx="1"/>
            <p:extLst>
              <p:ext uri="{D42A27DB-BD31-4B8C-83A1-F6EECF244321}">
                <p14:modId xmlns:p14="http://schemas.microsoft.com/office/powerpoint/2010/main" val="480239277"/>
              </p:ext>
            </p:extLst>
          </p:nvPr>
        </p:nvGraphicFramePr>
        <p:xfrm>
          <a:off x="457200" y="1772816"/>
          <a:ext cx="8507288" cy="4094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71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54378F29-4F38-3F6B-D79D-3F8D7E7D8D43}"/>
              </a:ext>
            </a:extLst>
          </p:cNvPr>
          <p:cNvGraphicFramePr/>
          <p:nvPr>
            <p:extLst>
              <p:ext uri="{D42A27DB-BD31-4B8C-83A1-F6EECF244321}">
                <p14:modId xmlns:p14="http://schemas.microsoft.com/office/powerpoint/2010/main" val="1714014536"/>
              </p:ext>
            </p:extLst>
          </p:nvPr>
        </p:nvGraphicFramePr>
        <p:xfrm>
          <a:off x="457200" y="1905001"/>
          <a:ext cx="8382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79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EFCDA49F-B432-9908-099E-4AC32318C1B6}"/>
              </a:ext>
            </a:extLst>
          </p:cNvPr>
          <p:cNvGraphicFramePr>
            <a:graphicFrameLocks noGrp="1"/>
          </p:cNvGraphicFramePr>
          <p:nvPr>
            <p:ph idx="1"/>
            <p:extLst>
              <p:ext uri="{D42A27DB-BD31-4B8C-83A1-F6EECF244321}">
                <p14:modId xmlns:p14="http://schemas.microsoft.com/office/powerpoint/2010/main" val="568107182"/>
              </p:ext>
            </p:extLst>
          </p:nvPr>
        </p:nvGraphicFramePr>
        <p:xfrm>
          <a:off x="457200" y="1905001"/>
          <a:ext cx="8382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04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4781447A-337A-4DF0-EDA2-5D598D0D0FEB}"/>
              </a:ext>
            </a:extLst>
          </p:cNvPr>
          <p:cNvGraphicFramePr>
            <a:graphicFrameLocks noGrp="1"/>
          </p:cNvGraphicFramePr>
          <p:nvPr>
            <p:ph idx="1"/>
            <p:extLst>
              <p:ext uri="{D42A27DB-BD31-4B8C-83A1-F6EECF244321}">
                <p14:modId xmlns:p14="http://schemas.microsoft.com/office/powerpoint/2010/main" val="296137276"/>
              </p:ext>
            </p:extLst>
          </p:nvPr>
        </p:nvGraphicFramePr>
        <p:xfrm>
          <a:off x="457200" y="1905001"/>
          <a:ext cx="8382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98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431614CA-5774-8DC4-C736-3EC12BF68293}"/>
              </a:ext>
            </a:extLst>
          </p:cNvPr>
          <p:cNvGraphicFramePr>
            <a:graphicFrameLocks noGrp="1"/>
          </p:cNvGraphicFramePr>
          <p:nvPr>
            <p:ph idx="1"/>
            <p:extLst>
              <p:ext uri="{D42A27DB-BD31-4B8C-83A1-F6EECF244321}">
                <p14:modId xmlns:p14="http://schemas.microsoft.com/office/powerpoint/2010/main" val="2612107289"/>
              </p:ext>
            </p:extLst>
          </p:nvPr>
        </p:nvGraphicFramePr>
        <p:xfrm>
          <a:off x="457200" y="1905001"/>
          <a:ext cx="8382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125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8D3A34-211A-7C29-2EEF-01A0E30E2D98}"/>
              </a:ext>
            </a:extLst>
          </p:cNvPr>
          <p:cNvSpPr>
            <a:spLocks noGrp="1"/>
          </p:cNvSpPr>
          <p:nvPr>
            <p:ph idx="1"/>
          </p:nvPr>
        </p:nvSpPr>
        <p:spPr>
          <a:xfrm>
            <a:off x="457200" y="1905000"/>
            <a:ext cx="8382000" cy="4188295"/>
          </a:xfrm>
        </p:spPr>
        <p:txBody>
          <a:bodyPr>
            <a:normAutofit fontScale="32500" lnSpcReduction="20000"/>
          </a:bodyPr>
          <a:lstStyle/>
          <a:p>
            <a:pPr marL="0" indent="0">
              <a:buNone/>
            </a:pPr>
            <a:r>
              <a:rPr lang="en-GB" sz="4300" dirty="0"/>
              <a:t>Key Findings</a:t>
            </a:r>
          </a:p>
          <a:p>
            <a:pPr marL="0" indent="0">
              <a:buNone/>
            </a:pPr>
            <a:r>
              <a:rPr lang="en-GB" sz="4300" dirty="0"/>
              <a:t>1. Therapeutic Mechanisms:</a:t>
            </a:r>
          </a:p>
          <a:p>
            <a:r>
              <a:rPr lang="en-GB" sz="3700" b="0" dirty="0"/>
              <a:t>Equine-Based Therapy operates on the principle that horses, as sentient and emotionally responsive beings, can mirror human emotions and behaviours, offering clients a unique form of feedback that is immediate and non-verbal. This mirroring effect allows clients to gain insight into their emotional states and relational patterns. One participant,  explained: “When a client is anxious or guarded, the horse often becomes restless or hesitant. It’s like holding up a mirror, they see their own tension reflected back, and that opens the door to deeper self-awareness.” This dynamic fosters a powerful therapeutic alliance not only between client and therapist but also between client and horse.</a:t>
            </a:r>
          </a:p>
          <a:p>
            <a:r>
              <a:rPr lang="en-GB" sz="3700" b="0" dirty="0"/>
              <a:t>The physical presence and responsiveness of the horse contribute to a sense of emotional safety and grounding. Clients often report feeling calmer and more regulated simply by being near the horse. Activities such as grooming, leading, or riding the horse are structured to promote mindfulness, body awareness, and emotional regulation. One participant noted: “One of my teenage clients with PTSD found it easier to talk after spending time grooming the horse. It was as if the repetitive, soothing motion helped her settle enough to access her emotions.” These embodied experiences are particularly valuable for clients who have experienced trauma, as they help re-establish a sense of control and agency.</a:t>
            </a:r>
          </a:p>
          <a:p>
            <a:r>
              <a:rPr lang="en-GB" sz="3700" b="0" dirty="0"/>
              <a:t>Moreover, the non-judgmental nature of horses creates a therapeutic space where clients feel accepted and validated. Unlike human interactions, which may be fraught with fear of judgment or misunderstanding, the horse responds authentically to the client’s emotional state. This authenticity fosters trust and emotional openness. A participant shared: “One of my adult clients said the horse was the first ‘being’ she felt truly safe with. That moment of connection was a breakthrough in her therapy.” Such experiences underscore the horse’s role as a co-facilitator in the healing process, offering relational depth that complements the therapist’s interventions.</a:t>
            </a:r>
          </a:p>
          <a:p>
            <a:pPr marL="0" indent="0">
              <a:buNone/>
            </a:pPr>
            <a:endParaRPr lang="en-GB" dirty="0"/>
          </a:p>
          <a:p>
            <a:endParaRPr lang="en-ZA" dirty="0"/>
          </a:p>
        </p:txBody>
      </p:sp>
    </p:spTree>
    <p:extLst>
      <p:ext uri="{BB962C8B-B14F-4D97-AF65-F5344CB8AC3E}">
        <p14:creationId xmlns:p14="http://schemas.microsoft.com/office/powerpoint/2010/main" val="22265322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eneric bilingual logo PowerPoint template 2020 envision2030" id="{99E694DF-59D2-4938-A8BF-8219059207D6}" vid="{4A44F440-3BA0-49E5-AF15-ED18AEF08E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Generic bilingual logo PowerPoint template 2020 (2)</Template>
  <TotalTime>0</TotalTime>
  <Words>3453</Words>
  <Application>Microsoft Office PowerPoint</Application>
  <PresentationFormat>On-screen Show (4:3)</PresentationFormat>
  <Paragraphs>61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Bebas Neue Regular</vt:lpstr>
      <vt:lpstr>Calibri</vt:lpstr>
      <vt:lpstr>Gill Sans MT</vt:lpstr>
      <vt:lpstr>Open Sans</vt:lpstr>
      <vt:lpstr>Custom Design</vt:lpstr>
      <vt:lpstr>PowerPoint Presentation</vt:lpstr>
      <vt:lpstr>The efficacy of equine-based therapy in dealing with mental health problems in a south African context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2025-09-08T21:09:41Z</dcterms:created>
  <dcterms:modified xsi:type="dcterms:W3CDTF">2025-09-08T21:09:51Z</dcterms:modified>
</cp:coreProperties>
</file>