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80" r:id="rId5"/>
    <p:sldId id="298" r:id="rId6"/>
    <p:sldId id="306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7" r:id="rId15"/>
    <p:sldId id="30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–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488" autoAdjust="0"/>
    <p:restoredTop sz="76879"/>
  </p:normalViewPr>
  <p:slideViewPr>
    <p:cSldViewPr snapToGrid="0">
      <p:cViewPr varScale="1">
        <p:scale>
          <a:sx n="92" d="100"/>
          <a:sy n="92" d="100"/>
        </p:scale>
        <p:origin x="75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F3E119-861C-C543-A8A2-578A1176B781}" type="datetimeFigureOut">
              <a:rPr lang="en-US" smtClean="0"/>
              <a:t>9/8/25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BFB042-D779-904B-826B-A4BB4C331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604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BFB042-D779-904B-826B-A4BB4C331A8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890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EA4FE-60C1-457B-8A0D-705F875E35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133BF6-C1B4-4816-84B1-976F7D8B1C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79D8A5-494C-42CC-9427-3795A1D9C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83D07-7223-4B41-90B4-34C43656C68B}" type="datetimeFigureOut">
              <a:rPr lang="en-ZA" smtClean="0"/>
              <a:t>2025/09/08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38F7F-85A4-4077-9F89-0F3ED5302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181981-18A6-40AD-BDEB-1271E7C7E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D1F56-E3FF-4E19-A387-2C7D9889501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93547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E4F7D-CF0E-4ECA-B42E-D893AF661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ECECCE-358B-45D5-B291-52C95D3E7A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F34172-56FF-4211-95EA-F29480871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83D07-7223-4B41-90B4-34C43656C68B}" type="datetimeFigureOut">
              <a:rPr lang="en-ZA" smtClean="0"/>
              <a:t>2025/09/08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EAA44-5487-4CFC-86D0-CC0653809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1C2FD-8A3C-4B22-B674-7CCDCD60C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D1F56-E3FF-4E19-A387-2C7D9889501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5268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337383-E934-4BE6-827B-EEAB45CD2A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18AF44-C8ED-437F-944A-7373DC4D3B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363E85-360A-41AD-850A-2408FB5AD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83D07-7223-4B41-90B4-34C43656C68B}" type="datetimeFigureOut">
              <a:rPr lang="en-ZA" smtClean="0"/>
              <a:t>2025/09/08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6B8470-80FD-4E8C-AD93-F4E79364A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80C12D-A6FD-455D-B956-095986D10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D1F56-E3FF-4E19-A387-2C7D9889501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80047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980BC-0F26-4F3B-A352-9D4FD1B61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82B8B-B6B8-46DE-9113-2228F6F415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24CF78-91A5-4248-A24B-9F588324C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83D07-7223-4B41-90B4-34C43656C68B}" type="datetimeFigureOut">
              <a:rPr lang="en-ZA" smtClean="0"/>
              <a:t>2025/09/08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FBA8CF-4C8B-4A6A-A694-387C74B61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0DC785-E4DE-45D6-8169-3B78204F5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D1F56-E3FF-4E19-A387-2C7D9889501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42178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4C680-28FB-4092-B3B8-8CA6914DC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5CCA2B-91C6-41B9-8B6A-B40CC8A40B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5E6B43-17D0-4048-AAA5-64FA77E51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83D07-7223-4B41-90B4-34C43656C68B}" type="datetimeFigureOut">
              <a:rPr lang="en-ZA" smtClean="0"/>
              <a:t>2025/09/08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41C2E-8A61-4E39-B821-1C2FE295D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92A110-E907-4C81-A753-A3DBCAC5E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D1F56-E3FF-4E19-A387-2C7D9889501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80406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3CD86-C571-4BA9-A0C2-A28F95EEC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5BA7A1-B455-4CE8-AE2E-28C2E02770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A075FA-F985-4709-A38B-BD5D56C426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921C3D-2141-475D-98AF-03DA97242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83D07-7223-4B41-90B4-34C43656C68B}" type="datetimeFigureOut">
              <a:rPr lang="en-ZA" smtClean="0"/>
              <a:t>2025/09/08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D611F6-DC3D-4573-9B20-BE0D0EAA7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3D5722-9C03-4875-ACE2-CFA066D03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D1F56-E3FF-4E19-A387-2C7D9889501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96020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38144-B2E3-44A7-931A-D66C593CF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81ED2C-E5C5-48C9-AAD5-A77CFB62ED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CCC21F-B250-400A-865B-A830FD462E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8D4DEE-EC59-4F4C-9B17-15084C2760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4F217F-C665-4F7E-894A-AB1975171B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23102A-D8AD-4FAD-9F69-08B0CD0F4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83D07-7223-4B41-90B4-34C43656C68B}" type="datetimeFigureOut">
              <a:rPr lang="en-ZA" smtClean="0"/>
              <a:t>2025/09/08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F938AD-55ED-493B-8B89-38575BF2E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7C8364-02A3-48EB-BD2F-888EF0499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D1F56-E3FF-4E19-A387-2C7D9889501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75692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9633C-E0A8-4879-9C29-D0F061E19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E38093-49A8-4146-B321-028D18405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83D07-7223-4B41-90B4-34C43656C68B}" type="datetimeFigureOut">
              <a:rPr lang="en-ZA" smtClean="0"/>
              <a:t>2025/09/08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EEB8ED-D7ED-4AD4-8F9D-1BF972026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C04EDD-042F-4754-9DCA-4143C021C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D1F56-E3FF-4E19-A387-2C7D9889501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17849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45A84C-68F5-4F41-90F3-6F970DFEE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83D07-7223-4B41-90B4-34C43656C68B}" type="datetimeFigureOut">
              <a:rPr lang="en-ZA" smtClean="0"/>
              <a:t>2025/09/08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C1BD2D-F14B-4A63-BC16-C04B1D41C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6BC3B2-AFF1-4155-881D-3AD046906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D1F56-E3FF-4E19-A387-2C7D9889501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87958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28951-67D7-4245-9D05-C64F2F08A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71817C-9F93-4619-85ED-77EB0AF8C9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67996D-C3A7-4E4A-836D-C6A9509113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8B525A-C16C-45FF-8E45-B277A76BB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83D07-7223-4B41-90B4-34C43656C68B}" type="datetimeFigureOut">
              <a:rPr lang="en-ZA" smtClean="0"/>
              <a:t>2025/09/08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E4E883-2418-4879-B759-45C708D5A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45CBD5-45EA-45A4-8151-71C9AD69B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D1F56-E3FF-4E19-A387-2C7D9889501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6278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2E632-5D63-4937-AD8D-6EFB5E26C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AC57E2-BD15-46B1-8FB8-F821BD2602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65C9C1-3CAC-462A-A40F-ED4F164299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713146-748E-4EBE-BF6F-EB7D584BA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83D07-7223-4B41-90B4-34C43656C68B}" type="datetimeFigureOut">
              <a:rPr lang="en-ZA" smtClean="0"/>
              <a:t>2025/09/08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187007-3513-4898-93B3-50C05296C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8FFBE-5270-4BC8-B338-AF79B51B6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D1F56-E3FF-4E19-A387-2C7D9889501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94268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ED21D3-4537-43BD-A7F0-318118A10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01AD4C-B13E-4086-ACBA-0B4D69DE0B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4CB535-10DB-43A6-811D-23B071E2A2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83D07-7223-4B41-90B4-34C43656C68B}" type="datetimeFigureOut">
              <a:rPr lang="en-ZA" smtClean="0"/>
              <a:t>2025/09/08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393900-52E5-415B-A3C7-C4347B57DC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43D3ED-E95A-4C95-B122-273F03D020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D1F56-E3FF-4E19-A387-2C7D9889501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65226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doi.org/10.1080/02615479.2018.1533544" TargetMode="External"/><Relationship Id="rId3" Type="http://schemas.openxmlformats.org/officeDocument/2006/relationships/hyperlink" Target="https://doi.org/10.1016/j.sciaf.2022.e01190" TargetMode="External"/><Relationship Id="rId7" Type="http://schemas.openxmlformats.org/officeDocument/2006/relationships/hyperlink" Target="https://doi.org/10.54467/trjasw.1407162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i.org/10.1093/OBO/9780195389678-0263" TargetMode="External"/><Relationship Id="rId5" Type="http://schemas.openxmlformats.org/officeDocument/2006/relationships/hyperlink" Target="https://doi.org/10.15453/0191-5096.4558" TargetMode="External"/><Relationship Id="rId4" Type="http://schemas.openxmlformats.org/officeDocument/2006/relationships/hyperlink" Target="https://doi.org/10.1177/0020872820975447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mplate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143750"/>
          </a:xfrm>
          <a:prstGeom prst="rect">
            <a:avLst/>
          </a:prstGeom>
        </p:spPr>
      </p:pic>
      <p:sp>
        <p:nvSpPr>
          <p:cNvPr id="7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1525753" y="580024"/>
            <a:ext cx="8420100" cy="1632282"/>
          </a:xfrm>
          <a:ln>
            <a:solidFill>
              <a:schemeClr val="bg1"/>
            </a:solidFill>
          </a:ln>
        </p:spPr>
        <p:txBody>
          <a:bodyPr anchor="t">
            <a:normAutofit fontScale="90000"/>
          </a:bodyPr>
          <a:lstStyle/>
          <a:p>
            <a:r>
              <a:rPr lang="en-ZA" dirty="0">
                <a:solidFill>
                  <a:srgbClr val="FF0000"/>
                </a:solidFill>
              </a:rPr>
              <a:t>ASASWEI 2025 </a:t>
            </a:r>
            <a:br>
              <a:rPr lang="en-ZA" dirty="0">
                <a:solidFill>
                  <a:srgbClr val="FF0000"/>
                </a:solidFill>
              </a:rPr>
            </a:br>
            <a:r>
              <a:rPr lang="en-ZA" dirty="0">
                <a:solidFill>
                  <a:srgbClr val="FF0000"/>
                </a:solidFill>
              </a:rPr>
              <a:t>CONFERENCE</a:t>
            </a:r>
            <a:br>
              <a:rPr lang="en-US" sz="4400" dirty="0">
                <a:solidFill>
                  <a:schemeClr val="bg1"/>
                </a:solidFill>
              </a:rPr>
            </a:br>
            <a:br>
              <a:rPr lang="en-US" sz="4400" dirty="0">
                <a:solidFill>
                  <a:schemeClr val="bg1"/>
                </a:solidFill>
              </a:rPr>
            </a:br>
            <a:endParaRPr lang="en-GB" sz="44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2985" y="2247112"/>
            <a:ext cx="7406030" cy="1752600"/>
          </a:xfrm>
        </p:spPr>
        <p:txBody>
          <a:bodyPr>
            <a:normAutofit/>
          </a:bodyPr>
          <a:lstStyle/>
          <a:p>
            <a:br>
              <a:rPr lang="en-US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TITLE: ADVANCING CRISIS INTERVENTION THROUGH RESPONSIVE E-SOCIAL WORK</a:t>
            </a:r>
            <a:r>
              <a:rPr lang="en-ZA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ZA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F5008A-573A-42FC-A89D-C3488F827E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9699" y="5482207"/>
            <a:ext cx="1711311" cy="65802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5649440-2293-4FD5-8AE0-6A686377B74C}"/>
              </a:ext>
            </a:extLst>
          </p:cNvPr>
          <p:cNvSpPr txBox="1"/>
          <p:nvPr/>
        </p:nvSpPr>
        <p:spPr>
          <a:xfrm>
            <a:off x="2997591" y="3999712"/>
            <a:ext cx="6196818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ZA" sz="3200" b="1" dirty="0">
                <a:solidFill>
                  <a:schemeClr val="bg1"/>
                </a:solidFill>
                <a:latin typeface="Amasis MT Pro Light" panose="02040304050005020304" pitchFamily="18" charset="0"/>
              </a:rPr>
              <a:t>PRESENTER: </a:t>
            </a:r>
          </a:p>
          <a:p>
            <a:pPr algn="ctr"/>
            <a:r>
              <a:rPr lang="en-ZA" sz="3200" b="1" dirty="0">
                <a:solidFill>
                  <a:schemeClr val="bg1"/>
                </a:solidFill>
                <a:latin typeface="Amasis MT Pro Light" panose="02040304050005020304" pitchFamily="18" charset="0"/>
              </a:rPr>
              <a:t>MS LINDOKUHLE </a:t>
            </a:r>
            <a:r>
              <a:rPr lang="en-ZA" sz="2800" b="1" dirty="0">
                <a:solidFill>
                  <a:schemeClr val="bg1"/>
                </a:solidFill>
                <a:latin typeface="Amasis MT Pro Light" panose="02040304050005020304" pitchFamily="18" charset="0"/>
              </a:rPr>
              <a:t>HLATSHWAYO</a:t>
            </a:r>
          </a:p>
          <a:p>
            <a:pPr algn="ctr"/>
            <a:r>
              <a:rPr lang="en-ZA" b="1" dirty="0">
                <a:solidFill>
                  <a:srgbClr val="FF0000"/>
                </a:solidFill>
                <a:latin typeface="Amasis MT Pro Light" panose="02040304050005020304" pitchFamily="18" charset="0"/>
              </a:rPr>
              <a:t>                     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1303492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5ED3E2-13A5-8F83-CD7A-0CC891EC98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Template2.jpg">
            <a:extLst>
              <a:ext uri="{FF2B5EF4-FFF2-40B4-BE49-F238E27FC236}">
                <a16:creationId xmlns:a16="http://schemas.microsoft.com/office/drawing/2014/main" id="{688FC2DE-DB65-677D-C997-DB293141AA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8813"/>
            <a:ext cx="12192000" cy="685800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60602D18-ACA5-0141-604F-77C615CEE2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19" y="1012874"/>
            <a:ext cx="9717174" cy="5113291"/>
          </a:xfrm>
          <a:solidFill>
            <a:schemeClr val="bg1"/>
          </a:solidFill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Transforming Crisis Intervention</a:t>
            </a:r>
          </a:p>
          <a:p>
            <a:pPr marL="0" indent="0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For Social Work Organizations: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Adopt responsive e-social work guidelines</a:t>
            </a: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Develop digital resources and protocols</a:t>
            </a: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Create context-specific crisis frameworks</a:t>
            </a:r>
          </a:p>
          <a:p>
            <a:pPr marL="0" indent="0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For Practitioners: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Enhanced digital competency requirements</a:t>
            </a: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Integrated crisis intervention approaches</a:t>
            </a: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Ethical digital practice standards</a:t>
            </a:r>
          </a:p>
          <a:p>
            <a:pPr marL="0" indent="0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For Service Users: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Improved access during crises</a:t>
            </a: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Continuity of care assurance</a:t>
            </a:r>
          </a:p>
          <a:p>
            <a:pPr marL="0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Empowered participation in service design</a:t>
            </a:r>
          </a:p>
          <a:p>
            <a:pPr marL="0" indent="0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117AB4-F2DC-193D-B64C-8F2370E49EE7}"/>
              </a:ext>
            </a:extLst>
          </p:cNvPr>
          <p:cNvSpPr txBox="1"/>
          <p:nvPr/>
        </p:nvSpPr>
        <p:spPr>
          <a:xfrm>
            <a:off x="1240971" y="446314"/>
            <a:ext cx="78921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 b="1" dirty="0">
                <a:latin typeface="Arial" panose="020B0604020202020204" pitchFamily="34" charset="0"/>
                <a:cs typeface="Arial" panose="020B0604020202020204" pitchFamily="34" charset="0"/>
              </a:rPr>
              <a:t>IMPLICATIONS FOR PRACTICE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922728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8446AB-F4CF-0055-3DC6-770FC64EB1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Template2.jpg">
            <a:extLst>
              <a:ext uri="{FF2B5EF4-FFF2-40B4-BE49-F238E27FC236}">
                <a16:creationId xmlns:a16="http://schemas.microsoft.com/office/drawing/2014/main" id="{00134D1B-4A35-93EE-E355-50BD721E3D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3657"/>
            <a:ext cx="12192000" cy="685800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41DC31C-22CC-E986-EC72-BC1E394E92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527" y="1012874"/>
            <a:ext cx="10432473" cy="5845126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ZA" sz="1600" dirty="0" err="1">
                <a:latin typeface="Arial" panose="020B0604020202020204" pitchFamily="34" charset="0"/>
                <a:cs typeface="Arial" panose="020B0604020202020204" pitchFamily="34" charset="0"/>
              </a:rPr>
              <a:t>Aruleba</a:t>
            </a:r>
            <a:r>
              <a:rPr lang="en-ZA" sz="1600" dirty="0">
                <a:latin typeface="Arial" panose="020B0604020202020204" pitchFamily="34" charset="0"/>
                <a:cs typeface="Arial" panose="020B0604020202020204" pitchFamily="34" charset="0"/>
              </a:rPr>
              <a:t>, K., &amp; Jere, N. (2022). Exploring digital transforming challenges in rural areas of South Africa through a systematic review of empirical studies. </a:t>
            </a:r>
            <a:r>
              <a:rPr lang="en-ZA" sz="1600" i="1" dirty="0">
                <a:latin typeface="Arial" panose="020B0604020202020204" pitchFamily="34" charset="0"/>
                <a:cs typeface="Arial" panose="020B0604020202020204" pitchFamily="34" charset="0"/>
              </a:rPr>
              <a:t>Scientific African, 16</a:t>
            </a:r>
            <a:r>
              <a:rPr lang="en-ZA" sz="1600" dirty="0">
                <a:latin typeface="Arial" panose="020B0604020202020204" pitchFamily="34" charset="0"/>
                <a:cs typeface="Arial" panose="020B0604020202020204" pitchFamily="34" charset="0"/>
              </a:rPr>
              <a:t>, Article e01190. </a:t>
            </a:r>
            <a:r>
              <a:rPr lang="en-ZA" sz="1600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https://doi.org/10.1016/j.sciaf.2022.e01190</a:t>
            </a:r>
            <a:endParaRPr lang="en-Z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en-ZA" sz="1600" dirty="0">
                <a:latin typeface="Arial" panose="020B0604020202020204" pitchFamily="34" charset="0"/>
                <a:cs typeface="Arial" panose="020B0604020202020204" pitchFamily="34" charset="0"/>
              </a:rPr>
              <a:t>Breen, K., Greig, M., &amp; Wu, H. (2023). Learning Green Social Work in Global Disaster Contexts: A Case Study Approach. </a:t>
            </a:r>
            <a:r>
              <a:rPr lang="en-ZA" sz="1600" i="1" dirty="0">
                <a:latin typeface="Arial" panose="020B0604020202020204" pitchFamily="34" charset="0"/>
                <a:cs typeface="Arial" panose="020B0604020202020204" pitchFamily="34" charset="0"/>
              </a:rPr>
              <a:t>Social Sciences (2076-0760)</a:t>
            </a:r>
            <a:r>
              <a:rPr lang="en-ZA" sz="1600" dirty="0"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ZA" sz="1600" i="1" dirty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ZA" sz="1600" dirty="0">
                <a:latin typeface="Arial" panose="020B0604020202020204" pitchFamily="34" charset="0"/>
                <a:cs typeface="Arial" panose="020B0604020202020204" pitchFamily="34" charset="0"/>
              </a:rPr>
              <a:t>(5).</a:t>
            </a:r>
          </a:p>
          <a:p>
            <a:pPr marL="0" indent="0">
              <a:buNone/>
            </a:pPr>
            <a:r>
              <a:rPr lang="en-ZA" sz="1600" dirty="0">
                <a:latin typeface="Arial" panose="020B0604020202020204" pitchFamily="34" charset="0"/>
                <a:cs typeface="Arial" panose="020B0604020202020204" pitchFamily="34" charset="0"/>
              </a:rPr>
              <a:t>Briskman, L., Pease, B., &amp; Allan, J. (2020). Introducing critical theories for social work in a neo-liberal context. In J. Allan, L. Briskman, &amp; B. Pease (Eds.), </a:t>
            </a:r>
            <a:r>
              <a:rPr lang="en-ZA" sz="1600" i="1" dirty="0">
                <a:latin typeface="Arial" panose="020B0604020202020204" pitchFamily="34" charset="0"/>
                <a:cs typeface="Arial" panose="020B0604020202020204" pitchFamily="34" charset="0"/>
              </a:rPr>
              <a:t>Critical social work</a:t>
            </a:r>
            <a:r>
              <a:rPr lang="en-ZA" sz="1600" dirty="0">
                <a:latin typeface="Arial" panose="020B0604020202020204" pitchFamily="34" charset="0"/>
                <a:cs typeface="Arial" panose="020B0604020202020204" pitchFamily="34" charset="0"/>
              </a:rPr>
              <a:t> (2nd ed., pp. 3–14). Routledge.</a:t>
            </a:r>
          </a:p>
          <a:p>
            <a:pPr marL="0" lvl="0" indent="0">
              <a:buNone/>
            </a:pPr>
            <a:r>
              <a:rPr lang="en-ZA" sz="1600" dirty="0" err="1">
                <a:latin typeface="Arial" panose="020B0604020202020204" pitchFamily="34" charset="0"/>
                <a:cs typeface="Arial" panose="020B0604020202020204" pitchFamily="34" charset="0"/>
              </a:rPr>
              <a:t>Cabiati</a:t>
            </a:r>
            <a:r>
              <a:rPr lang="en-ZA" sz="1600" dirty="0">
                <a:latin typeface="Arial" panose="020B0604020202020204" pitchFamily="34" charset="0"/>
                <a:cs typeface="Arial" panose="020B0604020202020204" pitchFamily="34" charset="0"/>
              </a:rPr>
              <a:t>, E. (2021). Social work practitioners helping each other during the COVID-19 pandemic: Online mutual support groups. </a:t>
            </a:r>
            <a:r>
              <a:rPr lang="en-ZA" sz="1600" i="1" dirty="0">
                <a:latin typeface="Arial" panose="020B0604020202020204" pitchFamily="34" charset="0"/>
                <a:cs typeface="Arial" panose="020B0604020202020204" pitchFamily="34" charset="0"/>
              </a:rPr>
              <a:t>International Social Work, 64</a:t>
            </a:r>
            <a:r>
              <a:rPr lang="en-ZA" sz="1600" dirty="0">
                <a:latin typeface="Arial" panose="020B0604020202020204" pitchFamily="34" charset="0"/>
                <a:cs typeface="Arial" panose="020B0604020202020204" pitchFamily="34" charset="0"/>
              </a:rPr>
              <a:t>(5), 676–688. </a:t>
            </a:r>
            <a:r>
              <a:rPr lang="en-ZA" sz="1600" u="sng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https://doi.org/10.1177/0020872820975447</a:t>
            </a:r>
            <a:r>
              <a:rPr lang="en-ZA" sz="1600" u="sng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Z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en-ZA" sz="1600" dirty="0">
                <a:latin typeface="Arial" panose="020B0604020202020204" pitchFamily="34" charset="0"/>
                <a:cs typeface="Arial" panose="020B0604020202020204" pitchFamily="34" charset="0"/>
              </a:rPr>
              <a:t>Castillo de Mesa, J. (2021). Digital social work: Towards digital disruption in social work. </a:t>
            </a:r>
            <a:r>
              <a:rPr lang="en-ZA" sz="1600" i="1" dirty="0">
                <a:latin typeface="Arial" panose="020B0604020202020204" pitchFamily="34" charset="0"/>
                <a:cs typeface="Arial" panose="020B0604020202020204" pitchFamily="34" charset="0"/>
              </a:rPr>
              <a:t>The Journal of Sociology &amp; Social Welfare, 48</a:t>
            </a:r>
            <a:r>
              <a:rPr lang="en-ZA" sz="1600" dirty="0">
                <a:latin typeface="Arial" panose="020B0604020202020204" pitchFamily="34" charset="0"/>
                <a:cs typeface="Arial" panose="020B0604020202020204" pitchFamily="34" charset="0"/>
              </a:rPr>
              <a:t>(2), 117–133. </a:t>
            </a:r>
            <a:r>
              <a:rPr lang="en-ZA" sz="1600" u="sng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https://doi.org/10.15453/0191-5096.4558</a:t>
            </a:r>
            <a:endParaRPr lang="en-Z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en-ZA" sz="1600" dirty="0">
                <a:latin typeface="Arial" panose="020B0604020202020204" pitchFamily="34" charset="0"/>
                <a:cs typeface="Arial" panose="020B0604020202020204" pitchFamily="34" charset="0"/>
              </a:rPr>
              <a:t>Chan, C., &amp; </a:t>
            </a:r>
            <a:r>
              <a:rPr lang="en-ZA" sz="1600" dirty="0" err="1">
                <a:latin typeface="Arial" panose="020B0604020202020204" pitchFamily="34" charset="0"/>
                <a:cs typeface="Arial" panose="020B0604020202020204" pitchFamily="34" charset="0"/>
              </a:rPr>
              <a:t>Holosko</a:t>
            </a:r>
            <a:r>
              <a:rPr lang="en-ZA" sz="1600" dirty="0">
                <a:latin typeface="Arial" panose="020B0604020202020204" pitchFamily="34" charset="0"/>
                <a:cs typeface="Arial" panose="020B0604020202020204" pitchFamily="34" charset="0"/>
              </a:rPr>
              <a:t>, M. J. (2018). Technology for social work interventions. In E. J. Mullen (Ed.), </a:t>
            </a:r>
            <a:r>
              <a:rPr lang="en-ZA" sz="1600" i="1" dirty="0">
                <a:latin typeface="Arial" panose="020B0604020202020204" pitchFamily="34" charset="0"/>
                <a:cs typeface="Arial" panose="020B0604020202020204" pitchFamily="34" charset="0"/>
              </a:rPr>
              <a:t>Oxford Bibliographies in Social Work. </a:t>
            </a:r>
            <a:r>
              <a:rPr lang="en-ZA" sz="1600" dirty="0">
                <a:latin typeface="Arial" panose="020B0604020202020204" pitchFamily="34" charset="0"/>
                <a:cs typeface="Arial" panose="020B0604020202020204" pitchFamily="34" charset="0"/>
              </a:rPr>
              <a:t>Oxford University Press. </a:t>
            </a:r>
            <a:r>
              <a:rPr lang="en-ZA" sz="1600" u="sng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https://doi.org/10.1093/OBO/9780195389678-0263</a:t>
            </a:r>
            <a:r>
              <a:rPr lang="en-ZA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lvl="0" indent="0">
              <a:buNone/>
            </a:pPr>
            <a:r>
              <a:rPr lang="en-ZA" sz="1600" dirty="0">
                <a:latin typeface="Arial" panose="020B0604020202020204" pitchFamily="34" charset="0"/>
                <a:cs typeface="Arial" panose="020B0604020202020204" pitchFamily="34" charset="0"/>
              </a:rPr>
              <a:t>Demirbaş, E. (2023). Utilisation of digital technology: Unlocking cooperation opportunities for social workers. </a:t>
            </a:r>
            <a:r>
              <a:rPr lang="en-ZA" sz="1600" i="1" dirty="0">
                <a:latin typeface="Arial" panose="020B0604020202020204" pitchFamily="34" charset="0"/>
                <a:cs typeface="Arial" panose="020B0604020202020204" pitchFamily="34" charset="0"/>
              </a:rPr>
              <a:t>Turkish Journal of Applied Social Work, 6</a:t>
            </a:r>
            <a:r>
              <a:rPr lang="en-ZA" sz="1600" dirty="0">
                <a:latin typeface="Arial" panose="020B0604020202020204" pitchFamily="34" charset="0"/>
                <a:cs typeface="Arial" panose="020B0604020202020204" pitchFamily="34" charset="0"/>
              </a:rPr>
              <a:t>(2), 230–239. </a:t>
            </a:r>
            <a:r>
              <a:rPr lang="en-ZA" sz="1600" u="sng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https://doi.org/10.54467/trjasw.1407162</a:t>
            </a:r>
            <a:endParaRPr lang="en-ZA" sz="16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ZA" sz="1600" dirty="0">
                <a:latin typeface="Arial" panose="020B0604020202020204" pitchFamily="34" charset="0"/>
                <a:cs typeface="Arial" panose="020B0604020202020204" pitchFamily="34" charset="0"/>
              </a:rPr>
              <a:t>Hurley, D., &amp; Taiwo, A. (2018). Critical social work and competency practice: A proposal to bridge theory and practice in the classroom. </a:t>
            </a:r>
            <a:r>
              <a:rPr lang="en-ZA" sz="1600" i="1" dirty="0">
                <a:latin typeface="Arial" panose="020B0604020202020204" pitchFamily="34" charset="0"/>
                <a:cs typeface="Arial" panose="020B0604020202020204" pitchFamily="34" charset="0"/>
              </a:rPr>
              <a:t>Social Work Education, 38</a:t>
            </a:r>
            <a:r>
              <a:rPr lang="en-ZA" sz="1600" dirty="0">
                <a:latin typeface="Arial" panose="020B0604020202020204" pitchFamily="34" charset="0"/>
                <a:cs typeface="Arial" panose="020B0604020202020204" pitchFamily="34" charset="0"/>
              </a:rPr>
              <a:t>(2), 198–211. </a:t>
            </a:r>
            <a:r>
              <a:rPr lang="en-ZA" sz="1600" u="sng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https://doi.org/10.1080/02615479.2018.1533544</a:t>
            </a:r>
            <a:endParaRPr lang="en-Z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en-ZA" sz="1600" dirty="0">
                <a:latin typeface="Arial" panose="020B0604020202020204" pitchFamily="34" charset="0"/>
                <a:cs typeface="Arial" panose="020B0604020202020204" pitchFamily="34" charset="0"/>
              </a:rPr>
              <a:t>Lopez-Pelaez, A., Kalenda Vávrová, S., </a:t>
            </a:r>
            <a:r>
              <a:rPr lang="en-ZA" sz="1600" dirty="0" err="1">
                <a:latin typeface="Arial" panose="020B0604020202020204" pitchFamily="34" charset="0"/>
                <a:cs typeface="Arial" panose="020B0604020202020204" pitchFamily="34" charset="0"/>
              </a:rPr>
              <a:t>Gojova</a:t>
            </a:r>
            <a:r>
              <a:rPr lang="en-ZA" sz="1600" dirty="0">
                <a:latin typeface="Arial" panose="020B0604020202020204" pitchFamily="34" charset="0"/>
                <a:cs typeface="Arial" panose="020B0604020202020204" pitchFamily="34" charset="0"/>
              </a:rPr>
              <a:t>, A., Erro-Garces, A., &amp; </a:t>
            </a:r>
            <a:r>
              <a:rPr lang="en-ZA" sz="1600" dirty="0" err="1">
                <a:latin typeface="Arial" panose="020B0604020202020204" pitchFamily="34" charset="0"/>
                <a:cs typeface="Arial" panose="020B0604020202020204" pitchFamily="34" charset="0"/>
              </a:rPr>
              <a:t>Acebes</a:t>
            </a:r>
            <a:r>
              <a:rPr lang="en-ZA" sz="1600" dirty="0">
                <a:latin typeface="Arial" panose="020B0604020202020204" pitchFamily="34" charset="0"/>
                <a:cs typeface="Arial" panose="020B0604020202020204" pitchFamily="34" charset="0"/>
              </a:rPr>
              <a:t> Valentín, R. (2025). Digital social work. </a:t>
            </a:r>
            <a:r>
              <a:rPr lang="en-ZA" sz="1600" i="1" dirty="0">
                <a:latin typeface="Arial" panose="020B0604020202020204" pitchFamily="34" charset="0"/>
                <a:cs typeface="Arial" panose="020B0604020202020204" pitchFamily="34" charset="0"/>
              </a:rPr>
              <a:t>International Social Work</a:t>
            </a:r>
            <a:r>
              <a:rPr lang="en-ZA" sz="1600" dirty="0"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ZA" sz="1600" i="1" dirty="0">
                <a:latin typeface="Arial" panose="020B0604020202020204" pitchFamily="34" charset="0"/>
                <a:cs typeface="Arial" panose="020B0604020202020204" pitchFamily="34" charset="0"/>
              </a:rPr>
              <a:t>68</a:t>
            </a:r>
            <a:r>
              <a:rPr lang="en-ZA" sz="1600" dirty="0">
                <a:latin typeface="Arial" panose="020B0604020202020204" pitchFamily="34" charset="0"/>
                <a:cs typeface="Arial" panose="020B0604020202020204" pitchFamily="34" charset="0"/>
              </a:rPr>
              <a:t>(4), 728-734.</a:t>
            </a:r>
          </a:p>
          <a:p>
            <a:pPr marL="342900" indent="-342900" algn="just">
              <a:buAutoNum type="arabicPeriod"/>
            </a:pPr>
            <a:endParaRPr lang="en-Z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1DFC40F-D338-AB89-3F45-DAB92CB6A23B}"/>
              </a:ext>
            </a:extLst>
          </p:cNvPr>
          <p:cNvSpPr txBox="1"/>
          <p:nvPr/>
        </p:nvSpPr>
        <p:spPr>
          <a:xfrm>
            <a:off x="1360714" y="413657"/>
            <a:ext cx="62810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 b="1" dirty="0">
                <a:latin typeface="Arial" panose="020B0604020202020204" pitchFamily="34" charset="0"/>
                <a:cs typeface="Arial" panose="020B0604020202020204" pitchFamily="34" charset="0"/>
              </a:rPr>
              <a:t>REFERENCE LIST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853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7FC084-F1F6-E1D5-FAEE-7E9E5D5C8F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Template2.jpg">
            <a:extLst>
              <a:ext uri="{FF2B5EF4-FFF2-40B4-BE49-F238E27FC236}">
                <a16:creationId xmlns:a16="http://schemas.microsoft.com/office/drawing/2014/main" id="{E45FB09B-C90A-3DE2-B4F8-25B6A3B41C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8813"/>
            <a:ext cx="12192000" cy="685800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BD5751A-8079-058C-FC19-C5259DD99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012874"/>
            <a:ext cx="10622280" cy="51132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ZA" sz="3200" b="1" dirty="0"/>
          </a:p>
          <a:p>
            <a:pPr marL="0" indent="0" algn="ctr">
              <a:buNone/>
            </a:pPr>
            <a:endParaRPr lang="en-ZA" sz="3200" b="1" dirty="0"/>
          </a:p>
          <a:p>
            <a:pPr marL="0" indent="0" algn="ctr">
              <a:buNone/>
            </a:pPr>
            <a:r>
              <a:rPr lang="en-ZA" sz="3200" b="1" dirty="0"/>
              <a:t>Thank you for your attention</a:t>
            </a:r>
            <a:endParaRPr lang="en-ZA" sz="3200" dirty="0"/>
          </a:p>
          <a:p>
            <a:pPr marL="0" indent="0" algn="ctr">
              <a:buNone/>
            </a:pPr>
            <a:r>
              <a:rPr lang="en-ZA" sz="3200" i="1" dirty="0"/>
              <a:t>Questions and Comments are Welcome</a:t>
            </a:r>
            <a:endParaRPr lang="en-ZA" sz="3200" dirty="0"/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F090C81-552E-A06C-24CF-A0CF4E8A7AA7}"/>
              </a:ext>
            </a:extLst>
          </p:cNvPr>
          <p:cNvSpPr txBox="1"/>
          <p:nvPr/>
        </p:nvSpPr>
        <p:spPr>
          <a:xfrm>
            <a:off x="3411187" y="413657"/>
            <a:ext cx="62810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 b="1" dirty="0">
                <a:latin typeface="Arial" panose="020B0604020202020204" pitchFamily="34" charset="0"/>
                <a:cs typeface="Arial" panose="020B0604020202020204" pitchFamily="34" charset="0"/>
              </a:rPr>
              <a:t>QUESTIONS &amp; DISCUSSION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266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D67FA1-4EC2-B484-7E63-FD4A4BD98C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Template2.jpg">
            <a:extLst>
              <a:ext uri="{FF2B5EF4-FFF2-40B4-BE49-F238E27FC236}">
                <a16:creationId xmlns:a16="http://schemas.microsoft.com/office/drawing/2014/main" id="{EE6096DE-FDF0-B6EE-2E84-D2CFC66719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8813"/>
            <a:ext cx="12192000" cy="6858000"/>
          </a:xfrm>
          <a:prstGeom prst="rect">
            <a:avLst/>
          </a:prstGeom>
          <a:gradFill>
            <a:gsLst>
              <a:gs pos="99468">
                <a:srgbClr val="C7D5ED"/>
              </a:gs>
              <a:gs pos="98937">
                <a:srgbClr val="C6D4ED"/>
              </a:gs>
              <a:gs pos="97875">
                <a:srgbClr val="C4D3EC"/>
              </a:gs>
              <a:gs pos="95750">
                <a:srgbClr val="C0D0EB"/>
              </a:gs>
              <a:gs pos="28018">
                <a:srgbClr val="B5C8E8"/>
              </a:gs>
              <a:gs pos="9000">
                <a:srgbClr val="B9CBE9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489D04D-17C0-B4D9-FBE6-78B8BD49B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012874"/>
            <a:ext cx="9989489" cy="5298715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ZA" b="1" dirty="0">
                <a:latin typeface="Arial" panose="020B0604020202020204" pitchFamily="34" charset="0"/>
                <a:cs typeface="Arial" panose="020B0604020202020204" pitchFamily="34" charset="0"/>
              </a:rPr>
              <a:t>PRESENTATION OUTLINE</a:t>
            </a:r>
          </a:p>
          <a:p>
            <a:pPr marL="0" indent="0">
              <a:buNone/>
            </a:pPr>
            <a:endParaRPr lang="en-ZA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sz="2000" b="1" dirty="0"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</a:p>
          <a:p>
            <a:r>
              <a:rPr lang="en-ZA" sz="2000" b="1" dirty="0">
                <a:latin typeface="Arial" panose="020B0604020202020204" pitchFamily="34" charset="0"/>
                <a:cs typeface="Arial" panose="020B0604020202020204" pitchFamily="34" charset="0"/>
              </a:rPr>
              <a:t>Research Problem and Rationale</a:t>
            </a:r>
          </a:p>
          <a:p>
            <a:r>
              <a:rPr lang="en-ZA" sz="2000" b="1" dirty="0">
                <a:latin typeface="Arial" panose="020B0604020202020204" pitchFamily="34" charset="0"/>
                <a:cs typeface="Arial" panose="020B0604020202020204" pitchFamily="34" charset="0"/>
              </a:rPr>
              <a:t>Responsive E-social work</a:t>
            </a:r>
            <a:endParaRPr lang="en-Z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sz="2000" b="1" dirty="0">
                <a:latin typeface="Arial" panose="020B0604020202020204" pitchFamily="34" charset="0"/>
                <a:cs typeface="Arial" panose="020B0604020202020204" pitchFamily="34" charset="0"/>
              </a:rPr>
              <a:t>Research Questions, Aim &amp; Objectives</a:t>
            </a:r>
            <a:endParaRPr lang="en-Z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sz="2000" b="1" dirty="0">
                <a:latin typeface="Arial" panose="020B0604020202020204" pitchFamily="34" charset="0"/>
                <a:cs typeface="Arial" panose="020B0604020202020204" pitchFamily="34" charset="0"/>
              </a:rPr>
              <a:t>Theoretical and Methodology Overview</a:t>
            </a:r>
            <a:endParaRPr lang="en-Z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sz="2000" b="1" dirty="0">
                <a:latin typeface="Arial" panose="020B0604020202020204" pitchFamily="34" charset="0"/>
                <a:cs typeface="Arial" panose="020B0604020202020204" pitchFamily="34" charset="0"/>
              </a:rPr>
              <a:t>Key Findings</a:t>
            </a:r>
          </a:p>
          <a:p>
            <a:r>
              <a:rPr lang="en-ZA" sz="2000" b="1" dirty="0">
                <a:latin typeface="Arial" panose="020B0604020202020204" pitchFamily="34" charset="0"/>
                <a:cs typeface="Arial" panose="020B0604020202020204" pitchFamily="34" charset="0"/>
              </a:rPr>
              <a:t>Key Areas and goals of responsive e-social work guidelines</a:t>
            </a:r>
            <a:endParaRPr lang="en-Z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sz="2000" b="1" dirty="0">
                <a:latin typeface="Arial" panose="020B0604020202020204" pitchFamily="34" charset="0"/>
                <a:cs typeface="Arial" panose="020B0604020202020204" pitchFamily="34" charset="0"/>
              </a:rPr>
              <a:t>Implications for organisations, social work practitioners and service users</a:t>
            </a:r>
          </a:p>
          <a:p>
            <a:r>
              <a:rPr lang="en-ZA" sz="2000" b="1" dirty="0">
                <a:latin typeface="Arial" panose="020B0604020202020204" pitchFamily="34" charset="0"/>
                <a:cs typeface="Arial" panose="020B0604020202020204" pitchFamily="34" charset="0"/>
              </a:rPr>
              <a:t>Reference List</a:t>
            </a:r>
            <a:endParaRPr lang="en-Z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sz="2000" b="1" dirty="0">
                <a:latin typeface="Arial" panose="020B0604020202020204" pitchFamily="34" charset="0"/>
                <a:cs typeface="Arial" panose="020B0604020202020204" pitchFamily="34" charset="0"/>
              </a:rPr>
              <a:t>Questions, comments and discussion</a:t>
            </a:r>
            <a:endParaRPr lang="en-Z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169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A7D56F-3ADD-584B-507E-70995FB77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Template2.jpg">
            <a:extLst>
              <a:ext uri="{FF2B5EF4-FFF2-40B4-BE49-F238E27FC236}">
                <a16:creationId xmlns:a16="http://schemas.microsoft.com/office/drawing/2014/main" id="{1049B526-8CDB-B402-6B70-E3CCA95EAC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8813"/>
            <a:ext cx="12192000" cy="685800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6A76422E-12A3-0001-4641-4E8741A32E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1" y="595424"/>
            <a:ext cx="10416208" cy="5916212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ZA" b="1" dirty="0"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</a:p>
          <a:p>
            <a:pPr marL="0" indent="0">
              <a:buNone/>
            </a:pPr>
            <a:endParaRPr lang="en-ZA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ZA" sz="2000" b="1" dirty="0">
                <a:latin typeface="Arial" panose="020B0604020202020204" pitchFamily="34" charset="0"/>
                <a:cs typeface="Arial" panose="020B0604020202020204" pitchFamily="34" charset="0"/>
              </a:rPr>
              <a:t>Increasing frequency</a:t>
            </a: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 of disasters and crises globally, regional and local </a:t>
            </a:r>
          </a:p>
          <a:p>
            <a:pPr lvl="1"/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Droughts, floods, wars and pandemics (Breen &amp; Greig, 2023).</a:t>
            </a:r>
          </a:p>
          <a:p>
            <a:pPr lvl="1"/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Resulting in high levels of trauma and instability within communities (</a:t>
            </a:r>
            <a:r>
              <a:rPr lang="en-ZA" sz="2000" dirty="0" err="1">
                <a:latin typeface="Arial" panose="020B0604020202020204" pitchFamily="34" charset="0"/>
                <a:cs typeface="Arial" panose="020B0604020202020204" pitchFamily="34" charset="0"/>
              </a:rPr>
              <a:t>Cabiati</a:t>
            </a: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, 2021).</a:t>
            </a:r>
          </a:p>
          <a:p>
            <a:pPr lvl="1"/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Delayed response due to lack of resources, under staff, lack of protocols and proper plan to manage global disasters and crises . </a:t>
            </a:r>
          </a:p>
          <a:p>
            <a:pPr marL="0" indent="0">
              <a:buNone/>
            </a:pPr>
            <a:r>
              <a:rPr lang="en-ZA" sz="2000" b="1" dirty="0">
                <a:latin typeface="Arial" panose="020B0604020202020204" pitchFamily="34" charset="0"/>
                <a:cs typeface="Arial" panose="020B0604020202020204" pitchFamily="34" charset="0"/>
              </a:rPr>
              <a:t>Traditional social work limitations</a:t>
            </a: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 exposed during crises (Lopez-Pelaez et al., 2025)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ZA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COVID-19 forced overnight digital transformation</a:t>
            </a:r>
            <a:endParaRPr lang="en-ZA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Need for urgent, innovative responses</a:t>
            </a:r>
          </a:p>
          <a:p>
            <a:pPr marL="457200" lvl="1" indent="0">
              <a:buNone/>
            </a:pPr>
            <a:r>
              <a:rPr lang="en-ZA" sz="2000" b="1" dirty="0">
                <a:latin typeface="Arial" panose="020B0604020202020204" pitchFamily="34" charset="0"/>
                <a:cs typeface="Arial" panose="020B0604020202020204" pitchFamily="34" charset="0"/>
              </a:rPr>
              <a:t>Knowledge gap</a:t>
            </a: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: Limited application of Crisis Intervention Model (CIM) in digital contexts</a:t>
            </a:r>
          </a:p>
          <a:p>
            <a:pPr marL="0" indent="0" algn="ctr">
              <a:buNone/>
            </a:pP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The question is not whether we need digital solutions - it's how fast we can implement them responsibly.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00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958924-8DFD-341D-57AE-C63DA2EC41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Template2.jpg">
            <a:extLst>
              <a:ext uri="{FF2B5EF4-FFF2-40B4-BE49-F238E27FC236}">
                <a16:creationId xmlns:a16="http://schemas.microsoft.com/office/drawing/2014/main" id="{04429A53-9E0C-869F-0B98-7BCA8C9A3E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8813"/>
            <a:ext cx="12192000" cy="685800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7761AA9-D8E0-D1DF-9B7D-863995333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074" y="554182"/>
            <a:ext cx="10346936" cy="5868919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ZA" b="1" dirty="0">
                <a:latin typeface="Arial" panose="020B0604020202020204" pitchFamily="34" charset="0"/>
                <a:cs typeface="Arial" panose="020B0604020202020204" pitchFamily="34" charset="0"/>
              </a:rPr>
              <a:t>RESEARCH PROBLEM AND RATIONALE</a:t>
            </a:r>
          </a:p>
          <a:p>
            <a:pPr marL="0" indent="0">
              <a:buNone/>
            </a:pPr>
            <a:endParaRPr lang="en-ZA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Existing literature focuses on COVID-19 challenges but lacks solutions for continued care when physical interactions are interrupted (</a:t>
            </a:r>
            <a:r>
              <a:rPr lang="en-ZA" sz="2000" dirty="0" err="1"/>
              <a:t>Cabiati</a:t>
            </a:r>
            <a:r>
              <a:rPr lang="en-ZA" sz="2000" dirty="0"/>
              <a:t>, 2021; Castillo de Mesa, 2021</a:t>
            </a: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</a:p>
          <a:p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Existing social work intervention models are designed for face-to-face interaction (Chan &amp; </a:t>
            </a:r>
            <a:r>
              <a:rPr lang="en-ZA" sz="2000" dirty="0" err="1">
                <a:latin typeface="Arial" panose="020B0604020202020204" pitchFamily="34" charset="0"/>
                <a:cs typeface="Arial" panose="020B0604020202020204" pitchFamily="34" charset="0"/>
              </a:rPr>
              <a:t>Holosko</a:t>
            </a: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, 2018).                                                  </a:t>
            </a:r>
          </a:p>
          <a:p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Limited integration of CIM with digital platforms</a:t>
            </a:r>
          </a:p>
          <a:p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No comprehensive guidelines for responsive e-social work for crisis intervention</a:t>
            </a:r>
          </a:p>
          <a:p>
            <a:pPr marL="0" indent="0">
              <a:buNone/>
            </a:pPr>
            <a:endParaRPr lang="en-Z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There was a need to develop comprehensive and evidence-based guidelines for crisis intervention</a:t>
            </a:r>
          </a:p>
          <a:p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Ensure continuity of care during disasters</a:t>
            </a:r>
          </a:p>
          <a:p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Expand professional knowledge base through innovative and digital practices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54855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4C1E27-82E7-E409-3F07-6C421EB10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Template2.jpg">
            <a:extLst>
              <a:ext uri="{FF2B5EF4-FFF2-40B4-BE49-F238E27FC236}">
                <a16:creationId xmlns:a16="http://schemas.microsoft.com/office/drawing/2014/main" id="{C570A72D-EA7B-3877-BF0C-822BF6EF2F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8813"/>
            <a:ext cx="12192000" cy="685800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9302EA5-BD63-566B-18A2-E7C71C045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656" y="743395"/>
            <a:ext cx="10402354" cy="5698969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RESPONSIVE E-SOCIAL WORK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It is the responsible use of digital tools and platforms in social work practice 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Enables the continuity of services even during physical disruptions (Demirbaş, 2023) . 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Requires organizations to adoption and incorporate digital technologies in social work practice (</a:t>
            </a: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Lopez-Pelaez et al., 2025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Outlines how and when to use digital technologies responsibly to respond to the needs of service users (</a:t>
            </a: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Chan &amp; </a:t>
            </a:r>
            <a:r>
              <a:rPr lang="en-ZA" sz="2000" dirty="0" err="1">
                <a:latin typeface="Arial" panose="020B0604020202020204" pitchFamily="34" charset="0"/>
                <a:cs typeface="Arial" panose="020B0604020202020204" pitchFamily="34" charset="0"/>
              </a:rPr>
              <a:t>Holosko</a:t>
            </a: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, 2018).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Requires social work practitioners to get training on how to engage with service-users through digital technologies during crises (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Cabiati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2021). 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Requires the employment of digital ethics, social work principles and values when engaging in responsive e-social work (Demirbaş, 2023; </a:t>
            </a: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Lopez-Pelaez et al., 2025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Empowers practitioners bounce between physical interactions and digital platforms to meet the needs of vulnerable groups of people (Demirbaş, 2023).</a:t>
            </a:r>
          </a:p>
          <a:p>
            <a:pPr marL="0" indent="0">
              <a:buNone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Threats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Digital exclusion, Connectivity, Lack of infrastructure, Cyber security, Confidentiality and Privacy </a:t>
            </a:r>
            <a:r>
              <a:rPr lang="en-US" sz="2000" dirty="0">
                <a:solidFill>
                  <a:srgbClr val="4242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ZA" sz="2000" dirty="0" err="1">
                <a:latin typeface="Arial" panose="020B0604020202020204" pitchFamily="34" charset="0"/>
                <a:cs typeface="Arial" panose="020B0604020202020204" pitchFamily="34" charset="0"/>
              </a:rPr>
              <a:t>Aruleba</a:t>
            </a: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 &amp; Jere, 2022;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Demirbaş, 2023</a:t>
            </a:r>
            <a:r>
              <a:rPr lang="en-US" sz="2000" dirty="0">
                <a:solidFill>
                  <a:srgbClr val="4242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940980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5A705D-F9EE-EED2-3637-A49E2ED486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Template2.jpg">
            <a:extLst>
              <a:ext uri="{FF2B5EF4-FFF2-40B4-BE49-F238E27FC236}">
                <a16:creationId xmlns:a16="http://schemas.microsoft.com/office/drawing/2014/main" id="{8E7A2813-5EDF-5AB0-A2E4-66BF6FC95B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8813"/>
            <a:ext cx="12192000" cy="6858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D70D01F-2C9F-9EA0-C959-CD4876B992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11991" y="5456584"/>
            <a:ext cx="1709018" cy="658021"/>
          </a:xfrm>
          <a:prstGeom prst="rect">
            <a:avLst/>
          </a:prstGeom>
        </p:spPr>
      </p:pic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E5CC845F-723D-A556-14CD-0A7700500A61}"/>
              </a:ext>
            </a:extLst>
          </p:cNvPr>
          <p:cNvSpPr/>
          <p:nvPr/>
        </p:nvSpPr>
        <p:spPr>
          <a:xfrm>
            <a:off x="424788" y="1642878"/>
            <a:ext cx="11490985" cy="137111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	What is needed to be included in guidelines for social work practitioners engaging in responsive e-social work practices?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	What is needed to be included in guidelines for social work service users to effectively engage in responsive e-social work practices?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B3254017-2658-0CCF-5576-5A8A6185FC5F}"/>
              </a:ext>
            </a:extLst>
          </p:cNvPr>
          <p:cNvSpPr/>
          <p:nvPr/>
        </p:nvSpPr>
        <p:spPr>
          <a:xfrm>
            <a:off x="424788" y="3271623"/>
            <a:ext cx="11490985" cy="85060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develop guidelines for social work practitioners and service users to engage in responsive e-social work practices.</a:t>
            </a:r>
          </a:p>
          <a:p>
            <a:pPr algn="ctr"/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76E9CDE-DFAB-1149-B835-137C40E8A296}"/>
              </a:ext>
            </a:extLst>
          </p:cNvPr>
          <p:cNvSpPr/>
          <p:nvPr/>
        </p:nvSpPr>
        <p:spPr>
          <a:xfrm>
            <a:off x="350506" y="4488057"/>
            <a:ext cx="11490987" cy="193705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Explore practitioner experiences and needs for responsive e-social work. 2. Examine service user perspectives on responsive digital practice. 3. Critically compare findings with CIM, CSW and e-social work literature. 4. Develop a draft of responsive e-social work guidelines. 5. Collaborate with stakeholders to finalize and refine the guidelines.</a:t>
            </a:r>
            <a:endParaRPr lang="en-U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35AB17-0A77-5431-4550-FA717457755D}"/>
              </a:ext>
            </a:extLst>
          </p:cNvPr>
          <p:cNvSpPr txBox="1"/>
          <p:nvPr/>
        </p:nvSpPr>
        <p:spPr>
          <a:xfrm>
            <a:off x="814388" y="528638"/>
            <a:ext cx="9052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RESEARCH QUESTIONS, AIM AND OBJECTIVES</a:t>
            </a:r>
          </a:p>
        </p:txBody>
      </p:sp>
    </p:spTree>
    <p:extLst>
      <p:ext uri="{BB962C8B-B14F-4D97-AF65-F5344CB8AC3E}">
        <p14:creationId xmlns:p14="http://schemas.microsoft.com/office/powerpoint/2010/main" val="773059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B5FDFA-8EBE-4284-BECC-348ADB6A5B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C50968F-2C89-FB8B-8449-1FDBF2D33A97}"/>
              </a:ext>
            </a:extLst>
          </p:cNvPr>
          <p:cNvSpPr txBox="1"/>
          <p:nvPr/>
        </p:nvSpPr>
        <p:spPr>
          <a:xfrm>
            <a:off x="524898" y="152954"/>
            <a:ext cx="98244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THEORETICAL FRAMEWORKS AND METHODOLOGY</a:t>
            </a:r>
          </a:p>
        </p:txBody>
      </p:sp>
      <p:sp>
        <p:nvSpPr>
          <p:cNvPr id="3" name="Snip Diagonal Corner of Rectangle 2">
            <a:extLst>
              <a:ext uri="{FF2B5EF4-FFF2-40B4-BE49-F238E27FC236}">
                <a16:creationId xmlns:a16="http://schemas.microsoft.com/office/drawing/2014/main" id="{B8488362-070B-1B86-FCC7-0E95777DB5F3}"/>
              </a:ext>
            </a:extLst>
          </p:cNvPr>
          <p:cNvSpPr/>
          <p:nvPr/>
        </p:nvSpPr>
        <p:spPr>
          <a:xfrm>
            <a:off x="448794" y="761658"/>
            <a:ext cx="5479982" cy="4808963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ZA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THEORETICAL FRAMEWORK</a:t>
            </a:r>
          </a:p>
          <a:p>
            <a:endParaRPr lang="en-ZA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ZA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Critical Social Work (CSW)</a:t>
            </a:r>
            <a:r>
              <a:rPr lang="en-Z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Z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-Challenges traditional power structures</a:t>
            </a:r>
          </a:p>
          <a:p>
            <a:pPr algn="just"/>
            <a:r>
              <a:rPr lang="en-Z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-Emphasizes social justice and empowerment</a:t>
            </a:r>
          </a:p>
          <a:p>
            <a:pPr algn="just"/>
            <a:r>
              <a:rPr lang="en-Z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-Guides ethical digital practice</a:t>
            </a:r>
          </a:p>
          <a:p>
            <a:pPr algn="just"/>
            <a:r>
              <a:rPr lang="en-Z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(Briskman et al., 2020; Hurley &amp; Taiwo, 2018).</a:t>
            </a:r>
          </a:p>
          <a:p>
            <a:pPr algn="just"/>
            <a:r>
              <a:rPr lang="en-ZA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Crisis Intervention Model (CIM)</a:t>
            </a:r>
            <a:r>
              <a:rPr lang="en-Z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Z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-Structured approach to crisis response</a:t>
            </a:r>
          </a:p>
          <a:p>
            <a:pPr algn="just"/>
            <a:r>
              <a:rPr lang="en-Z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-Focus on immediate stabilization</a:t>
            </a:r>
          </a:p>
          <a:p>
            <a:pPr algn="just"/>
            <a:r>
              <a:rPr lang="en-Z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-Restoration of functioning (Ngozi et al. 2016).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ZA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nip Diagonal Corner of Rectangle 3">
            <a:extLst>
              <a:ext uri="{FF2B5EF4-FFF2-40B4-BE49-F238E27FC236}">
                <a16:creationId xmlns:a16="http://schemas.microsoft.com/office/drawing/2014/main" id="{BC946427-77EE-B62B-7DE9-C63C0B72EDF0}"/>
              </a:ext>
            </a:extLst>
          </p:cNvPr>
          <p:cNvSpPr/>
          <p:nvPr/>
        </p:nvSpPr>
        <p:spPr>
          <a:xfrm>
            <a:off x="6243292" y="849851"/>
            <a:ext cx="5757333" cy="472077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ZA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METHODOLOGY</a:t>
            </a:r>
          </a:p>
          <a:p>
            <a:endParaRPr lang="en-ZA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ZA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-Paradigm</a:t>
            </a:r>
            <a:r>
              <a:rPr lang="en-Z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Critical Theory (aligned with CSW)</a:t>
            </a:r>
          </a:p>
          <a:p>
            <a:pPr algn="just"/>
            <a:r>
              <a:rPr lang="en-ZA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-Design</a:t>
            </a:r>
            <a:r>
              <a:rPr lang="en-Z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Interpretive, explorative, descriptive</a:t>
            </a:r>
          </a:p>
          <a:p>
            <a:pPr algn="just"/>
            <a:r>
              <a:rPr lang="en-ZA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-Approach</a:t>
            </a:r>
            <a:r>
              <a:rPr lang="en-Z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Qualitative research</a:t>
            </a:r>
          </a:p>
          <a:p>
            <a:pPr algn="just"/>
            <a:r>
              <a:rPr lang="en-ZA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-Three-Phase Data Collection:</a:t>
            </a:r>
            <a:r>
              <a:rPr lang="en-Z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Z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1.Semi-structured interviews (16 service users)</a:t>
            </a:r>
          </a:p>
          <a:p>
            <a:pPr algn="just"/>
            <a:r>
              <a:rPr lang="en-Z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Focus groups (12 practitioners in 3 groups)</a:t>
            </a:r>
          </a:p>
          <a:p>
            <a:pPr algn="just"/>
            <a:r>
              <a:rPr lang="en-Z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Delphi focus groups (8 practitioners + 9 service users for refinement)</a:t>
            </a:r>
          </a:p>
          <a:p>
            <a:pPr algn="just"/>
            <a:r>
              <a:rPr lang="en-ZA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-Sampling</a:t>
            </a:r>
            <a:r>
              <a:rPr lang="en-Z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Non-probability purposive sampling</a:t>
            </a:r>
          </a:p>
          <a:p>
            <a:pPr algn="just"/>
            <a:r>
              <a:rPr lang="en-ZA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-Ethics</a:t>
            </a:r>
            <a:r>
              <a:rPr lang="en-Z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Voluntary participation, informed consent, confidentiality protocols</a:t>
            </a:r>
          </a:p>
          <a:p>
            <a:pPr algn="ctr"/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31C123D-9DD1-6632-6F23-DADA6A026D2D}"/>
              </a:ext>
            </a:extLst>
          </p:cNvPr>
          <p:cNvGrpSpPr>
            <a:grpSpLocks/>
          </p:cNvGrpSpPr>
          <p:nvPr/>
        </p:nvGrpSpPr>
        <p:grpSpPr bwMode="auto">
          <a:xfrm>
            <a:off x="1814946" y="5747348"/>
            <a:ext cx="7994072" cy="876551"/>
            <a:chOff x="0" y="-299"/>
            <a:chExt cx="57315" cy="7995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4338131B-58A8-AC1A-3D35-277E380630A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299"/>
              <a:ext cx="57315" cy="7995"/>
              <a:chOff x="0" y="-299"/>
              <a:chExt cx="57315" cy="7995"/>
            </a:xfrm>
            <a:grpFill/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8A623B74-52D7-B6A6-9539-8974A4151F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0"/>
                <a:ext cx="57315" cy="7696"/>
              </a:xfrm>
              <a:prstGeom prst="rect">
                <a:avLst/>
              </a:prstGeom>
              <a:grp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25" tIns="91425" rIns="91425" bIns="91425" anchor="ctr" anchorCtr="0" upright="1">
                <a:noAutofit/>
              </a:bodyPr>
              <a:lstStyle/>
              <a:p>
                <a:pPr algn="just">
                  <a:lnSpc>
                    <a:spcPct val="150000"/>
                  </a:lnSpc>
                  <a:spcAft>
                    <a:spcPts val="1200"/>
                  </a:spcAft>
                  <a:buNone/>
                </a:pPr>
                <a:r>
                  <a:rPr lang="en-ZA" sz="12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10" name="Chevron 9">
                <a:extLst>
                  <a:ext uri="{FF2B5EF4-FFF2-40B4-BE49-F238E27FC236}">
                    <a16:creationId xmlns:a16="http://schemas.microsoft.com/office/drawing/2014/main" id="{926E6230-C7AB-C128-9D28-2DB8ABAE6E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759"/>
                <a:ext cx="9850" cy="4880"/>
              </a:xfrm>
              <a:prstGeom prst="chevron">
                <a:avLst>
                  <a:gd name="adj" fmla="val 50000"/>
                </a:avLst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25" tIns="91425" rIns="91425" bIns="91425" anchor="ctr" anchorCtr="0" upright="1">
                <a:noAutofit/>
              </a:bodyPr>
              <a:lstStyle/>
              <a:p>
                <a:pPr algn="just">
                  <a:lnSpc>
                    <a:spcPct val="150000"/>
                  </a:lnSpc>
                  <a:spcAft>
                    <a:spcPts val="1200"/>
                  </a:spcAft>
                  <a:buNone/>
                </a:pPr>
                <a:r>
                  <a:rPr lang="en-ZA" sz="12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11" name="Text Box 1171034595">
                <a:extLst>
                  <a:ext uri="{FF2B5EF4-FFF2-40B4-BE49-F238E27FC236}">
                    <a16:creationId xmlns:a16="http://schemas.microsoft.com/office/drawing/2014/main" id="{E4EBBF9D-3E29-DACB-0152-FF82DCC7107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39" y="61"/>
                <a:ext cx="5373" cy="593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32000" tIns="10650" rIns="10650" bIns="10650" anchor="ctr" anchorCtr="0" upright="1">
                <a:noAutofit/>
              </a:bodyPr>
              <a:lstStyle/>
              <a:p>
                <a:pPr algn="ctr">
                  <a:lnSpc>
                    <a:spcPct val="89000"/>
                  </a:lnSpc>
                  <a:spcAft>
                    <a:spcPts val="1200"/>
                  </a:spcAft>
                  <a:buNone/>
                </a:pPr>
                <a:r>
                  <a:rPr lang="en-ZA" sz="800" b="1" dirty="0">
                    <a:solidFill>
                      <a:srgbClr val="44546A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STAGE 1</a:t>
                </a:r>
                <a:endParaRPr lang="en-ZA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89000"/>
                  </a:lnSpc>
                  <a:spcBef>
                    <a:spcPts val="275"/>
                  </a:spcBef>
                  <a:spcAft>
                    <a:spcPts val="1200"/>
                  </a:spcAft>
                  <a:buNone/>
                </a:pPr>
                <a:r>
                  <a:rPr lang="en-ZA" sz="800" b="1" dirty="0">
                    <a:solidFill>
                      <a:srgbClr val="44546A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Assess lethality</a:t>
                </a:r>
                <a:endParaRPr lang="en-ZA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Chevron 11">
                <a:extLst>
                  <a:ext uri="{FF2B5EF4-FFF2-40B4-BE49-F238E27FC236}">
                    <a16:creationId xmlns:a16="http://schemas.microsoft.com/office/drawing/2014/main" id="{9C882B84-FCC6-03A5-AA03-35C1CEF1D2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59" y="759"/>
                <a:ext cx="8956" cy="4880"/>
              </a:xfrm>
              <a:prstGeom prst="chevron">
                <a:avLst>
                  <a:gd name="adj" fmla="val 50006"/>
                </a:avLst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25" tIns="91425" rIns="91425" bIns="91425" anchor="ctr" anchorCtr="0" upright="1">
                <a:noAutofit/>
              </a:bodyPr>
              <a:lstStyle/>
              <a:p>
                <a:pPr algn="just">
                  <a:lnSpc>
                    <a:spcPct val="150000"/>
                  </a:lnSpc>
                  <a:spcAft>
                    <a:spcPts val="1200"/>
                  </a:spcAft>
                  <a:buNone/>
                </a:pPr>
                <a:r>
                  <a:rPr lang="en-ZA" sz="12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13" name="Text Box 1175024354">
                <a:extLst>
                  <a:ext uri="{FF2B5EF4-FFF2-40B4-BE49-F238E27FC236}">
                    <a16:creationId xmlns:a16="http://schemas.microsoft.com/office/drawing/2014/main" id="{508202CB-3F94-6329-DA95-FFD65949996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850" y="-299"/>
                <a:ext cx="5373" cy="6276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32000" tIns="10650" rIns="10650" bIns="10650" anchor="ctr" anchorCtr="0" upright="1">
                <a:noAutofit/>
              </a:bodyPr>
              <a:lstStyle/>
              <a:p>
                <a:pPr algn="ctr">
                  <a:lnSpc>
                    <a:spcPct val="89000"/>
                  </a:lnSpc>
                  <a:spcAft>
                    <a:spcPts val="1200"/>
                  </a:spcAft>
                  <a:buNone/>
                </a:pPr>
                <a:r>
                  <a:rPr lang="en-ZA" sz="800" b="1" dirty="0">
                    <a:solidFill>
                      <a:srgbClr val="44546A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STAGE 2</a:t>
                </a:r>
                <a:endParaRPr lang="en-ZA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89000"/>
                  </a:lnSpc>
                  <a:spcBef>
                    <a:spcPts val="275"/>
                  </a:spcBef>
                  <a:spcAft>
                    <a:spcPts val="1200"/>
                  </a:spcAft>
                  <a:buNone/>
                </a:pPr>
                <a:r>
                  <a:rPr lang="en-ZA" sz="800" b="1" dirty="0">
                    <a:solidFill>
                      <a:srgbClr val="44546A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Form Rapport</a:t>
                </a:r>
                <a:endParaRPr lang="en-ZA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Chevron 13">
                <a:extLst>
                  <a:ext uri="{FF2B5EF4-FFF2-40B4-BE49-F238E27FC236}">
                    <a16:creationId xmlns:a16="http://schemas.microsoft.com/office/drawing/2014/main" id="{41C0A6DF-7E31-73A5-F09A-39ED29A757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119" y="421"/>
                <a:ext cx="8956" cy="5218"/>
              </a:xfrm>
              <a:prstGeom prst="chevron">
                <a:avLst>
                  <a:gd name="adj" fmla="val 50006"/>
                </a:avLst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25" tIns="91425" rIns="91425" bIns="91425" anchor="ctr" anchorCtr="0" upright="1">
                <a:noAutofit/>
              </a:bodyPr>
              <a:lstStyle/>
              <a:p>
                <a:pPr algn="just">
                  <a:lnSpc>
                    <a:spcPct val="150000"/>
                  </a:lnSpc>
                  <a:spcAft>
                    <a:spcPts val="1200"/>
                  </a:spcAft>
                  <a:buNone/>
                </a:pPr>
                <a:r>
                  <a:rPr lang="en-ZA" sz="12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15" name="Text Box 552629883">
                <a:extLst>
                  <a:ext uri="{FF2B5EF4-FFF2-40B4-BE49-F238E27FC236}">
                    <a16:creationId xmlns:a16="http://schemas.microsoft.com/office/drawing/2014/main" id="{DF1F9B18-4B91-CF1B-E4F0-0CA25276D99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910" y="299"/>
                <a:ext cx="5374" cy="534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32000" tIns="10650" rIns="10650" bIns="10650" anchor="ctr" anchorCtr="0" upright="1">
                <a:noAutofit/>
              </a:bodyPr>
              <a:lstStyle/>
              <a:p>
                <a:pPr algn="ctr">
                  <a:lnSpc>
                    <a:spcPct val="89000"/>
                  </a:lnSpc>
                  <a:spcAft>
                    <a:spcPts val="1200"/>
                  </a:spcAft>
                  <a:buNone/>
                </a:pPr>
                <a:r>
                  <a:rPr lang="en-ZA" sz="800" b="1" dirty="0">
                    <a:solidFill>
                      <a:srgbClr val="44546A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STAGE 3</a:t>
                </a:r>
                <a:endParaRPr lang="en-ZA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89000"/>
                  </a:lnSpc>
                  <a:spcBef>
                    <a:spcPts val="275"/>
                  </a:spcBef>
                  <a:spcAft>
                    <a:spcPts val="1200"/>
                  </a:spcAft>
                  <a:buNone/>
                </a:pPr>
                <a:r>
                  <a:rPr lang="en-ZA" sz="800" b="1" dirty="0">
                    <a:solidFill>
                      <a:srgbClr val="44546A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Explore challenges</a:t>
                </a:r>
                <a:endParaRPr lang="en-ZA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Chevron 15">
                <a:extLst>
                  <a:ext uri="{FF2B5EF4-FFF2-40B4-BE49-F238E27FC236}">
                    <a16:creationId xmlns:a16="http://schemas.microsoft.com/office/drawing/2014/main" id="{DCEF5282-B115-7E4B-520D-151F321C66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283" y="421"/>
                <a:ext cx="9852" cy="5218"/>
              </a:xfrm>
              <a:prstGeom prst="chevron">
                <a:avLst>
                  <a:gd name="adj" fmla="val 50006"/>
                </a:avLst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25" tIns="91425" rIns="91425" bIns="91425" anchor="ctr" anchorCtr="0" upright="1">
                <a:noAutofit/>
              </a:bodyPr>
              <a:lstStyle/>
              <a:p>
                <a:pPr algn="just">
                  <a:lnSpc>
                    <a:spcPct val="150000"/>
                  </a:lnSpc>
                  <a:spcAft>
                    <a:spcPts val="1200"/>
                  </a:spcAft>
                  <a:buNone/>
                </a:pPr>
                <a:r>
                  <a:rPr lang="en-ZA" sz="12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17" name="Text Box 451871860">
                <a:extLst>
                  <a:ext uri="{FF2B5EF4-FFF2-40B4-BE49-F238E27FC236}">
                    <a16:creationId xmlns:a16="http://schemas.microsoft.com/office/drawing/2014/main" id="{55AA6645-3CA6-A1C2-981F-3DDAD7BAA02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970" y="299"/>
                <a:ext cx="5374" cy="593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32000" tIns="10650" rIns="10650" bIns="10650" anchor="ctr" anchorCtr="0" upright="1">
                <a:noAutofit/>
              </a:bodyPr>
              <a:lstStyle/>
              <a:p>
                <a:pPr algn="ctr">
                  <a:lnSpc>
                    <a:spcPct val="89000"/>
                  </a:lnSpc>
                  <a:spcAft>
                    <a:spcPts val="1200"/>
                  </a:spcAft>
                  <a:buNone/>
                </a:pPr>
                <a:r>
                  <a:rPr lang="en-ZA" sz="800" b="1" dirty="0">
                    <a:solidFill>
                      <a:srgbClr val="44546A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STAGE 4</a:t>
                </a:r>
                <a:endParaRPr lang="en-ZA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89000"/>
                  </a:lnSpc>
                  <a:spcBef>
                    <a:spcPts val="275"/>
                  </a:spcBef>
                  <a:spcAft>
                    <a:spcPts val="1200"/>
                  </a:spcAft>
                  <a:buNone/>
                </a:pPr>
                <a:r>
                  <a:rPr lang="en-ZA" sz="800" b="1" dirty="0">
                    <a:solidFill>
                      <a:srgbClr val="44546A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Explore emotions</a:t>
                </a:r>
                <a:endParaRPr lang="en-ZA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" name="Chevron 17">
                <a:extLst>
                  <a:ext uri="{FF2B5EF4-FFF2-40B4-BE49-F238E27FC236}">
                    <a16:creationId xmlns:a16="http://schemas.microsoft.com/office/drawing/2014/main" id="{01463551-B21E-5DBA-E907-A84AB8302D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43" y="421"/>
                <a:ext cx="9852" cy="5218"/>
              </a:xfrm>
              <a:prstGeom prst="chevron">
                <a:avLst>
                  <a:gd name="adj" fmla="val 50006"/>
                </a:avLst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25" tIns="91425" rIns="91425" bIns="91425" anchor="ctr" anchorCtr="0" upright="1">
                <a:noAutofit/>
              </a:bodyPr>
              <a:lstStyle/>
              <a:p>
                <a:pPr algn="just">
                  <a:lnSpc>
                    <a:spcPct val="150000"/>
                  </a:lnSpc>
                  <a:spcAft>
                    <a:spcPts val="1200"/>
                  </a:spcAft>
                  <a:buNone/>
                </a:pPr>
                <a:r>
                  <a:rPr lang="en-ZA" sz="12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19" name="Text Box 1354787726">
                <a:extLst>
                  <a:ext uri="{FF2B5EF4-FFF2-40B4-BE49-F238E27FC236}">
                    <a16:creationId xmlns:a16="http://schemas.microsoft.com/office/drawing/2014/main" id="{2AFD51ED-FB34-4BAE-09B3-40A5492C6BF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582" y="299"/>
                <a:ext cx="5374" cy="567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32000" tIns="10650" rIns="10650" bIns="10650" anchor="ctr" anchorCtr="0" upright="1">
                <a:noAutofit/>
              </a:bodyPr>
              <a:lstStyle/>
              <a:p>
                <a:pPr algn="ctr">
                  <a:lnSpc>
                    <a:spcPct val="89000"/>
                  </a:lnSpc>
                  <a:spcAft>
                    <a:spcPts val="1200"/>
                  </a:spcAft>
                  <a:buNone/>
                </a:pPr>
                <a:r>
                  <a:rPr lang="en-ZA" sz="800" b="1" dirty="0">
                    <a:solidFill>
                      <a:srgbClr val="44546A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STAGE 5</a:t>
                </a:r>
                <a:endParaRPr lang="en-ZA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89000"/>
                  </a:lnSpc>
                  <a:spcBef>
                    <a:spcPts val="275"/>
                  </a:spcBef>
                  <a:spcAft>
                    <a:spcPts val="1200"/>
                  </a:spcAft>
                  <a:buNone/>
                </a:pPr>
                <a:r>
                  <a:rPr lang="en-ZA" sz="800" b="1" dirty="0">
                    <a:solidFill>
                      <a:srgbClr val="44546A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Explore options</a:t>
                </a:r>
                <a:endParaRPr lang="en-ZA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" name="Chevron 19">
                <a:extLst>
                  <a:ext uri="{FF2B5EF4-FFF2-40B4-BE49-F238E27FC236}">
                    <a16:creationId xmlns:a16="http://schemas.microsoft.com/office/drawing/2014/main" id="{56F353CC-4EC4-C1E9-48AF-8F17899F62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403" y="759"/>
                <a:ext cx="9852" cy="4880"/>
              </a:xfrm>
              <a:prstGeom prst="chevron">
                <a:avLst>
                  <a:gd name="adj" fmla="val 50006"/>
                </a:avLst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25" tIns="91425" rIns="91425" bIns="91425" anchor="ctr" anchorCtr="0" upright="1">
                <a:noAutofit/>
              </a:bodyPr>
              <a:lstStyle/>
              <a:p>
                <a:pPr algn="just">
                  <a:lnSpc>
                    <a:spcPct val="150000"/>
                  </a:lnSpc>
                  <a:spcAft>
                    <a:spcPts val="1200"/>
                  </a:spcAft>
                  <a:buNone/>
                </a:pPr>
                <a:r>
                  <a:rPr lang="en-ZA" sz="12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21" name="Text Box 1766858453">
                <a:extLst>
                  <a:ext uri="{FF2B5EF4-FFF2-40B4-BE49-F238E27FC236}">
                    <a16:creationId xmlns:a16="http://schemas.microsoft.com/office/drawing/2014/main" id="{298AAECD-3BF0-F1AD-2C25-46E56D05DC5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642" y="372"/>
                <a:ext cx="5374" cy="567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32000" tIns="10650" rIns="10650" bIns="10650" anchor="ctr" anchorCtr="0" upright="1">
                <a:noAutofit/>
              </a:bodyPr>
              <a:lstStyle/>
              <a:p>
                <a:pPr algn="ctr">
                  <a:lnSpc>
                    <a:spcPct val="89000"/>
                  </a:lnSpc>
                  <a:spcAft>
                    <a:spcPts val="1200"/>
                  </a:spcAft>
                  <a:buNone/>
                </a:pPr>
                <a:r>
                  <a:rPr lang="en-ZA" sz="800" b="1" dirty="0">
                    <a:solidFill>
                      <a:srgbClr val="44546A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STAGE 6</a:t>
                </a:r>
                <a:endParaRPr lang="en-ZA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89000"/>
                  </a:lnSpc>
                  <a:spcBef>
                    <a:spcPts val="275"/>
                  </a:spcBef>
                  <a:spcAft>
                    <a:spcPts val="1200"/>
                  </a:spcAft>
                  <a:buNone/>
                </a:pPr>
                <a:r>
                  <a:rPr lang="en-ZA" sz="800" b="1" dirty="0">
                    <a:solidFill>
                      <a:srgbClr val="44546A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Action plan</a:t>
                </a:r>
                <a:endParaRPr lang="en-ZA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" name="Chevron 21">
                <a:extLst>
                  <a:ext uri="{FF2B5EF4-FFF2-40B4-BE49-F238E27FC236}">
                    <a16:creationId xmlns:a16="http://schemas.microsoft.com/office/drawing/2014/main" id="{7C2E41C7-2700-D327-C6D0-B97668A974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463" y="759"/>
                <a:ext cx="9852" cy="4880"/>
              </a:xfrm>
              <a:prstGeom prst="chevron">
                <a:avLst>
                  <a:gd name="adj" fmla="val 50006"/>
                </a:avLst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25" tIns="91425" rIns="91425" bIns="91425" anchor="ctr" anchorCtr="0" upright="1">
                <a:noAutofit/>
              </a:bodyPr>
              <a:lstStyle/>
              <a:p>
                <a:pPr algn="just">
                  <a:lnSpc>
                    <a:spcPct val="150000"/>
                  </a:lnSpc>
                  <a:spcAft>
                    <a:spcPts val="1200"/>
                  </a:spcAft>
                  <a:buNone/>
                </a:pPr>
                <a:r>
                  <a:rPr lang="en-ZA" sz="12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23" name="Text Box 2040594078">
                <a:extLst>
                  <a:ext uri="{FF2B5EF4-FFF2-40B4-BE49-F238E27FC236}">
                    <a16:creationId xmlns:a16="http://schemas.microsoft.com/office/drawing/2014/main" id="{16B3868C-A994-7A63-EC02-E582BD34E61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602" y="372"/>
                <a:ext cx="5374" cy="560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32000" tIns="10650" rIns="10650" bIns="10650" anchor="ctr" anchorCtr="0" upright="1">
                <a:noAutofit/>
              </a:bodyPr>
              <a:lstStyle/>
              <a:p>
                <a:pPr algn="ctr">
                  <a:lnSpc>
                    <a:spcPct val="89000"/>
                  </a:lnSpc>
                  <a:spcAft>
                    <a:spcPts val="1200"/>
                  </a:spcAft>
                  <a:buNone/>
                </a:pPr>
                <a:r>
                  <a:rPr lang="en-ZA" sz="800" b="1" dirty="0">
                    <a:solidFill>
                      <a:srgbClr val="44546A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STAGE 7</a:t>
                </a:r>
                <a:endParaRPr lang="en-ZA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89000"/>
                  </a:lnSpc>
                  <a:spcBef>
                    <a:spcPts val="275"/>
                  </a:spcBef>
                  <a:spcAft>
                    <a:spcPts val="1200"/>
                  </a:spcAft>
                  <a:buNone/>
                </a:pPr>
                <a:r>
                  <a:rPr lang="en-ZA" sz="800" b="1" dirty="0">
                    <a:solidFill>
                      <a:srgbClr val="44546A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Monitor &amp; evaluate</a:t>
                </a:r>
                <a:endParaRPr lang="en-ZA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25" name="Right Arrow 24">
            <a:extLst>
              <a:ext uri="{FF2B5EF4-FFF2-40B4-BE49-F238E27FC236}">
                <a16:creationId xmlns:a16="http://schemas.microsoft.com/office/drawing/2014/main" id="{2556C76A-ABE1-2417-1BCA-C79EACEE5EAA}"/>
              </a:ext>
            </a:extLst>
          </p:cNvPr>
          <p:cNvSpPr/>
          <p:nvPr/>
        </p:nvSpPr>
        <p:spPr>
          <a:xfrm>
            <a:off x="2842641" y="5994892"/>
            <a:ext cx="241328" cy="7115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>
            <a:extLst>
              <a:ext uri="{FF2B5EF4-FFF2-40B4-BE49-F238E27FC236}">
                <a16:creationId xmlns:a16="http://schemas.microsoft.com/office/drawing/2014/main" id="{2BD06C92-3D8E-5D30-2677-46C9372FAE37}"/>
              </a:ext>
            </a:extLst>
          </p:cNvPr>
          <p:cNvSpPr/>
          <p:nvPr/>
        </p:nvSpPr>
        <p:spPr>
          <a:xfrm>
            <a:off x="7315028" y="6063234"/>
            <a:ext cx="241328" cy="7115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Arrow 26">
            <a:extLst>
              <a:ext uri="{FF2B5EF4-FFF2-40B4-BE49-F238E27FC236}">
                <a16:creationId xmlns:a16="http://schemas.microsoft.com/office/drawing/2014/main" id="{C689FEDB-6B29-9994-28D7-EBFCAE16591C}"/>
              </a:ext>
            </a:extLst>
          </p:cNvPr>
          <p:cNvSpPr/>
          <p:nvPr/>
        </p:nvSpPr>
        <p:spPr>
          <a:xfrm>
            <a:off x="6209105" y="6027656"/>
            <a:ext cx="241328" cy="7115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>
            <a:extLst>
              <a:ext uri="{FF2B5EF4-FFF2-40B4-BE49-F238E27FC236}">
                <a16:creationId xmlns:a16="http://schemas.microsoft.com/office/drawing/2014/main" id="{F5D41558-0DA4-059A-704B-A455B3C37BF0}"/>
              </a:ext>
            </a:extLst>
          </p:cNvPr>
          <p:cNvSpPr/>
          <p:nvPr/>
        </p:nvSpPr>
        <p:spPr>
          <a:xfrm>
            <a:off x="5113963" y="5994892"/>
            <a:ext cx="241328" cy="7115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ight Arrow 28">
            <a:extLst>
              <a:ext uri="{FF2B5EF4-FFF2-40B4-BE49-F238E27FC236}">
                <a16:creationId xmlns:a16="http://schemas.microsoft.com/office/drawing/2014/main" id="{083B0B2C-7FC4-FD06-50F0-B97728BB0196}"/>
              </a:ext>
            </a:extLst>
          </p:cNvPr>
          <p:cNvSpPr/>
          <p:nvPr/>
        </p:nvSpPr>
        <p:spPr>
          <a:xfrm>
            <a:off x="4019590" y="6017060"/>
            <a:ext cx="241328" cy="7115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Arrow 29">
            <a:extLst>
              <a:ext uri="{FF2B5EF4-FFF2-40B4-BE49-F238E27FC236}">
                <a16:creationId xmlns:a16="http://schemas.microsoft.com/office/drawing/2014/main" id="{82D2AEF3-6CDD-291C-344A-08E1D0A1F5E5}"/>
              </a:ext>
            </a:extLst>
          </p:cNvPr>
          <p:cNvSpPr/>
          <p:nvPr/>
        </p:nvSpPr>
        <p:spPr>
          <a:xfrm>
            <a:off x="8422366" y="6049070"/>
            <a:ext cx="241328" cy="7115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991CB6D-EED0-DF06-E599-7CB4937F4B47}"/>
              </a:ext>
            </a:extLst>
          </p:cNvPr>
          <p:cNvSpPr txBox="1"/>
          <p:nvPr/>
        </p:nvSpPr>
        <p:spPr>
          <a:xfrm>
            <a:off x="1834216" y="6542064"/>
            <a:ext cx="7042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200" b="1" dirty="0">
                <a:latin typeface="Arial" panose="020B0604020202020204" pitchFamily="34" charset="0"/>
                <a:cs typeface="Arial" panose="020B0604020202020204" pitchFamily="34" charset="0"/>
              </a:rPr>
              <a:t>Figure 1: Seven stages of the Crisis Intervention Model (developed by the researcher)</a:t>
            </a:r>
          </a:p>
          <a:p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815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2B896F-B82B-EDE0-25A7-04F8EC628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9D97FC2-D810-2CDC-0022-ACC5CB154F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3056789"/>
              </p:ext>
            </p:extLst>
          </p:nvPr>
        </p:nvGraphicFramePr>
        <p:xfrm>
          <a:off x="297656" y="787446"/>
          <a:ext cx="11596687" cy="575067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521787">
                  <a:extLst>
                    <a:ext uri="{9D8B030D-6E8A-4147-A177-3AD203B41FA5}">
                      <a16:colId xmlns:a16="http://schemas.microsoft.com/office/drawing/2014/main" val="3321450348"/>
                    </a:ext>
                  </a:extLst>
                </a:gridCol>
                <a:gridCol w="6074900">
                  <a:extLst>
                    <a:ext uri="{9D8B030D-6E8A-4147-A177-3AD203B41FA5}">
                      <a16:colId xmlns:a16="http://schemas.microsoft.com/office/drawing/2014/main" val="38879430"/>
                    </a:ext>
                  </a:extLst>
                </a:gridCol>
              </a:tblGrid>
              <a:tr h="9092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FINDINGS FROM SOCIAL WORKERS</a:t>
                      </a:r>
                    </a:p>
                    <a:p>
                      <a:r>
                        <a:rPr lang="en-US" sz="2000" b="0" u="sng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Five themes </a:t>
                      </a:r>
                      <a:r>
                        <a:rPr lang="en-US" sz="20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emerged from practitioner perspectives (PHASE 1 OF DATA COL…)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FINDINGS FROM SERVICE USERS</a:t>
                      </a:r>
                    </a:p>
                    <a:p>
                      <a:pPr algn="ctr"/>
                      <a:r>
                        <a:rPr lang="en-US" sz="2000" b="0" u="sng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Six themes </a:t>
                      </a:r>
                      <a:r>
                        <a:rPr lang="en-US" sz="2000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emerged from service user experiences (PHASE 2)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88658"/>
                  </a:ext>
                </a:extLst>
              </a:tr>
              <a:tr h="834140">
                <a:tc>
                  <a:txBody>
                    <a:bodyPr/>
                    <a:lstStyle/>
                    <a:p>
                      <a:pPr algn="just"/>
                      <a:r>
                        <a:rPr lang="en-US" sz="19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Ways of Reaching Out to Service Users During Disasters and Crises: </a:t>
                      </a:r>
                      <a:r>
                        <a:rPr lang="en-US" sz="1900" b="1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Technological tools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 algn="just">
                        <a:buAutoNum type="arabicPeriod"/>
                      </a:pPr>
                      <a:r>
                        <a:rPr lang="en-US" sz="19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 of Technology in Crisis Intervention: </a:t>
                      </a:r>
                      <a:r>
                        <a:rPr lang="en-US" sz="1900" b="1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WhatsApp, MOYA, TELEGRAM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8750273"/>
                  </a:ext>
                </a:extLst>
              </a:tr>
              <a:tr h="867963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Strategies, Processes and/or protocols for Crisis Intervention: </a:t>
                      </a:r>
                      <a:r>
                        <a:rPr lang="en-US" sz="1900" b="1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Community</a:t>
                      </a:r>
                      <a:r>
                        <a:rPr lang="en-US" sz="19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900" b="1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Volunteers </a:t>
                      </a:r>
                      <a:r>
                        <a:rPr lang="en-US" sz="19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</a:t>
                      </a:r>
                      <a:r>
                        <a:rPr lang="en-US" sz="1900" b="1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Lack of Protocols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Advantages of Technology in Crisis Intervention: </a:t>
                      </a:r>
                      <a:r>
                        <a:rPr lang="en-US" sz="1900" b="1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Quick and Affordable Vs Taxi Fare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6464507"/>
                  </a:ext>
                </a:extLst>
              </a:tr>
              <a:tr h="8341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Descriptions of How Technology Supports Social Work Practice: </a:t>
                      </a:r>
                      <a:r>
                        <a:rPr lang="en-US" sz="1900" b="1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Admin and Supervision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Challenges of Using Technology in Crisis Situations: </a:t>
                      </a:r>
                      <a:r>
                        <a:rPr lang="en-US" sz="1900" b="1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Network, Trust, Cybersecurity,  Safety, broke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4304119"/>
                  </a:ext>
                </a:extLst>
              </a:tr>
              <a:tr h="606197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Ethical Considerations: </a:t>
                      </a:r>
                      <a:r>
                        <a:rPr lang="en-US" sz="1900" b="1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Confidentiality, Privacy, Respect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Suitable Technologies for E-Social Work: </a:t>
                      </a:r>
                      <a:r>
                        <a:rPr lang="en-US" sz="1900" b="1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WhatsApp, Mobile + Smart Phones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3345385"/>
                  </a:ext>
                </a:extLst>
              </a:tr>
              <a:tr h="606197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 Components of Responsive E-Social Work Practices Guidelines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 Ethical Considerations for Responsive E-Social Work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2459772"/>
                  </a:ext>
                </a:extLst>
              </a:tr>
              <a:tr h="77531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9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 Aspects to Consider for The Development of Responsive E-Social Work Guidelines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777317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60A7AD5D-45B7-FF35-2ED9-D0DDCACB40B3}"/>
              </a:ext>
            </a:extLst>
          </p:cNvPr>
          <p:cNvSpPr txBox="1"/>
          <p:nvPr/>
        </p:nvSpPr>
        <p:spPr>
          <a:xfrm>
            <a:off x="2251363" y="58270"/>
            <a:ext cx="71736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FINDINGS</a:t>
            </a:r>
          </a:p>
        </p:txBody>
      </p:sp>
    </p:spTree>
    <p:extLst>
      <p:ext uri="{BB962C8B-B14F-4D97-AF65-F5344CB8AC3E}">
        <p14:creationId xmlns:p14="http://schemas.microsoft.com/office/powerpoint/2010/main" val="2051834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56818C-9B3C-8162-A552-787B751E3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Template2.jpg">
            <a:extLst>
              <a:ext uri="{FF2B5EF4-FFF2-40B4-BE49-F238E27FC236}">
                <a16:creationId xmlns:a16="http://schemas.microsoft.com/office/drawing/2014/main" id="{929F9057-51CC-19FB-D888-74CDB2B80A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8813"/>
            <a:ext cx="12192000" cy="685800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F5F82D6-91FD-51E2-DD03-8DCF9EC41A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464379"/>
            <a:ext cx="10085163" cy="4836059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The guidelines consist of </a:t>
            </a:r>
            <a:r>
              <a:rPr lang="en-ZA" sz="2000" u="sng" dirty="0">
                <a:latin typeface="Arial" panose="020B0604020202020204" pitchFamily="34" charset="0"/>
                <a:cs typeface="Arial" panose="020B0604020202020204" pitchFamily="34" charset="0"/>
              </a:rPr>
              <a:t>Six Key Areas </a:t>
            </a: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ZA" sz="2000" u="sng" dirty="0">
                <a:latin typeface="Arial" panose="020B0604020202020204" pitchFamily="34" charset="0"/>
                <a:cs typeface="Arial" panose="020B0604020202020204" pitchFamily="34" charset="0"/>
              </a:rPr>
              <a:t>19 Goals</a:t>
            </a: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indent="0">
              <a:buNone/>
            </a:pPr>
            <a:endParaRPr lang="en-Z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Key Area 1 - The Use of Technology in Crisis Intervention: </a:t>
            </a:r>
            <a:r>
              <a:rPr lang="en-ZA" sz="2000" i="1" dirty="0">
                <a:latin typeface="Arial" panose="020B0604020202020204" pitchFamily="34" charset="0"/>
                <a:cs typeface="Arial" panose="020B0604020202020204" pitchFamily="34" charset="0"/>
              </a:rPr>
              <a:t>Goals 1–3.</a:t>
            </a:r>
            <a:endParaRPr lang="en-Z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Key Area 2 - Technological Tools: </a:t>
            </a:r>
            <a:r>
              <a:rPr lang="en-ZA" sz="2000" i="1" dirty="0">
                <a:latin typeface="Arial" panose="020B0604020202020204" pitchFamily="34" charset="0"/>
                <a:cs typeface="Arial" panose="020B0604020202020204" pitchFamily="34" charset="0"/>
              </a:rPr>
              <a:t>Goals 4–6.</a:t>
            </a:r>
          </a:p>
          <a:p>
            <a:pPr marL="0" indent="0">
              <a:buNone/>
            </a:pPr>
            <a:endParaRPr lang="en-Z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Key Area 3 - Strategies for Responsive E-Social Work: </a:t>
            </a:r>
            <a:r>
              <a:rPr lang="en-ZA" sz="2000" i="1" dirty="0">
                <a:latin typeface="Arial" panose="020B0604020202020204" pitchFamily="34" charset="0"/>
                <a:cs typeface="Arial" panose="020B0604020202020204" pitchFamily="34" charset="0"/>
              </a:rPr>
              <a:t>Goals 7–11</a:t>
            </a: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Key Area 4 - Protocols for Responsive E-Social Work: </a:t>
            </a:r>
            <a:r>
              <a:rPr lang="en-ZA" sz="2000" i="1" dirty="0">
                <a:latin typeface="Arial" panose="020B0604020202020204" pitchFamily="34" charset="0"/>
                <a:cs typeface="Arial" panose="020B0604020202020204" pitchFamily="34" charset="0"/>
              </a:rPr>
              <a:t>Goals 12–13</a:t>
            </a: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Z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Key Area 5 - Ethical Practice: </a:t>
            </a:r>
            <a:r>
              <a:rPr lang="en-ZA" sz="2000" i="1" dirty="0">
                <a:latin typeface="Arial" panose="020B0604020202020204" pitchFamily="34" charset="0"/>
                <a:cs typeface="Arial" panose="020B0604020202020204" pitchFamily="34" charset="0"/>
              </a:rPr>
              <a:t>Goals 14–17.</a:t>
            </a:r>
            <a:endParaRPr lang="en-Z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Key Area 6 - Organisational Guidelines: </a:t>
            </a:r>
            <a:r>
              <a:rPr lang="en-ZA" sz="2000" i="1" dirty="0">
                <a:latin typeface="Arial" panose="020B0604020202020204" pitchFamily="34" charset="0"/>
                <a:cs typeface="Arial" panose="020B0604020202020204" pitchFamily="34" charset="0"/>
              </a:rPr>
              <a:t>Goals 18–19.</a:t>
            </a:r>
            <a:endParaRPr lang="en-Z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ZA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77C6DFF-9EC1-43CB-9A77-CBF010450A6C}"/>
              </a:ext>
            </a:extLst>
          </p:cNvPr>
          <p:cNvSpPr txBox="1"/>
          <p:nvPr/>
        </p:nvSpPr>
        <p:spPr>
          <a:xfrm>
            <a:off x="1110343" y="391886"/>
            <a:ext cx="82804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RESPONSIVE E-SOCIAL WORK GUIDELINES</a:t>
            </a:r>
          </a:p>
        </p:txBody>
      </p:sp>
    </p:spTree>
    <p:extLst>
      <p:ext uri="{BB962C8B-B14F-4D97-AF65-F5344CB8AC3E}">
        <p14:creationId xmlns:p14="http://schemas.microsoft.com/office/powerpoint/2010/main" val="3514730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420A188D0F764C99CC88368BCD5992" ma:contentTypeVersion="12" ma:contentTypeDescription="Create a new document." ma:contentTypeScope="" ma:versionID="bb0a3a253bf490860bf72493a0f1ac78">
  <xsd:schema xmlns:xsd="http://www.w3.org/2001/XMLSchema" xmlns:xs="http://www.w3.org/2001/XMLSchema" xmlns:p="http://schemas.microsoft.com/office/2006/metadata/properties" xmlns:ns3="762ba5a4-0d04-45c2-902a-d6b41571e78f" targetNamespace="http://schemas.microsoft.com/office/2006/metadata/properties" ma:root="true" ma:fieldsID="382186b64a0f1899d822d957ccb82084" ns3:_="">
    <xsd:import namespace="762ba5a4-0d04-45c2-902a-d6b41571e78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2ba5a4-0d04-45c2-902a-d6b41571e7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1A43166-C953-40A8-BB61-DFEF605CBB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2ba5a4-0d04-45c2-902a-d6b41571e7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4D9B425-44EE-4868-B21C-F5D07308E64A}">
  <ds:schemaRefs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elements/1.1/"/>
    <ds:schemaRef ds:uri="http://purl.org/dc/dcmitype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762ba5a4-0d04-45c2-902a-d6b41571e78f"/>
  </ds:schemaRefs>
</ds:datastoreItem>
</file>

<file path=customXml/itemProps3.xml><?xml version="1.0" encoding="utf-8"?>
<ds:datastoreItem xmlns:ds="http://schemas.openxmlformats.org/officeDocument/2006/customXml" ds:itemID="{4F7AFD0A-600C-4023-ACBC-E7D173240BC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13402</TotalTime>
  <Words>1539</Words>
  <Application>Microsoft Macintosh PowerPoint</Application>
  <PresentationFormat>Widescreen</PresentationFormat>
  <Paragraphs>160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Amasis MT Pro Light</vt:lpstr>
      <vt:lpstr>Aptos</vt:lpstr>
      <vt:lpstr>Arial</vt:lpstr>
      <vt:lpstr>Calibri</vt:lpstr>
      <vt:lpstr>Calibri Light</vt:lpstr>
      <vt:lpstr>Office Theme</vt:lpstr>
      <vt:lpstr>ASASWEI 2025  CONFERENCE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Nomvuyo Lukelelo</dc:creator>
  <cp:lastModifiedBy>author</cp:lastModifiedBy>
  <cp:revision>13</cp:revision>
  <dcterms:created xsi:type="dcterms:W3CDTF">2023-07-24T14:35:59Z</dcterms:created>
  <dcterms:modified xsi:type="dcterms:W3CDTF">2025-09-08T19:08:54Z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0x010100A0420A188D0F764C99CC88368BCD5992</vt:lpwstr>
  </property>
</Properties>
</file>