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0" r:id="rId2"/>
    <p:sldId id="312" r:id="rId3"/>
    <p:sldId id="303" r:id="rId4"/>
    <p:sldId id="304" r:id="rId5"/>
    <p:sldId id="305" r:id="rId6"/>
    <p:sldId id="301" r:id="rId7"/>
    <p:sldId id="302" r:id="rId8"/>
    <p:sldId id="306" r:id="rId9"/>
    <p:sldId id="307" r:id="rId10"/>
    <p:sldId id="308" r:id="rId11"/>
    <p:sldId id="309" r:id="rId12"/>
    <p:sldId id="310" r:id="rId13"/>
    <p:sldId id="311" r:id="rId14"/>
    <p:sldId id="26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217" autoAdjust="0"/>
    <p:restoredTop sz="94660"/>
  </p:normalViewPr>
  <p:slideViewPr>
    <p:cSldViewPr snapToGrid="0">
      <p:cViewPr varScale="1">
        <p:scale>
          <a:sx n="63" d="100"/>
          <a:sy n="63" d="100"/>
        </p:scale>
        <p:origin x="114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9FF6B7F-D3AE-4770-96DC-8482494DA0C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C2EA1B-CDF9-470E-8892-8626757AF509}" type="slidenum">
              <a:rPr lang="en-US" smtClean="0"/>
              <a:t>‹#›</a:t>
            </a:fld>
            <a:endParaRPr lang="en-US"/>
          </a:p>
        </p:txBody>
      </p:sp>
    </p:spTree>
    <p:extLst>
      <p:ext uri="{BB962C8B-B14F-4D97-AF65-F5344CB8AC3E}">
        <p14:creationId xmlns:p14="http://schemas.microsoft.com/office/powerpoint/2010/main" val="2890247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FF6B7F-D3AE-4770-96DC-8482494DA0C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C2EA1B-CDF9-470E-8892-8626757AF509}" type="slidenum">
              <a:rPr lang="en-US" smtClean="0"/>
              <a:t>‹#›</a:t>
            </a:fld>
            <a:endParaRPr lang="en-US"/>
          </a:p>
        </p:txBody>
      </p:sp>
    </p:spTree>
    <p:extLst>
      <p:ext uri="{BB962C8B-B14F-4D97-AF65-F5344CB8AC3E}">
        <p14:creationId xmlns:p14="http://schemas.microsoft.com/office/powerpoint/2010/main" val="2877996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FF6B7F-D3AE-4770-96DC-8482494DA0C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C2EA1B-CDF9-470E-8892-8626757AF509}" type="slidenum">
              <a:rPr lang="en-US" smtClean="0"/>
              <a:t>‹#›</a:t>
            </a:fld>
            <a:endParaRPr lang="en-US"/>
          </a:p>
        </p:txBody>
      </p:sp>
    </p:spTree>
    <p:extLst>
      <p:ext uri="{BB962C8B-B14F-4D97-AF65-F5344CB8AC3E}">
        <p14:creationId xmlns:p14="http://schemas.microsoft.com/office/powerpoint/2010/main" val="2736991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FF6B7F-D3AE-4770-96DC-8482494DA0C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C2EA1B-CDF9-470E-8892-8626757AF509}" type="slidenum">
              <a:rPr lang="en-US" smtClean="0"/>
              <a:t>‹#›</a:t>
            </a:fld>
            <a:endParaRPr lang="en-US"/>
          </a:p>
        </p:txBody>
      </p:sp>
    </p:spTree>
    <p:extLst>
      <p:ext uri="{BB962C8B-B14F-4D97-AF65-F5344CB8AC3E}">
        <p14:creationId xmlns:p14="http://schemas.microsoft.com/office/powerpoint/2010/main" val="3821706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9FF6B7F-D3AE-4770-96DC-8482494DA0C4}" type="datetimeFigureOut">
              <a:rPr lang="en-US" smtClean="0"/>
              <a:t>9/8/2025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C2EA1B-CDF9-470E-8892-8626757AF509}" type="slidenum">
              <a:rPr lang="en-US" smtClean="0"/>
              <a:t>‹#›</a:t>
            </a:fld>
            <a:endParaRPr lang="en-US"/>
          </a:p>
        </p:txBody>
      </p:sp>
    </p:spTree>
    <p:extLst>
      <p:ext uri="{BB962C8B-B14F-4D97-AF65-F5344CB8AC3E}">
        <p14:creationId xmlns:p14="http://schemas.microsoft.com/office/powerpoint/2010/main" val="1676223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9FF6B7F-D3AE-4770-96DC-8482494DA0C4}"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C2EA1B-CDF9-470E-8892-8626757AF509}" type="slidenum">
              <a:rPr lang="en-US" smtClean="0"/>
              <a:t>‹#›</a:t>
            </a:fld>
            <a:endParaRPr lang="en-US"/>
          </a:p>
        </p:txBody>
      </p:sp>
    </p:spTree>
    <p:extLst>
      <p:ext uri="{BB962C8B-B14F-4D97-AF65-F5344CB8AC3E}">
        <p14:creationId xmlns:p14="http://schemas.microsoft.com/office/powerpoint/2010/main" val="638917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9FF6B7F-D3AE-4770-96DC-8482494DA0C4}" type="datetimeFigureOut">
              <a:rPr lang="en-US" smtClean="0"/>
              <a:t>9/8/2025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C2EA1B-CDF9-470E-8892-8626757AF509}" type="slidenum">
              <a:rPr lang="en-US" smtClean="0"/>
              <a:t>‹#›</a:t>
            </a:fld>
            <a:endParaRPr lang="en-US"/>
          </a:p>
        </p:txBody>
      </p:sp>
    </p:spTree>
    <p:extLst>
      <p:ext uri="{BB962C8B-B14F-4D97-AF65-F5344CB8AC3E}">
        <p14:creationId xmlns:p14="http://schemas.microsoft.com/office/powerpoint/2010/main" val="2761078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9FF6B7F-D3AE-4770-96DC-8482494DA0C4}" type="datetimeFigureOut">
              <a:rPr lang="en-US" smtClean="0"/>
              <a:t>9/8/2025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C2EA1B-CDF9-470E-8892-8626757AF509}" type="slidenum">
              <a:rPr lang="en-US" smtClean="0"/>
              <a:t>‹#›</a:t>
            </a:fld>
            <a:endParaRPr lang="en-US"/>
          </a:p>
        </p:txBody>
      </p:sp>
    </p:spTree>
    <p:extLst>
      <p:ext uri="{BB962C8B-B14F-4D97-AF65-F5344CB8AC3E}">
        <p14:creationId xmlns:p14="http://schemas.microsoft.com/office/powerpoint/2010/main" val="1766506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FF6B7F-D3AE-4770-96DC-8482494DA0C4}" type="datetimeFigureOut">
              <a:rPr lang="en-US" smtClean="0"/>
              <a:t>9/8/2025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C2EA1B-CDF9-470E-8892-8626757AF509}" type="slidenum">
              <a:rPr lang="en-US" smtClean="0"/>
              <a:t>‹#›</a:t>
            </a:fld>
            <a:endParaRPr lang="en-US"/>
          </a:p>
        </p:txBody>
      </p:sp>
    </p:spTree>
    <p:extLst>
      <p:ext uri="{BB962C8B-B14F-4D97-AF65-F5344CB8AC3E}">
        <p14:creationId xmlns:p14="http://schemas.microsoft.com/office/powerpoint/2010/main" val="1767302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FF6B7F-D3AE-4770-96DC-8482494DA0C4}"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C2EA1B-CDF9-470E-8892-8626757AF509}" type="slidenum">
              <a:rPr lang="en-US" smtClean="0"/>
              <a:t>‹#›</a:t>
            </a:fld>
            <a:endParaRPr lang="en-US"/>
          </a:p>
        </p:txBody>
      </p:sp>
    </p:spTree>
    <p:extLst>
      <p:ext uri="{BB962C8B-B14F-4D97-AF65-F5344CB8AC3E}">
        <p14:creationId xmlns:p14="http://schemas.microsoft.com/office/powerpoint/2010/main" val="2689721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FF6B7F-D3AE-4770-96DC-8482494DA0C4}" type="datetimeFigureOut">
              <a:rPr lang="en-US" smtClean="0"/>
              <a:t>9/8/2025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C2EA1B-CDF9-470E-8892-8626757AF509}" type="slidenum">
              <a:rPr lang="en-US" smtClean="0"/>
              <a:t>‹#›</a:t>
            </a:fld>
            <a:endParaRPr lang="en-US"/>
          </a:p>
        </p:txBody>
      </p:sp>
    </p:spTree>
    <p:extLst>
      <p:ext uri="{BB962C8B-B14F-4D97-AF65-F5344CB8AC3E}">
        <p14:creationId xmlns:p14="http://schemas.microsoft.com/office/powerpoint/2010/main" val="1826109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FF6B7F-D3AE-4770-96DC-8482494DA0C4}" type="datetimeFigureOut">
              <a:rPr lang="en-US" smtClean="0"/>
              <a:t>9/8/2025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C2EA1B-CDF9-470E-8892-8626757AF509}" type="slidenum">
              <a:rPr lang="en-US" smtClean="0"/>
              <a:t>‹#›</a:t>
            </a:fld>
            <a:endParaRPr lang="en-US"/>
          </a:p>
        </p:txBody>
      </p:sp>
    </p:spTree>
    <p:extLst>
      <p:ext uri="{BB962C8B-B14F-4D97-AF65-F5344CB8AC3E}">
        <p14:creationId xmlns:p14="http://schemas.microsoft.com/office/powerpoint/2010/main" val="4257286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p:txBody>
          <a:bodyPr/>
          <a:lstStyle/>
          <a:p>
            <a:fld id="{2DDF82E0-F617-466A-8989-E6F91EEE8384}" type="slidenum">
              <a:rPr lang="en-US" altLang="en-US" sz="1600">
                <a:solidFill>
                  <a:prstClr val="white"/>
                </a:solidFill>
              </a:rPr>
              <a:pPr/>
              <a:t>1</a:t>
            </a:fld>
            <a:endParaRPr lang="en-US" altLang="en-US" sz="1600" dirty="0">
              <a:solidFill>
                <a:prstClr val="white"/>
              </a:solidFill>
            </a:endParaRPr>
          </a:p>
        </p:txBody>
      </p:sp>
      <p:sp>
        <p:nvSpPr>
          <p:cNvPr id="16" name="Slide Number Placeholder 3"/>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1</a:t>
            </a:fld>
            <a:endParaRPr lang="en-US" altLang="en-US" dirty="0">
              <a:solidFill>
                <a:schemeClr val="tx1"/>
              </a:solidFill>
              <a:latin typeface="Arial"/>
              <a:cs typeface="Arial"/>
            </a:endParaRPr>
          </a:p>
        </p:txBody>
      </p:sp>
      <p:pic>
        <p:nvPicPr>
          <p:cNvPr id="7" name="Picture 6"/>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A8663D15-B780-414C-8CB1-0C1171C557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5" name="Content Placeholder 4"/>
          <p:cNvSpPr>
            <a:spLocks noGrp="1"/>
          </p:cNvSpPr>
          <p:nvPr>
            <p:ph idx="1"/>
          </p:nvPr>
        </p:nvSpPr>
        <p:spPr>
          <a:xfrm>
            <a:off x="250166" y="1026118"/>
            <a:ext cx="11550770" cy="5181643"/>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normAutofit/>
          </a:bodyPr>
          <a:lstStyle/>
          <a:p>
            <a:pPr marL="342900" lvl="0" indent="0" eaLnBrk="0" fontAlgn="base" hangingPunct="0">
              <a:lnSpc>
                <a:spcPct val="100000"/>
              </a:lnSpc>
              <a:spcBef>
                <a:spcPts val="0"/>
              </a:spcBef>
              <a:spcAft>
                <a:spcPct val="0"/>
              </a:spcAft>
              <a:buNone/>
              <a:defRPr/>
            </a:pPr>
            <a:r>
              <a:rPr lang="en-ZA" sz="4800" dirty="0">
                <a:latin typeface="Aptos Black" panose="020B0004020202020204" pitchFamily="34" charset="0"/>
                <a:cs typeface="Arial" panose="020B0604020202020204" pitchFamily="34" charset="0"/>
              </a:rPr>
              <a:t>AGE OF CONSENT AND LACK OF POLICE HARMONISATION INFLUENCING THE EARLY AND UNTENDED PREGNANCIES  </a:t>
            </a:r>
          </a:p>
          <a:p>
            <a:pPr marL="342900" lvl="0" indent="0" eaLnBrk="0" fontAlgn="base" hangingPunct="0">
              <a:lnSpc>
                <a:spcPct val="100000"/>
              </a:lnSpc>
              <a:spcBef>
                <a:spcPts val="0"/>
              </a:spcBef>
              <a:spcAft>
                <a:spcPct val="0"/>
              </a:spcAft>
              <a:buNone/>
              <a:defRPr/>
            </a:pPr>
            <a:r>
              <a:rPr lang="en-ZA" sz="4800" dirty="0">
                <a:latin typeface="Aptos Black" panose="020B0004020202020204" pitchFamily="34" charset="0"/>
                <a:cs typeface="Arial" panose="020B0604020202020204" pitchFamily="34" charset="0"/>
              </a:rPr>
              <a:t>                            BY </a:t>
            </a:r>
          </a:p>
          <a:p>
            <a:pPr marL="342900" lvl="0" indent="0" eaLnBrk="0" fontAlgn="base" hangingPunct="0">
              <a:lnSpc>
                <a:spcPct val="100000"/>
              </a:lnSpc>
              <a:spcBef>
                <a:spcPts val="0"/>
              </a:spcBef>
              <a:spcAft>
                <a:spcPct val="0"/>
              </a:spcAft>
              <a:buNone/>
              <a:defRPr/>
            </a:pPr>
            <a:r>
              <a:rPr lang="en-ZA" sz="4800" dirty="0">
                <a:solidFill>
                  <a:srgbClr val="FF0000"/>
                </a:solidFill>
                <a:latin typeface="Aptos Black" panose="020B0004020202020204" pitchFamily="34" charset="0"/>
                <a:cs typeface="Arial" panose="020B0604020202020204" pitchFamily="34" charset="0"/>
              </a:rPr>
              <a:t>CHARITY SITHABILE DLAMINI </a:t>
            </a:r>
          </a:p>
        </p:txBody>
      </p:sp>
    </p:spTree>
    <p:extLst>
      <p:ext uri="{BB962C8B-B14F-4D97-AF65-F5344CB8AC3E}">
        <p14:creationId xmlns:p14="http://schemas.microsoft.com/office/powerpoint/2010/main" val="3647605023"/>
      </p:ext>
    </p:extLst>
  </p:cSld>
  <p:clrMapOvr>
    <a:masterClrMapping/>
  </p:clrMapOvr>
  <p:transition>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E85FBB-C43B-9517-80C4-DFCBB719ADAC}"/>
            </a:ext>
          </a:extLst>
        </p:cNvPr>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0ADB04F2-7FE7-4A68-E10F-165DFE90CBCA}"/>
              </a:ext>
            </a:extLst>
          </p:cNvPr>
          <p:cNvSpPr>
            <a:spLocks noGrp="1"/>
          </p:cNvSpPr>
          <p:nvPr>
            <p:ph type="sldNum" sz="quarter" idx="12"/>
          </p:nvPr>
        </p:nvSpPr>
        <p:spPr/>
        <p:txBody>
          <a:bodyPr/>
          <a:lstStyle/>
          <a:p>
            <a:fld id="{2DDF82E0-F617-466A-8989-E6F91EEE8384}" type="slidenum">
              <a:rPr lang="en-US" altLang="en-US" sz="1600">
                <a:solidFill>
                  <a:prstClr val="white"/>
                </a:solidFill>
              </a:rPr>
              <a:pPr/>
              <a:t>10</a:t>
            </a:fld>
            <a:endParaRPr lang="en-US" altLang="en-US" sz="1600" dirty="0">
              <a:solidFill>
                <a:prstClr val="white"/>
              </a:solidFill>
            </a:endParaRPr>
          </a:p>
        </p:txBody>
      </p:sp>
      <p:sp>
        <p:nvSpPr>
          <p:cNvPr id="16" name="Slide Number Placeholder 3">
            <a:extLst>
              <a:ext uri="{FF2B5EF4-FFF2-40B4-BE49-F238E27FC236}">
                <a16:creationId xmlns:a16="http://schemas.microsoft.com/office/drawing/2014/main" id="{8027489D-5D98-FA87-7E7B-56D95DE669C7}"/>
              </a:ext>
            </a:extLst>
          </p:cNvPr>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10</a:t>
            </a:fld>
            <a:endParaRPr lang="en-US" altLang="en-US" dirty="0">
              <a:solidFill>
                <a:schemeClr val="tx1"/>
              </a:solidFill>
              <a:latin typeface="Arial"/>
              <a:cs typeface="Arial"/>
            </a:endParaRPr>
          </a:p>
        </p:txBody>
      </p:sp>
      <p:pic>
        <p:nvPicPr>
          <p:cNvPr id="7" name="Picture 6">
            <a:extLst>
              <a:ext uri="{FF2B5EF4-FFF2-40B4-BE49-F238E27FC236}">
                <a16:creationId xmlns:a16="http://schemas.microsoft.com/office/drawing/2014/main" id="{66253744-5CCB-65A3-48F7-B490CCB64DD0}"/>
              </a:ext>
            </a:extLst>
          </p:cNvPr>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0EB95AF8-897C-990F-3033-C20B8162FD8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9" name="Title 8">
            <a:extLst>
              <a:ext uri="{FF2B5EF4-FFF2-40B4-BE49-F238E27FC236}">
                <a16:creationId xmlns:a16="http://schemas.microsoft.com/office/drawing/2014/main" id="{3C8B81ED-A541-904F-0708-96810DC85D2D}"/>
              </a:ext>
            </a:extLst>
          </p:cNvPr>
          <p:cNvSpPr txBox="1">
            <a:spLocks/>
          </p:cNvSpPr>
          <p:nvPr/>
        </p:nvSpPr>
        <p:spPr bwMode="auto">
          <a:xfrm>
            <a:off x="5198562" y="90015"/>
            <a:ext cx="6824075" cy="1402355"/>
          </a:xfrm>
          <a:prstGeom prst="roundRect">
            <a:avLst>
              <a:gd name="adj" fmla="val 42030"/>
            </a:avLst>
          </a:prstGeom>
          <a:solidFill>
            <a:srgbClr val="00B050"/>
          </a:solidFill>
          <a:ln w="25400" cap="flat" cmpd="sng" algn="ctr">
            <a:solidFill>
              <a:schemeClr val="bg1"/>
            </a:solidFill>
            <a:prstDash val="soli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a:lnSpc>
                <a:spcPct val="115000"/>
              </a:lnSpc>
              <a:spcBef>
                <a:spcPts val="0"/>
              </a:spcBef>
              <a:spcAft>
                <a:spcPts val="0"/>
              </a:spcAft>
            </a:pPr>
            <a:r>
              <a:rPr lang="en-US" sz="2400" b="1" dirty="0">
                <a:solidFill>
                  <a:schemeClr val="bg1"/>
                </a:solidFill>
                <a:latin typeface="Arial" panose="020B0604020202020204" pitchFamily="34" charset="0"/>
                <a:ea typeface="+mj-ea"/>
                <a:cs typeface="Arial" panose="020B0604020202020204" pitchFamily="34" charset="0"/>
              </a:rPr>
              <a:t>LACK OF LEGISLATION HARMONY  FOR YOUNG PUPILS </a:t>
            </a:r>
            <a:endParaRPr lang="en-US" sz="3200" dirty="0">
              <a:solidFill>
                <a:schemeClr val="bg1"/>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5" name="Content Placeholder 4">
            <a:extLst>
              <a:ext uri="{FF2B5EF4-FFF2-40B4-BE49-F238E27FC236}">
                <a16:creationId xmlns:a16="http://schemas.microsoft.com/office/drawing/2014/main" id="{D18753AD-519C-2166-EF20-79A83F6CE000}"/>
              </a:ext>
            </a:extLst>
          </p:cNvPr>
          <p:cNvSpPr>
            <a:spLocks noGrp="1"/>
          </p:cNvSpPr>
          <p:nvPr>
            <p:ph idx="1"/>
          </p:nvPr>
        </p:nvSpPr>
        <p:spPr>
          <a:xfrm>
            <a:off x="112143" y="1537759"/>
            <a:ext cx="11910493" cy="4955882"/>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normAutofit/>
          </a:bodyPr>
          <a:lstStyle/>
          <a:p>
            <a:pPr marL="228600" marR="0" lvl="0" indent="-228600" algn="just" defTabSz="914400" rtl="0" eaLnBrk="1" fontAlgn="auto" latinLnBrk="0" hangingPunct="1">
              <a:lnSpc>
                <a:spcPct val="150000"/>
              </a:lnSpc>
              <a:spcBef>
                <a:spcPct val="20000"/>
              </a:spcBef>
              <a:spcAft>
                <a:spcPts val="0"/>
              </a:spcAft>
              <a:buClrTx/>
              <a:buSzTx/>
              <a:buFont typeface="Arial" panose="020B0604020202020204" pitchFamily="34" charset="0"/>
              <a:buChar char="•"/>
              <a:tabLst/>
              <a:defRPr/>
            </a:pPr>
            <a:r>
              <a:rPr kumimoji="0" lang="en-US" sz="1800" b="0" i="0" u="none" strike="noStrike" kern="100" cap="none" spc="0" normalizeH="0" baseline="0" noProof="0" dirty="0">
                <a:ln>
                  <a:noFill/>
                </a:ln>
                <a:solidFill>
                  <a:srgbClr val="252525"/>
                </a:solidFill>
                <a:effectLst/>
                <a:uLnTx/>
                <a:uFillTx/>
                <a:latin typeface="Arial" panose="020B0604020202020204" pitchFamily="34" charset="0"/>
                <a:ea typeface="Aptos" panose="020B0004020202020204" pitchFamily="34" charset="0"/>
                <a:cs typeface="Arial" panose="020B0604020202020204" pitchFamily="34" charset="0"/>
              </a:rPr>
              <a:t>The criminal law amendment has influenced the assent to other Civil Law health related  services such a twelve-year-old can consent to a blood examination for Human Immunodeficiency  Virus  ,counselling and contraceptives (including condoms)</a:t>
            </a: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without any parental or guardian knowledge. Contrary to another legislation that states that a child who is  12 years and younger are considered in terms of law as not capable to consent to sex .</a:t>
            </a:r>
          </a:p>
          <a:p>
            <a:pPr marL="228600" marR="0" lvl="0" indent="-228600" algn="just" defTabSz="914400" rtl="0" eaLnBrk="1" fontAlgn="auto" latinLnBrk="0" hangingPunct="1">
              <a:lnSpc>
                <a:spcPct val="150000"/>
              </a:lnSpc>
              <a:spcBef>
                <a:spcPts val="0"/>
              </a:spcBef>
              <a:spcAft>
                <a:spcPts val="800"/>
              </a:spcAft>
              <a:buClrTx/>
              <a:buSzTx/>
              <a:buFont typeface="Arial" panose="020B0604020202020204" pitchFamily="34" charset="0"/>
              <a:buChar char="•"/>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Sexual assault (Criminal law (Sexual Offenses and Related Matters) Act 32 of 2007)</a:t>
            </a:r>
            <a:r>
              <a:rPr kumimoji="0" lang="en-US" sz="1800" b="0" i="0" u="none" strike="noStrike" kern="1200" cap="none" spc="0" normalizeH="0" baseline="0" noProof="0" dirty="0">
                <a:ln>
                  <a:noFill/>
                </a:ln>
                <a:solidFill>
                  <a:srgbClr val="333333"/>
                </a:solidFill>
                <a:effectLst/>
                <a:uLnTx/>
                <a:uFillTx/>
                <a:latin typeface="Arial" panose="020B0604020202020204" pitchFamily="34" charset="0"/>
                <a:ea typeface="Aptos" panose="020B0004020202020204" pitchFamily="34" charset="0"/>
                <a:cs typeface="Arial" panose="020B0604020202020204" pitchFamily="34" charset="0"/>
              </a:rPr>
              <a:t> A healthcare professional has the authority to prescribe contraception to individuals under 16 years old without needing consent from a parent or guardian</a:t>
            </a:r>
            <a:endPar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228600" marR="0" lvl="0" indent="-228600" algn="just"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Termination of pregnancy (Choice on Termination of Pregnancy Act 92 of 1996) </a:t>
            </a:r>
            <a:r>
              <a:rPr kumimoji="0" lang="en-US" sz="1800" b="0" i="0" u="none" strike="noStrike" kern="100" cap="none" spc="0" normalizeH="0" baseline="0" noProof="0" dirty="0">
                <a:ln>
                  <a:noFill/>
                </a:ln>
                <a:solidFill>
                  <a:srgbClr val="333333"/>
                </a:solidFill>
                <a:effectLst/>
                <a:uLnTx/>
                <a:uFillTx/>
                <a:latin typeface="Arial" panose="020B0604020202020204" pitchFamily="34" charset="0"/>
                <a:ea typeface="Aptos" panose="020B0004020202020204" pitchFamily="34" charset="0"/>
                <a:cs typeface="Arial" panose="020B0604020202020204" pitchFamily="34" charset="0"/>
              </a:rPr>
              <a:t>if  pregnant minor seeks to terminate her pregnancy, Doctors must advise for the parental or guardians' consultation however, their approval is not necessary. </a:t>
            </a:r>
            <a:endParaRPr kumimoji="0" lang="en-US" sz="18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marL="228600" marR="0" lvl="0" indent="-228600" algn="just" defTabSz="914400" rtl="0" eaLnBrk="1" fontAlgn="auto" latinLnBrk="0" hangingPunct="1">
              <a:lnSpc>
                <a:spcPct val="160000"/>
              </a:lnSpc>
              <a:spcBef>
                <a:spcPct val="20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1D35"/>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65804736"/>
      </p:ext>
    </p:extLst>
  </p:cSld>
  <p:clrMapOvr>
    <a:masterClrMapping/>
  </p:clrMapOvr>
  <p:transition>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A8506-DA3B-A1BF-4805-B1FBC6C0811A}"/>
            </a:ext>
          </a:extLst>
        </p:cNvPr>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E21BB0F0-8896-73FC-A538-D3690CDEC270}"/>
              </a:ext>
            </a:extLst>
          </p:cNvPr>
          <p:cNvSpPr>
            <a:spLocks noGrp="1"/>
          </p:cNvSpPr>
          <p:nvPr>
            <p:ph type="sldNum" sz="quarter" idx="12"/>
          </p:nvPr>
        </p:nvSpPr>
        <p:spPr/>
        <p:txBody>
          <a:bodyPr/>
          <a:lstStyle/>
          <a:p>
            <a:fld id="{2DDF82E0-F617-466A-8989-E6F91EEE8384}" type="slidenum">
              <a:rPr lang="en-US" altLang="en-US" sz="1600">
                <a:solidFill>
                  <a:prstClr val="white"/>
                </a:solidFill>
              </a:rPr>
              <a:pPr/>
              <a:t>11</a:t>
            </a:fld>
            <a:endParaRPr lang="en-US" altLang="en-US" sz="1600" dirty="0">
              <a:solidFill>
                <a:prstClr val="white"/>
              </a:solidFill>
            </a:endParaRPr>
          </a:p>
        </p:txBody>
      </p:sp>
      <p:sp>
        <p:nvSpPr>
          <p:cNvPr id="16" name="Slide Number Placeholder 3">
            <a:extLst>
              <a:ext uri="{FF2B5EF4-FFF2-40B4-BE49-F238E27FC236}">
                <a16:creationId xmlns:a16="http://schemas.microsoft.com/office/drawing/2014/main" id="{4AF84DDC-6FB5-DA90-EC33-9C0B8DEE2DA6}"/>
              </a:ext>
            </a:extLst>
          </p:cNvPr>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11</a:t>
            </a:fld>
            <a:endParaRPr lang="en-US" altLang="en-US" dirty="0">
              <a:solidFill>
                <a:schemeClr val="tx1"/>
              </a:solidFill>
              <a:latin typeface="Arial"/>
              <a:cs typeface="Arial"/>
            </a:endParaRPr>
          </a:p>
        </p:txBody>
      </p:sp>
      <p:pic>
        <p:nvPicPr>
          <p:cNvPr id="7" name="Picture 6">
            <a:extLst>
              <a:ext uri="{FF2B5EF4-FFF2-40B4-BE49-F238E27FC236}">
                <a16:creationId xmlns:a16="http://schemas.microsoft.com/office/drawing/2014/main" id="{951413F2-2A9F-B2C1-ADC5-E7BAEF87B7C4}"/>
              </a:ext>
            </a:extLst>
          </p:cNvPr>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B7EC2240-493F-6CDC-A98A-7F31734D5A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9" name="Title 8">
            <a:extLst>
              <a:ext uri="{FF2B5EF4-FFF2-40B4-BE49-F238E27FC236}">
                <a16:creationId xmlns:a16="http://schemas.microsoft.com/office/drawing/2014/main" id="{7D59DC52-28DB-FBD6-131D-78D690FC1C19}"/>
              </a:ext>
            </a:extLst>
          </p:cNvPr>
          <p:cNvSpPr txBox="1">
            <a:spLocks/>
          </p:cNvSpPr>
          <p:nvPr/>
        </p:nvSpPr>
        <p:spPr bwMode="auto">
          <a:xfrm>
            <a:off x="5198562" y="90015"/>
            <a:ext cx="6824075" cy="1402355"/>
          </a:xfrm>
          <a:prstGeom prst="roundRect">
            <a:avLst>
              <a:gd name="adj" fmla="val 42030"/>
            </a:avLst>
          </a:prstGeom>
          <a:solidFill>
            <a:srgbClr val="00B050"/>
          </a:solidFill>
          <a:ln w="25400" cap="flat" cmpd="sng" algn="ctr">
            <a:solidFill>
              <a:schemeClr val="bg1"/>
            </a:solidFill>
            <a:prstDash val="solid"/>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a:lnSpc>
                <a:spcPct val="115000"/>
              </a:lnSpc>
              <a:spcBef>
                <a:spcPts val="0"/>
              </a:spcBef>
              <a:spcAft>
                <a:spcPts val="0"/>
              </a:spcAft>
            </a:pPr>
            <a:r>
              <a:rPr kumimoji="0" lang="en-US" sz="4400" b="1" i="0" u="none" strike="noStrike" kern="1200" cap="none" spc="0" normalizeH="0" baseline="0" noProof="0" dirty="0">
                <a:ln>
                  <a:noFill/>
                </a:ln>
                <a:solidFill>
                  <a:schemeClr val="bg1"/>
                </a:solidFill>
                <a:effectLst/>
                <a:uLnTx/>
                <a:uFillTx/>
                <a:latin typeface="Times New Roman" panose="02020603050405020304" pitchFamily="18" charset="0"/>
                <a:ea typeface="+mj-ea"/>
                <a:cs typeface="Times New Roman" panose="02020603050405020304" pitchFamily="18" charset="0"/>
              </a:rPr>
              <a:t>Challenges experienced by Teenage Moms </a:t>
            </a:r>
            <a:endParaRPr lang="en-US" sz="3200" dirty="0">
              <a:solidFill>
                <a:schemeClr val="bg1"/>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5" name="Content Placeholder 4">
            <a:extLst>
              <a:ext uri="{FF2B5EF4-FFF2-40B4-BE49-F238E27FC236}">
                <a16:creationId xmlns:a16="http://schemas.microsoft.com/office/drawing/2014/main" id="{6F596D6E-4A67-A0CC-A617-AB10058DA583}"/>
              </a:ext>
            </a:extLst>
          </p:cNvPr>
          <p:cNvSpPr>
            <a:spLocks noGrp="1"/>
          </p:cNvSpPr>
          <p:nvPr>
            <p:ph idx="1"/>
          </p:nvPr>
        </p:nvSpPr>
        <p:spPr>
          <a:xfrm>
            <a:off x="112143" y="1537759"/>
            <a:ext cx="11910493" cy="4955882"/>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normAutofit/>
          </a:bodyPr>
          <a:lstStyle/>
          <a:p>
            <a:pPr marL="228600" marR="0" lvl="0" indent="-228600" algn="just" defTabSz="914400" rtl="0" eaLnBrk="1" fontAlgn="auto" latinLnBrk="0" hangingPunct="1">
              <a:lnSpc>
                <a:spcPct val="16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 identified gap in practice is that the criminal law says it statutory rape  and recommend arrest while teenage girls do not want their partners to be arrested, they would state that the act was consensual, and they are still in love with them.</a:t>
            </a:r>
          </a:p>
          <a:p>
            <a:pPr marL="228600" marR="0" lvl="0" indent="-228600" algn="just" defTabSz="914400" rtl="0" eaLnBrk="1" fontAlgn="auto" latinLnBrk="0" hangingPunct="1">
              <a:lnSpc>
                <a:spcPct val="16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girls  with  unemployed parents often they are reluctant to open cases. They worry about  who will   support the child if the father is  arrested, Fear of a child having an absent father and  Criminal record (Having problems of getting employed).</a:t>
            </a:r>
          </a:p>
          <a:p>
            <a:pPr marL="228600" marR="0" lvl="0" indent="-228600" algn="just" defTabSz="914400" rtl="0" eaLnBrk="1" fontAlgn="auto" latinLnBrk="0" hangingPunct="1">
              <a:lnSpc>
                <a:spcPct val="16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girls experience Fear of family conflicts and retaliation by other family members by not supporting the child.</a:t>
            </a:r>
          </a:p>
          <a:p>
            <a:pPr marL="228600" marR="0" lvl="0" indent="-228600" algn="just" defTabSz="914400" rtl="0" eaLnBrk="1" fontAlgn="auto" latinLnBrk="0" hangingPunct="1">
              <a:lnSpc>
                <a:spcPct val="160000"/>
              </a:lnSpc>
              <a:spcBef>
                <a:spcPts val="1000"/>
              </a:spcBef>
              <a:spcAft>
                <a:spcPts val="0"/>
              </a:spcAft>
              <a:buClrTx/>
              <a:buSzTx/>
              <a:buFont typeface="Arial" panose="020B0604020202020204" pitchFamily="34" charset="0"/>
              <a:buChar char="•"/>
              <a:tabLst/>
              <a:defRPr/>
            </a:pPr>
            <a:r>
              <a:rPr lang="en-US" sz="1800" dirty="0">
                <a:solidFill>
                  <a:prstClr val="black"/>
                </a:solidFill>
                <a:latin typeface="Arial" panose="020B0604020202020204" pitchFamily="34" charset="0"/>
                <a:cs typeface="Arial" panose="020B0604020202020204" pitchFamily="34" charset="0"/>
              </a:rPr>
              <a:t>Teenage moms who are below the age of 16 cannot apply for child support grant for their biological children .</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just" defTabSz="914400" rtl="0" eaLnBrk="1" fontAlgn="auto" latinLnBrk="0" hangingPunct="1">
              <a:lnSpc>
                <a:spcPct val="160000"/>
              </a:lnSpc>
              <a:spcBef>
                <a:spcPct val="20000"/>
              </a:spcBef>
              <a:spcAft>
                <a:spcPts val="0"/>
              </a:spcAft>
              <a:buClrTx/>
              <a:buSzTx/>
              <a:buNone/>
              <a:tabLst/>
              <a:defRPr/>
            </a:pPr>
            <a:endParaRPr kumimoji="0" lang="en-US" sz="1800" b="0" i="0" u="none" strike="noStrike" kern="1200" cap="none" spc="0" normalizeH="0" baseline="0" noProof="0" dirty="0">
              <a:ln>
                <a:noFill/>
              </a:ln>
              <a:solidFill>
                <a:srgbClr val="001D35"/>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65503037"/>
      </p:ext>
    </p:extLst>
  </p:cSld>
  <p:clrMapOvr>
    <a:masterClrMapping/>
  </p:clrMapOvr>
  <p:transition>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FF135-CA70-3234-5A7E-321F82948BB4}"/>
            </a:ext>
          </a:extLst>
        </p:cNvPr>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53C67F02-FCA9-ADCC-7B55-DF571BCA125B}"/>
              </a:ext>
            </a:extLst>
          </p:cNvPr>
          <p:cNvSpPr>
            <a:spLocks noGrp="1"/>
          </p:cNvSpPr>
          <p:nvPr>
            <p:ph type="sldNum" sz="quarter" idx="12"/>
          </p:nvPr>
        </p:nvSpPr>
        <p:spPr/>
        <p:txBody>
          <a:bodyPr/>
          <a:lstStyle/>
          <a:p>
            <a:fld id="{2DDF82E0-F617-466A-8989-E6F91EEE8384}" type="slidenum">
              <a:rPr lang="en-US" altLang="en-US" sz="1600">
                <a:solidFill>
                  <a:prstClr val="white"/>
                </a:solidFill>
              </a:rPr>
              <a:pPr/>
              <a:t>12</a:t>
            </a:fld>
            <a:endParaRPr lang="en-US" altLang="en-US" sz="1600" dirty="0">
              <a:solidFill>
                <a:prstClr val="white"/>
              </a:solidFill>
            </a:endParaRPr>
          </a:p>
        </p:txBody>
      </p:sp>
      <p:sp>
        <p:nvSpPr>
          <p:cNvPr id="16" name="Slide Number Placeholder 3">
            <a:extLst>
              <a:ext uri="{FF2B5EF4-FFF2-40B4-BE49-F238E27FC236}">
                <a16:creationId xmlns:a16="http://schemas.microsoft.com/office/drawing/2014/main" id="{2AC024AB-4EAF-6A25-8087-966057EB3E8A}"/>
              </a:ext>
            </a:extLst>
          </p:cNvPr>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12</a:t>
            </a:fld>
            <a:endParaRPr lang="en-US" altLang="en-US" dirty="0">
              <a:solidFill>
                <a:schemeClr val="tx1"/>
              </a:solidFill>
              <a:latin typeface="Arial"/>
              <a:cs typeface="Arial"/>
            </a:endParaRPr>
          </a:p>
        </p:txBody>
      </p:sp>
      <p:pic>
        <p:nvPicPr>
          <p:cNvPr id="7" name="Picture 6">
            <a:extLst>
              <a:ext uri="{FF2B5EF4-FFF2-40B4-BE49-F238E27FC236}">
                <a16:creationId xmlns:a16="http://schemas.microsoft.com/office/drawing/2014/main" id="{B0788BB3-9A0C-B99E-5403-496331EFA28C}"/>
              </a:ext>
            </a:extLst>
          </p:cNvPr>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19CBB191-AEF5-488A-3928-868AC2DC9D0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9" name="Title 8">
            <a:extLst>
              <a:ext uri="{FF2B5EF4-FFF2-40B4-BE49-F238E27FC236}">
                <a16:creationId xmlns:a16="http://schemas.microsoft.com/office/drawing/2014/main" id="{C75058FE-FB18-BC70-920C-9417ED709393}"/>
              </a:ext>
            </a:extLst>
          </p:cNvPr>
          <p:cNvSpPr txBox="1">
            <a:spLocks/>
          </p:cNvSpPr>
          <p:nvPr/>
        </p:nvSpPr>
        <p:spPr bwMode="auto">
          <a:xfrm>
            <a:off x="5198562" y="90015"/>
            <a:ext cx="6824075" cy="1402355"/>
          </a:xfrm>
          <a:prstGeom prst="roundRect">
            <a:avLst>
              <a:gd name="adj" fmla="val 42030"/>
            </a:avLst>
          </a:prstGeom>
          <a:solidFill>
            <a:srgbClr val="00B050"/>
          </a:solidFill>
          <a:ln w="25400" cap="flat" cmpd="sng" algn="ctr">
            <a:solidFill>
              <a:schemeClr val="bg1"/>
            </a:solidFill>
            <a:prstDash val="soli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a:lnSpc>
                <a:spcPct val="115000"/>
              </a:lnSpc>
              <a:spcBef>
                <a:spcPts val="0"/>
              </a:spcBef>
              <a:spcAft>
                <a:spcPts val="0"/>
              </a:spcAft>
            </a:pPr>
            <a:r>
              <a:rPr kumimoji="0" lang="en-US" sz="4400" b="0" i="0" u="none" strike="noStrike" kern="1200" cap="none" spc="0" normalizeH="0" baseline="0" noProof="0" dirty="0">
                <a:ln>
                  <a:noFill/>
                </a:ln>
                <a:solidFill>
                  <a:schemeClr val="bg1"/>
                </a:solidFill>
                <a:effectLst/>
                <a:uLnTx/>
                <a:uFillTx/>
                <a:latin typeface="Aptos Display" panose="02110004020202020204"/>
                <a:ea typeface="+mj-ea"/>
                <a:cs typeface="+mj-cs"/>
              </a:rPr>
              <a:t>Conclusion</a:t>
            </a:r>
            <a:r>
              <a:rPr kumimoji="0" lang="en-US" sz="4400" b="0" i="0" u="none" strike="noStrike" kern="1200" cap="none" spc="0" normalizeH="0" baseline="0" noProof="0" dirty="0">
                <a:ln>
                  <a:noFill/>
                </a:ln>
                <a:solidFill>
                  <a:prstClr val="black"/>
                </a:solidFill>
                <a:effectLst/>
                <a:uLnTx/>
                <a:uFillTx/>
                <a:latin typeface="Aptos Display" panose="02110004020202020204"/>
                <a:ea typeface="+mj-ea"/>
                <a:cs typeface="+mj-cs"/>
              </a:rPr>
              <a:t> </a:t>
            </a:r>
            <a:endParaRPr lang="en-US" sz="3200" dirty="0">
              <a:solidFill>
                <a:schemeClr val="bg1"/>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5" name="Content Placeholder 4">
            <a:extLst>
              <a:ext uri="{FF2B5EF4-FFF2-40B4-BE49-F238E27FC236}">
                <a16:creationId xmlns:a16="http://schemas.microsoft.com/office/drawing/2014/main" id="{2F8B8040-30EB-F583-3BBD-625806F7255D}"/>
              </a:ext>
            </a:extLst>
          </p:cNvPr>
          <p:cNvSpPr>
            <a:spLocks noGrp="1"/>
          </p:cNvSpPr>
          <p:nvPr>
            <p:ph idx="1"/>
          </p:nvPr>
        </p:nvSpPr>
        <p:spPr>
          <a:xfrm>
            <a:off x="112143" y="1537759"/>
            <a:ext cx="11910493" cy="4955882"/>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normAutofit fontScale="92500"/>
          </a:bodyPr>
          <a:lstStyle/>
          <a:p>
            <a:pPr marL="0" marR="0" lvl="0" indent="0" algn="l" defTabSz="914400" rtl="0" eaLnBrk="1" fontAlgn="auto" latinLnBrk="0" hangingPunct="1">
              <a:lnSpc>
                <a:spcPct val="170000"/>
              </a:lnSpc>
              <a:spcBef>
                <a:spcPts val="1000"/>
              </a:spcBef>
              <a:spcAft>
                <a:spcPts val="0"/>
              </a:spcAft>
              <a:buClrTx/>
              <a:buSzTx/>
              <a:buFont typeface="Arial" panose="020B0604020202020204" pitchFamily="34" charset="0"/>
              <a:buNone/>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Tahoma" panose="020B0604030504040204" pitchFamily="34" charset="0"/>
                <a:cs typeface="Arial" panose="020B0604020202020204" pitchFamily="34" charset="0"/>
              </a:rPr>
              <a:t>UMgungundlovu District has the  high prevalence in scourge of teenage pregnancy, this implies that there is the need for tailor made  interventions. In the following measures </a:t>
            </a:r>
          </a:p>
          <a:p>
            <a:pPr marL="342900" marR="0" lvl="0" indent="-342900" defTabSz="914400" rtl="0" eaLnBrk="1" fontAlgn="auto" latinLnBrk="0" hangingPunct="1">
              <a:lnSpc>
                <a:spcPct val="170000"/>
              </a:lnSpc>
              <a:spcBef>
                <a:spcPts val="1000"/>
              </a:spcBef>
              <a:spcAft>
                <a:spcPts val="0"/>
              </a:spcAft>
              <a:buClrTx/>
              <a:buSzTx/>
              <a:buFont typeface="+mj-lt"/>
              <a:buAutoNum type="arabicPeriod"/>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Tahoma" panose="020B0604030504040204" pitchFamily="34" charset="0"/>
                <a:cs typeface="Arial" panose="020B0604020202020204" pitchFamily="34" charset="0"/>
              </a:rPr>
              <a:t>There is a need to  evaluate the alignment of different pieces of  Legislation </a:t>
            </a:r>
            <a:r>
              <a:rPr lang="en-US" sz="1900" dirty="0">
                <a:solidFill>
                  <a:prstClr val="black"/>
                </a:solidFill>
                <a:latin typeface="Arial" panose="020B0604020202020204" pitchFamily="34" charset="0"/>
                <a:ea typeface="Tahoma" panose="020B0604030504040204" pitchFamily="34" charset="0"/>
                <a:cs typeface="Arial" panose="020B0604020202020204" pitchFamily="34" charset="0"/>
              </a:rPr>
              <a:t>and </a:t>
            </a: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Tahoma" panose="020B0604030504040204" pitchFamily="34" charset="0"/>
                <a:cs typeface="Arial" panose="020B0604020202020204" pitchFamily="34" charset="0"/>
              </a:rPr>
              <a:t>norms that guide  consent  age for sex  to address  the early and unintended pregnancies  within the evolving society .</a:t>
            </a:r>
            <a:r>
              <a:rPr kumimoji="0" lang="en-US" sz="19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 </a:t>
            </a:r>
          </a:p>
          <a:p>
            <a:pPr marL="0" marR="0" lvl="0" indent="0" algn="just" defTabSz="914400" rtl="0" eaLnBrk="1" fontAlgn="auto" latinLnBrk="0" hangingPunct="1">
              <a:lnSpc>
                <a:spcPct val="170000"/>
              </a:lnSpc>
              <a:spcBef>
                <a:spcPts val="1000"/>
              </a:spcBef>
              <a:spcAft>
                <a:spcPts val="0"/>
              </a:spcAft>
              <a:buClrTx/>
              <a:buSzTx/>
              <a:buNone/>
              <a:tabLst/>
              <a:defRPr/>
            </a:pPr>
            <a:r>
              <a:rPr kumimoji="0" lang="en-US" sz="19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2. In </a:t>
            </a:r>
            <a:r>
              <a:rPr lang="en-US" sz="1900" dirty="0">
                <a:solidFill>
                  <a:srgbClr val="000000"/>
                </a:solidFill>
                <a:latin typeface="Arial" panose="020B0604020202020204" pitchFamily="34" charset="0"/>
                <a:ea typeface="Tahoma" panose="020B0604030504040204" pitchFamily="34" charset="0"/>
                <a:cs typeface="Arial" panose="020B0604020202020204" pitchFamily="34" charset="0"/>
              </a:rPr>
              <a:t>Addressing the scourge of teenage pregnancy multisectoral approach  is vital ,</a:t>
            </a:r>
            <a:r>
              <a:rPr kumimoji="0" lang="en-US" sz="19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 an appropriate</a:t>
            </a:r>
            <a:r>
              <a:rPr lang="en-US" sz="1900" dirty="0">
                <a:solidFill>
                  <a:srgbClr val="000000"/>
                </a:solidFill>
                <a:latin typeface="Arial" panose="020B0604020202020204" pitchFamily="34" charset="0"/>
                <a:ea typeface="Tahoma" panose="020B0604030504040204" pitchFamily="34" charset="0"/>
                <a:cs typeface="Arial" panose="020B0604020202020204" pitchFamily="34" charset="0"/>
              </a:rPr>
              <a:t>  legislation  alignment can create </a:t>
            </a:r>
            <a:r>
              <a:rPr kumimoji="0" lang="en-US" sz="19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harmony within the society e.g. </a:t>
            </a:r>
            <a:r>
              <a:rPr lang="en-US" sz="1900" dirty="0">
                <a:solidFill>
                  <a:srgbClr val="000000"/>
                </a:solidFill>
                <a:latin typeface="Arial" panose="020B0604020202020204" pitchFamily="34" charset="0"/>
                <a:ea typeface="Tahoma" panose="020B0604030504040204" pitchFamily="34" charset="0"/>
                <a:cs typeface="Arial" panose="020B0604020202020204" pitchFamily="34" charset="0"/>
              </a:rPr>
              <a:t>the </a:t>
            </a:r>
            <a:r>
              <a:rPr kumimoji="0" lang="en-US" sz="1900" b="0" i="0" u="none" strike="noStrike" kern="1200" cap="none" spc="0" normalizeH="0" baseline="0" noProof="0" dirty="0">
                <a:ln>
                  <a:noFill/>
                </a:ln>
                <a:solidFill>
                  <a:srgbClr val="000000"/>
                </a:solidFill>
                <a:effectLst/>
                <a:uLnTx/>
                <a:uFillTx/>
                <a:latin typeface="Arial" panose="020B0604020202020204" pitchFamily="34" charset="0"/>
                <a:ea typeface="Tahoma" panose="020B0604030504040204" pitchFamily="34" charset="0"/>
                <a:cs typeface="Arial" panose="020B0604020202020204" pitchFamily="34" charset="0"/>
              </a:rPr>
              <a:t> consideration of other perspectives to prevent teenage pregnancy that are have been successful  E.g.  Faith based perspectives, Ukuhlolwa kweyintombi etc.   </a:t>
            </a:r>
          </a:p>
          <a:p>
            <a:pPr marL="0" marR="0" lvl="0" indent="0" algn="just" defTabSz="914400" rtl="0" eaLnBrk="1" fontAlgn="auto" latinLnBrk="0" hangingPunct="1">
              <a:lnSpc>
                <a:spcPct val="170000"/>
              </a:lnSpc>
              <a:spcBef>
                <a:spcPts val="1000"/>
              </a:spcBef>
              <a:spcAft>
                <a:spcPts val="0"/>
              </a:spcAft>
              <a:buClrTx/>
              <a:buSzTx/>
              <a:buNone/>
              <a:tabLst/>
              <a:defRPr/>
            </a:pPr>
            <a:r>
              <a:rPr kumimoji="0" lang="en-US" sz="1900" b="0" i="0" u="none" strike="noStrike" kern="1200" cap="none" spc="0" normalizeH="0" baseline="0" noProof="0" dirty="0">
                <a:ln>
                  <a:noFill/>
                </a:ln>
                <a:solidFill>
                  <a:prstClr val="black"/>
                </a:solidFill>
                <a:effectLst/>
                <a:uLnTx/>
                <a:uFillTx/>
                <a:latin typeface="Arial" panose="020B0604020202020204" pitchFamily="34" charset="0"/>
                <a:ea typeface="Tahoma" panose="020B0604030504040204" pitchFamily="34" charset="0"/>
                <a:cs typeface="Arial" panose="020B0604020202020204" pitchFamily="34" charset="0"/>
              </a:rPr>
              <a:t>3.Furthermore, increased education on the relevant legislation with  topics such as sexuality, gender, reproductive health, and rights is essential, to be made visible in social media ,mainstream media and advertisement .</a:t>
            </a:r>
          </a:p>
          <a:p>
            <a:pPr marL="0" marR="0" lvl="0" indent="0" algn="just" defTabSz="914400" rtl="0" eaLnBrk="1" fontAlgn="auto" latinLnBrk="0" hangingPunct="1">
              <a:lnSpc>
                <a:spcPct val="160000"/>
              </a:lnSpc>
              <a:spcBef>
                <a:spcPct val="20000"/>
              </a:spcBef>
              <a:spcAft>
                <a:spcPts val="0"/>
              </a:spcAft>
              <a:buClrTx/>
              <a:buSzTx/>
              <a:buNone/>
              <a:tabLst/>
              <a:defRPr/>
            </a:pPr>
            <a:endParaRPr kumimoji="0" lang="en-US" sz="1800" b="0" i="0" u="none" strike="noStrike" kern="1200" cap="none" spc="0" normalizeH="0" baseline="0" noProof="0" dirty="0">
              <a:ln>
                <a:noFill/>
              </a:ln>
              <a:solidFill>
                <a:srgbClr val="001D35"/>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54186454"/>
      </p:ext>
    </p:extLst>
  </p:cSld>
  <p:clrMapOvr>
    <a:masterClrMapping/>
  </p:clrMapOvr>
  <p:transition>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04EFA-CE45-ECD1-FEC0-7BE9373792C4}"/>
            </a:ext>
          </a:extLst>
        </p:cNvPr>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D5F9788A-9705-868E-FDBA-578EF7B17C4A}"/>
              </a:ext>
            </a:extLst>
          </p:cNvPr>
          <p:cNvSpPr>
            <a:spLocks noGrp="1"/>
          </p:cNvSpPr>
          <p:nvPr>
            <p:ph type="sldNum" sz="quarter" idx="12"/>
          </p:nvPr>
        </p:nvSpPr>
        <p:spPr/>
        <p:txBody>
          <a:bodyPr/>
          <a:lstStyle/>
          <a:p>
            <a:fld id="{2DDF82E0-F617-466A-8989-E6F91EEE8384}" type="slidenum">
              <a:rPr lang="en-US" altLang="en-US" sz="1600">
                <a:solidFill>
                  <a:prstClr val="white"/>
                </a:solidFill>
              </a:rPr>
              <a:pPr/>
              <a:t>13</a:t>
            </a:fld>
            <a:endParaRPr lang="en-US" altLang="en-US" sz="1600" dirty="0">
              <a:solidFill>
                <a:prstClr val="white"/>
              </a:solidFill>
            </a:endParaRPr>
          </a:p>
        </p:txBody>
      </p:sp>
      <p:sp>
        <p:nvSpPr>
          <p:cNvPr id="16" name="Slide Number Placeholder 3">
            <a:extLst>
              <a:ext uri="{FF2B5EF4-FFF2-40B4-BE49-F238E27FC236}">
                <a16:creationId xmlns:a16="http://schemas.microsoft.com/office/drawing/2014/main" id="{188FC86A-F9EF-1AED-13CD-4146F81CC790}"/>
              </a:ext>
            </a:extLst>
          </p:cNvPr>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13</a:t>
            </a:fld>
            <a:endParaRPr lang="en-US" altLang="en-US" dirty="0">
              <a:solidFill>
                <a:schemeClr val="tx1"/>
              </a:solidFill>
              <a:latin typeface="Arial"/>
              <a:cs typeface="Arial"/>
            </a:endParaRPr>
          </a:p>
        </p:txBody>
      </p:sp>
      <p:pic>
        <p:nvPicPr>
          <p:cNvPr id="7" name="Picture 6">
            <a:extLst>
              <a:ext uri="{FF2B5EF4-FFF2-40B4-BE49-F238E27FC236}">
                <a16:creationId xmlns:a16="http://schemas.microsoft.com/office/drawing/2014/main" id="{A901DC59-89F8-9BC6-150F-5423515FF71F}"/>
              </a:ext>
            </a:extLst>
          </p:cNvPr>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5B5123F3-A3AD-6660-CA3B-DA6CCA17AA0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9" name="Title 8">
            <a:extLst>
              <a:ext uri="{FF2B5EF4-FFF2-40B4-BE49-F238E27FC236}">
                <a16:creationId xmlns:a16="http://schemas.microsoft.com/office/drawing/2014/main" id="{08AEEBE6-A283-A963-6B9C-8958FF51B73B}"/>
              </a:ext>
            </a:extLst>
          </p:cNvPr>
          <p:cNvSpPr txBox="1">
            <a:spLocks/>
          </p:cNvSpPr>
          <p:nvPr/>
        </p:nvSpPr>
        <p:spPr bwMode="auto">
          <a:xfrm>
            <a:off x="5198562" y="90015"/>
            <a:ext cx="6824075" cy="1402355"/>
          </a:xfrm>
          <a:prstGeom prst="roundRect">
            <a:avLst>
              <a:gd name="adj" fmla="val 42030"/>
            </a:avLst>
          </a:prstGeom>
          <a:solidFill>
            <a:srgbClr val="00B050"/>
          </a:solidFill>
          <a:ln w="25400" cap="flat" cmpd="sng" algn="ctr">
            <a:solidFill>
              <a:schemeClr val="bg1"/>
            </a:solidFill>
            <a:prstDash val="solid"/>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a:lnSpc>
                <a:spcPct val="115000"/>
              </a:lnSpc>
              <a:spcBef>
                <a:spcPts val="0"/>
              </a:spcBef>
              <a:spcAft>
                <a:spcPts val="0"/>
              </a:spcAft>
            </a:pPr>
            <a:r>
              <a:rPr kumimoji="0" lang="en-US" sz="4400" b="0" i="0" u="none" strike="noStrike" kern="1200" cap="none" spc="0" normalizeH="0" baseline="0" noProof="0" dirty="0">
                <a:ln>
                  <a:noFill/>
                </a:ln>
                <a:solidFill>
                  <a:schemeClr val="bg1"/>
                </a:solidFill>
                <a:effectLst/>
                <a:uLnTx/>
                <a:uFillTx/>
                <a:latin typeface="Aptos Display" panose="02110004020202020204"/>
                <a:ea typeface="+mj-ea"/>
                <a:cs typeface="+mj-cs"/>
              </a:rPr>
              <a:t>Conclusion</a:t>
            </a:r>
            <a:r>
              <a:rPr kumimoji="0" lang="en-US" sz="4400" b="0" i="0" u="none" strike="noStrike" kern="1200" cap="none" spc="0" normalizeH="0" baseline="0" noProof="0" dirty="0">
                <a:ln>
                  <a:noFill/>
                </a:ln>
                <a:solidFill>
                  <a:prstClr val="black"/>
                </a:solidFill>
                <a:effectLst/>
                <a:uLnTx/>
                <a:uFillTx/>
                <a:latin typeface="Aptos Display" panose="02110004020202020204"/>
                <a:ea typeface="+mj-ea"/>
                <a:cs typeface="+mj-cs"/>
              </a:rPr>
              <a:t> </a:t>
            </a:r>
            <a:endParaRPr lang="en-US" sz="3200" dirty="0">
              <a:solidFill>
                <a:schemeClr val="bg1"/>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5" name="Content Placeholder 4">
            <a:extLst>
              <a:ext uri="{FF2B5EF4-FFF2-40B4-BE49-F238E27FC236}">
                <a16:creationId xmlns:a16="http://schemas.microsoft.com/office/drawing/2014/main" id="{A5495B2B-92B1-5BA7-D09F-46840F6BFCE8}"/>
              </a:ext>
            </a:extLst>
          </p:cNvPr>
          <p:cNvSpPr>
            <a:spLocks noGrp="1"/>
          </p:cNvSpPr>
          <p:nvPr>
            <p:ph idx="1"/>
          </p:nvPr>
        </p:nvSpPr>
        <p:spPr>
          <a:xfrm>
            <a:off x="112143" y="1537759"/>
            <a:ext cx="11910493" cy="4955882"/>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normAutofit/>
          </a:bodyPr>
          <a:lstStyle/>
          <a:p>
            <a:pPr marL="0" marR="0" lvl="0" indent="0" algn="just" defTabSz="914400" rtl="0" eaLnBrk="1" fontAlgn="auto" latinLnBrk="0" hangingPunct="1">
              <a:lnSpc>
                <a:spcPct val="170000"/>
              </a:lnSpc>
              <a:spcBef>
                <a:spcPts val="100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ahoma" panose="020B0604030504040204" pitchFamily="34" charset="0"/>
                <a:cs typeface="Times New Roman" panose="02020603050405020304" pitchFamily="18" charset="0"/>
              </a:rPr>
              <a:t>4</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ahoma" panose="020B0604030504040204" pitchFamily="34" charset="0"/>
                <a:cs typeface="Times New Roman" panose="02020603050405020304" pitchFamily="18" charset="0"/>
              </a:rPr>
              <a:t>. Strengthen education on policies such as  white paper on families because they create conditions for families to become a strong support system.</a:t>
            </a:r>
          </a:p>
          <a:p>
            <a:pPr marL="0" marR="0" lvl="0" indent="0" algn="just" defTabSz="914400" rtl="0" eaLnBrk="1" fontAlgn="auto" latinLnBrk="0" hangingPunct="1">
              <a:lnSpc>
                <a:spcPct val="17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Tahoma" panose="020B0604030504040204" pitchFamily="34" charset="0"/>
                <a:cs typeface="Times New Roman" panose="02020603050405020304" pitchFamily="18" charset="0"/>
              </a:rPr>
              <a:t>5.More research still needed to address  issues of power and manipulation that exists  within teenage relationships ,toxic masculinity in  perpetuating the cycle of teenage pregnancy .</a:t>
            </a:r>
          </a:p>
          <a:p>
            <a:pPr marL="0" marR="0" lvl="0" indent="0" algn="just" defTabSz="914400" rtl="0" eaLnBrk="1" fontAlgn="auto" latinLnBrk="0" hangingPunct="1">
              <a:lnSpc>
                <a:spcPct val="170000"/>
              </a:lnSpc>
              <a:spcBef>
                <a:spcPts val="1000"/>
              </a:spcBef>
              <a:spcAft>
                <a:spcPts val="0"/>
              </a:spcAft>
              <a:buClrTx/>
              <a:buSzTx/>
              <a:buFont typeface="Arial" panose="020B0604020202020204" pitchFamily="34" charset="0"/>
              <a:buNone/>
              <a:tabLst/>
              <a:defRPr/>
            </a:pPr>
            <a:r>
              <a:rPr lang="en-US" sz="2400" dirty="0">
                <a:solidFill>
                  <a:prstClr val="black"/>
                </a:solidFill>
                <a:latin typeface="Times New Roman" panose="02020603050405020304" pitchFamily="18" charset="0"/>
                <a:ea typeface="Tahoma" panose="020B0604030504040204" pitchFamily="34" charset="0"/>
                <a:cs typeface="Times New Roman" panose="02020603050405020304" pitchFamily="18" charset="0"/>
              </a:rPr>
              <a:t>6</a:t>
            </a: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Tahoma" panose="020B0604030504040204" pitchFamily="34" charset="0"/>
                <a:cs typeface="Times New Roman" panose="02020603050405020304" pitchFamily="18" charset="0"/>
              </a:rPr>
              <a:t>.More research needed in regulations of cultural obligations to be inline with legislation  such as ukuhlawula (paying of damages) in order to forge teen fathers' child rearing involvement.</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Tahoma" panose="020B0604030504040204" pitchFamily="34" charset="0"/>
              <a:cs typeface="Times New Roman" panose="02020603050405020304" pitchFamily="18" charset="0"/>
            </a:endParaRPr>
          </a:p>
          <a:p>
            <a:pPr marL="0" marR="0" lvl="0" indent="0" algn="just" defTabSz="914400" rtl="0" eaLnBrk="1" fontAlgn="auto" latinLnBrk="0" hangingPunct="1">
              <a:lnSpc>
                <a:spcPct val="170000"/>
              </a:lnSpc>
              <a:spcBef>
                <a:spcPts val="1000"/>
              </a:spcBef>
              <a:spcAft>
                <a:spcPts val="0"/>
              </a:spcAft>
              <a:buClrTx/>
              <a:buSzTx/>
              <a:buFont typeface="Arial" panose="020B0604020202020204" pitchFamily="34" charset="0"/>
              <a:buNone/>
              <a:tabLst/>
              <a:defRPr/>
            </a:pPr>
            <a:endParaRPr kumimoji="0" lang="en-US" sz="1800" b="0" i="0" u="none" strike="noStrike" kern="1200" cap="none" spc="0" normalizeH="0" baseline="0" noProof="0" dirty="0">
              <a:ln>
                <a:noFill/>
              </a:ln>
              <a:solidFill>
                <a:srgbClr val="001D35"/>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46480487"/>
      </p:ext>
    </p:extLst>
  </p:cSld>
  <p:clrMapOvr>
    <a:masterClrMapping/>
  </p:clrMapOvr>
  <p:transition>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559723" y="365125"/>
            <a:ext cx="11255432" cy="6027983"/>
          </a:xfrm>
          <a:prstGeom prst="rect">
            <a:avLst/>
          </a:prstGeom>
        </p:spPr>
      </p:pic>
      <p:sp>
        <p:nvSpPr>
          <p:cNvPr id="7" name="TextBox 6">
            <a:extLst>
              <a:ext uri="{FF2B5EF4-FFF2-40B4-BE49-F238E27FC236}">
                <a16:creationId xmlns:a16="http://schemas.microsoft.com/office/drawing/2014/main" id="{EB1F850A-11E7-2FA9-FF7F-59BA0C9BDA34}"/>
              </a:ext>
            </a:extLst>
          </p:cNvPr>
          <p:cNvSpPr txBox="1"/>
          <p:nvPr/>
        </p:nvSpPr>
        <p:spPr>
          <a:xfrm>
            <a:off x="3048000" y="2716481"/>
            <a:ext cx="609600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black"/>
                </a:solidFill>
                <a:effectLst/>
                <a:uLnTx/>
                <a:uFillTx/>
                <a:latin typeface="Aptos Black" panose="020B0004020202020204" pitchFamily="34" charset="0"/>
                <a:ea typeface="+mn-ea"/>
                <a:cs typeface="+mn-cs"/>
              </a:rPr>
              <a:t>THANK YOU </a:t>
            </a:r>
            <a:endParaRPr kumimoji="0" lang="en-US"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09330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97D35-6A8F-4555-6A51-BD4E8278D7A1}"/>
            </a:ext>
          </a:extLst>
        </p:cNvPr>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536F2120-9C8D-1209-7AA7-FBEA448930D4}"/>
              </a:ext>
            </a:extLst>
          </p:cNvPr>
          <p:cNvSpPr>
            <a:spLocks noGrp="1"/>
          </p:cNvSpPr>
          <p:nvPr>
            <p:ph type="sldNum" sz="quarter" idx="12"/>
          </p:nvPr>
        </p:nvSpPr>
        <p:spPr/>
        <p:txBody>
          <a:bodyPr/>
          <a:lstStyle/>
          <a:p>
            <a:fld id="{2DDF82E0-F617-466A-8989-E6F91EEE8384}" type="slidenum">
              <a:rPr lang="en-US" altLang="en-US" sz="1600">
                <a:solidFill>
                  <a:prstClr val="white"/>
                </a:solidFill>
              </a:rPr>
              <a:pPr/>
              <a:t>2</a:t>
            </a:fld>
            <a:endParaRPr lang="en-US" altLang="en-US" sz="1600" dirty="0">
              <a:solidFill>
                <a:prstClr val="white"/>
              </a:solidFill>
            </a:endParaRPr>
          </a:p>
        </p:txBody>
      </p:sp>
      <p:sp>
        <p:nvSpPr>
          <p:cNvPr id="16" name="Slide Number Placeholder 3">
            <a:extLst>
              <a:ext uri="{FF2B5EF4-FFF2-40B4-BE49-F238E27FC236}">
                <a16:creationId xmlns:a16="http://schemas.microsoft.com/office/drawing/2014/main" id="{FB196E9A-E194-86D8-94FE-AFAB12B73079}"/>
              </a:ext>
            </a:extLst>
          </p:cNvPr>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2</a:t>
            </a:fld>
            <a:endParaRPr lang="en-US" altLang="en-US" dirty="0">
              <a:solidFill>
                <a:schemeClr val="tx1"/>
              </a:solidFill>
              <a:latin typeface="Arial"/>
              <a:cs typeface="Arial"/>
            </a:endParaRPr>
          </a:p>
        </p:txBody>
      </p:sp>
      <p:pic>
        <p:nvPicPr>
          <p:cNvPr id="7" name="Picture 6">
            <a:extLst>
              <a:ext uri="{FF2B5EF4-FFF2-40B4-BE49-F238E27FC236}">
                <a16:creationId xmlns:a16="http://schemas.microsoft.com/office/drawing/2014/main" id="{62EDA3EC-75CC-B018-33E8-4E0359DBD886}"/>
              </a:ext>
            </a:extLst>
          </p:cNvPr>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60D04EA2-6801-E898-27D4-EDDF7BCC96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9" name="Title 8">
            <a:extLst>
              <a:ext uri="{FF2B5EF4-FFF2-40B4-BE49-F238E27FC236}">
                <a16:creationId xmlns:a16="http://schemas.microsoft.com/office/drawing/2014/main" id="{E0F8FA07-E601-AA5C-D909-A32AF85C3496}"/>
              </a:ext>
            </a:extLst>
          </p:cNvPr>
          <p:cNvSpPr txBox="1">
            <a:spLocks/>
          </p:cNvSpPr>
          <p:nvPr/>
        </p:nvSpPr>
        <p:spPr bwMode="auto">
          <a:xfrm>
            <a:off x="5198562" y="90015"/>
            <a:ext cx="6824075" cy="1979996"/>
          </a:xfrm>
          <a:prstGeom prst="roundRect">
            <a:avLst>
              <a:gd name="adj" fmla="val 42030"/>
            </a:avLst>
          </a:prstGeom>
          <a:solidFill>
            <a:srgbClr val="00B050"/>
          </a:solidFill>
          <a:ln w="25400" cap="flat" cmpd="sng" algn="ctr">
            <a:solidFill>
              <a:schemeClr val="bg1"/>
            </a:solidFill>
            <a:prstDash val="soli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a:lnSpc>
                <a:spcPct val="115000"/>
              </a:lnSpc>
              <a:spcBef>
                <a:spcPts val="0"/>
              </a:spcBef>
              <a:spcAft>
                <a:spcPts val="0"/>
              </a:spcAft>
            </a:pPr>
            <a:r>
              <a:rPr kumimoji="0" lang="en-US" sz="4400" b="0" i="0" u="none" strike="noStrike" kern="1200" cap="none" spc="0" normalizeH="0" baseline="0" noProof="0" dirty="0">
                <a:ln>
                  <a:noFill/>
                </a:ln>
                <a:solidFill>
                  <a:schemeClr val="bg1"/>
                </a:solidFill>
                <a:effectLst/>
                <a:uLnTx/>
                <a:uFillTx/>
                <a:latin typeface="Aptos Display" panose="02110004020202020204"/>
                <a:ea typeface="+mj-ea"/>
                <a:cs typeface="+mj-cs"/>
              </a:rPr>
              <a:t>BIOGRAPHY</a:t>
            </a:r>
            <a:r>
              <a:rPr lang="en-US" sz="3200" dirty="0">
                <a:latin typeface="Times New Roman" panose="02020603050405020304" pitchFamily="18" charset="0"/>
                <a:ea typeface="Times New Roman" panose="02020603050405020304" pitchFamily="18" charset="0"/>
                <a:cs typeface="Arial" panose="020B0604020202020204" pitchFamily="34" charset="0"/>
              </a:rPr>
              <a:t> </a:t>
            </a:r>
          </a:p>
        </p:txBody>
      </p:sp>
      <p:sp>
        <p:nvSpPr>
          <p:cNvPr id="5" name="Content Placeholder 4">
            <a:extLst>
              <a:ext uri="{FF2B5EF4-FFF2-40B4-BE49-F238E27FC236}">
                <a16:creationId xmlns:a16="http://schemas.microsoft.com/office/drawing/2014/main" id="{869510D1-2325-70B8-15E5-C3BA6762E1CB}"/>
              </a:ext>
            </a:extLst>
          </p:cNvPr>
          <p:cNvSpPr>
            <a:spLocks noGrp="1"/>
          </p:cNvSpPr>
          <p:nvPr>
            <p:ph idx="1"/>
          </p:nvPr>
        </p:nvSpPr>
        <p:spPr>
          <a:xfrm>
            <a:off x="250166" y="2234242"/>
            <a:ext cx="11550770" cy="3973519"/>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normAutofit/>
          </a:bodyPr>
          <a:lstStyle/>
          <a:p>
            <a:pPr marL="628650" lvl="0" indent="-285750" eaLnBrk="0" fontAlgn="base" hangingPunct="0">
              <a:lnSpc>
                <a:spcPct val="100000"/>
              </a:lnSpc>
              <a:spcBef>
                <a:spcPts val="0"/>
              </a:spcBef>
              <a:spcAft>
                <a:spcPct val="0"/>
              </a:spcAft>
              <a:buFont typeface="Wingdings" panose="05000000000000000000" pitchFamily="2" charset="2"/>
              <a:buChar char="§"/>
              <a:defRPr/>
            </a:pPr>
            <a:r>
              <a:rPr lang="en-US" sz="2000" b="1" dirty="0">
                <a:latin typeface="Arial" panose="020B0604020202020204" pitchFamily="34" charset="0"/>
                <a:cs typeface="Arial" panose="020B0604020202020204" pitchFamily="34" charset="0"/>
              </a:rPr>
              <a:t>Academic</a:t>
            </a:r>
            <a:r>
              <a:rPr lang="en-US" sz="200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Attainments</a:t>
            </a:r>
            <a:r>
              <a:rPr lang="en-US" sz="2000" dirty="0">
                <a:latin typeface="Arial" panose="020B0604020202020204" pitchFamily="34" charset="0"/>
                <a:cs typeface="Arial" panose="020B0604020202020204" pitchFamily="34" charset="0"/>
              </a:rPr>
              <a:t>: Dlamini Charity Sithabile attained Master of Social sciences in population studies in  (UKZN-2023), (Bachelor of art honors in Psychology-UNISA-2017) ,BA in Social Work (UNISA-2011), Certificate in Monitoring Evaluation and Research (UKZN-2018). </a:t>
            </a:r>
          </a:p>
          <a:p>
            <a:pPr marL="628650" lvl="0" indent="-285750" eaLnBrk="0" fontAlgn="base" hangingPunct="0">
              <a:lnSpc>
                <a:spcPct val="100000"/>
              </a:lnSpc>
              <a:spcBef>
                <a:spcPts val="0"/>
              </a:spcBef>
              <a:spcAft>
                <a:spcPct val="0"/>
              </a:spcAft>
              <a:buFont typeface="Wingdings" panose="05000000000000000000" pitchFamily="2" charset="2"/>
              <a:buChar char="§"/>
              <a:defRPr/>
            </a:pPr>
            <a:r>
              <a:rPr lang="en-US" sz="2000" b="1" dirty="0">
                <a:latin typeface="Arial" panose="020B0604020202020204" pitchFamily="34" charset="0"/>
                <a:cs typeface="Arial" panose="020B0604020202020204" pitchFamily="34" charset="0"/>
              </a:rPr>
              <a:t>Work experience </a:t>
            </a:r>
            <a:r>
              <a:rPr lang="en-US" sz="2000" dirty="0">
                <a:latin typeface="Arial" panose="020B0604020202020204" pitchFamily="34" charset="0"/>
                <a:cs typeface="Arial" panose="020B0604020202020204" pitchFamily="34" charset="0"/>
              </a:rPr>
              <a:t>:Started working at Nicro as Social Auxiliary worker, then proceeded to Mental health society as a Social worker and currently employed by Department of Social Development for 10 years as Social worker at Impendle office, four years as an acting District coordinator for uMgungundlovu DSD coordinating Substance Abuse, Older Persons and Victim Empowerment Programs and children and families for the seven Local Municipalities. She is registered with SACSSP (10-29959).Sithabile conducts monitoring and evaluation to the Non-profit funded organizations by Social Development, Statutory services and canalization officer for foster care cases.</a:t>
            </a:r>
            <a:endParaRPr lang="en-ZA"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9525115"/>
      </p:ext>
    </p:extLst>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05F09-DF02-3FF5-5A34-265AB615B726}"/>
            </a:ext>
          </a:extLst>
        </p:cNvPr>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9F227DF5-AE24-10D8-C184-7B36FB8E4C5F}"/>
              </a:ext>
            </a:extLst>
          </p:cNvPr>
          <p:cNvSpPr>
            <a:spLocks noGrp="1"/>
          </p:cNvSpPr>
          <p:nvPr>
            <p:ph type="sldNum" sz="quarter" idx="12"/>
          </p:nvPr>
        </p:nvSpPr>
        <p:spPr/>
        <p:txBody>
          <a:bodyPr/>
          <a:lstStyle/>
          <a:p>
            <a:fld id="{2DDF82E0-F617-466A-8989-E6F91EEE8384}" type="slidenum">
              <a:rPr lang="en-US" altLang="en-US" sz="1600">
                <a:solidFill>
                  <a:prstClr val="white"/>
                </a:solidFill>
              </a:rPr>
              <a:pPr/>
              <a:t>3</a:t>
            </a:fld>
            <a:endParaRPr lang="en-US" altLang="en-US" sz="1600" dirty="0">
              <a:solidFill>
                <a:prstClr val="white"/>
              </a:solidFill>
            </a:endParaRPr>
          </a:p>
        </p:txBody>
      </p:sp>
      <p:sp>
        <p:nvSpPr>
          <p:cNvPr id="16" name="Slide Number Placeholder 3">
            <a:extLst>
              <a:ext uri="{FF2B5EF4-FFF2-40B4-BE49-F238E27FC236}">
                <a16:creationId xmlns:a16="http://schemas.microsoft.com/office/drawing/2014/main" id="{211E83CC-2509-7970-ECAD-B0334C5CDDC3}"/>
              </a:ext>
            </a:extLst>
          </p:cNvPr>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3</a:t>
            </a:fld>
            <a:endParaRPr lang="en-US" altLang="en-US" dirty="0">
              <a:solidFill>
                <a:schemeClr val="tx1"/>
              </a:solidFill>
              <a:latin typeface="Arial"/>
              <a:cs typeface="Arial"/>
            </a:endParaRPr>
          </a:p>
        </p:txBody>
      </p:sp>
      <p:pic>
        <p:nvPicPr>
          <p:cNvPr id="7" name="Picture 6">
            <a:extLst>
              <a:ext uri="{FF2B5EF4-FFF2-40B4-BE49-F238E27FC236}">
                <a16:creationId xmlns:a16="http://schemas.microsoft.com/office/drawing/2014/main" id="{DD3EF0CB-A653-3534-6EBA-32F686D61634}"/>
              </a:ext>
            </a:extLst>
          </p:cNvPr>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4602E883-9E8D-52CE-60A4-09499A8821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9" name="Title 8">
            <a:extLst>
              <a:ext uri="{FF2B5EF4-FFF2-40B4-BE49-F238E27FC236}">
                <a16:creationId xmlns:a16="http://schemas.microsoft.com/office/drawing/2014/main" id="{86B2F18F-5BA1-FF8B-45BF-BF7802218AC6}"/>
              </a:ext>
            </a:extLst>
          </p:cNvPr>
          <p:cNvSpPr txBox="1">
            <a:spLocks/>
          </p:cNvSpPr>
          <p:nvPr/>
        </p:nvSpPr>
        <p:spPr bwMode="auto">
          <a:xfrm>
            <a:off x="5198562" y="90015"/>
            <a:ext cx="6824075" cy="1298838"/>
          </a:xfrm>
          <a:prstGeom prst="roundRect">
            <a:avLst>
              <a:gd name="adj" fmla="val 42030"/>
            </a:avLst>
          </a:prstGeom>
          <a:solidFill>
            <a:srgbClr val="00B050"/>
          </a:solidFill>
          <a:ln w="25400" cap="flat" cmpd="sng" algn="ctr">
            <a:solidFill>
              <a:schemeClr val="bg1"/>
            </a:solidFill>
            <a:prstDash val="soli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a:lnSpc>
                <a:spcPct val="115000"/>
              </a:lnSpc>
              <a:spcBef>
                <a:spcPts val="0"/>
              </a:spcBef>
              <a:spcAft>
                <a:spcPts val="0"/>
              </a:spcAft>
            </a:pPr>
            <a:r>
              <a:rPr kumimoji="0" lang="en-US" altLang="da-DK" sz="44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OBJECTIVES</a:t>
            </a:r>
            <a:endParaRPr lang="en-US" sz="3200" b="1" dirty="0">
              <a:solidFill>
                <a:schemeClr val="bg1"/>
              </a:solidFill>
              <a:latin typeface="Arial" panose="020B0604020202020204" pitchFamily="34" charset="0"/>
              <a:ea typeface="Times New Roman" panose="02020603050405020304" pitchFamily="18" charset="0"/>
              <a:cs typeface="Arial" panose="020B0604020202020204" pitchFamily="34" charset="0"/>
            </a:endParaRPr>
          </a:p>
        </p:txBody>
      </p:sp>
      <p:sp>
        <p:nvSpPr>
          <p:cNvPr id="5" name="Content Placeholder 4">
            <a:extLst>
              <a:ext uri="{FF2B5EF4-FFF2-40B4-BE49-F238E27FC236}">
                <a16:creationId xmlns:a16="http://schemas.microsoft.com/office/drawing/2014/main" id="{39C3BE46-92F8-397D-C16A-358330DE1329}"/>
              </a:ext>
            </a:extLst>
          </p:cNvPr>
          <p:cNvSpPr>
            <a:spLocks noGrp="1"/>
          </p:cNvSpPr>
          <p:nvPr>
            <p:ph idx="1"/>
          </p:nvPr>
        </p:nvSpPr>
        <p:spPr>
          <a:xfrm>
            <a:off x="250166" y="1584960"/>
            <a:ext cx="11550770" cy="4622801"/>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lstStyle/>
          <a:p>
            <a:pPr marL="342900" marR="0" lvl="0" indent="-342900" algn="just" defTabSz="914400" rtl="0" eaLnBrk="1" fontAlgn="auto" latinLnBrk="0" hangingPunct="1">
              <a:lnSpc>
                <a:spcPct val="150000"/>
              </a:lnSpc>
              <a:spcBef>
                <a:spcPts val="0"/>
              </a:spcBef>
              <a:spcAft>
                <a:spcPts val="0"/>
              </a:spcAft>
              <a:buClrTx/>
              <a:buSzTx/>
              <a:buFont typeface="Arial" panose="020B0604020202020204" pitchFamily="34" charset="0"/>
              <a:buAutoNum type="arabicPeriod"/>
              <a:tabLst/>
              <a:defRPr/>
            </a:pPr>
            <a:r>
              <a:rPr kumimoji="0" lang="en-US" sz="2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To analyze the  age of consent policies available  for children.</a:t>
            </a:r>
          </a:p>
          <a:p>
            <a:pPr marL="342900" marR="0" lvl="0" indent="-342900" algn="just" defTabSz="914400" rtl="0" eaLnBrk="1" fontAlgn="auto" latinLnBrk="0" hangingPunct="1">
              <a:lnSpc>
                <a:spcPct val="150000"/>
              </a:lnSpc>
              <a:spcBef>
                <a:spcPts val="0"/>
              </a:spcBef>
              <a:spcAft>
                <a:spcPts val="0"/>
              </a:spcAft>
              <a:buClrTx/>
              <a:buSzTx/>
              <a:buFont typeface="Arial" panose="020B0604020202020204" pitchFamily="34" charset="0"/>
              <a:buAutoNum type="arabicPeriod"/>
              <a:tabLst/>
              <a:defRPr/>
            </a:pPr>
            <a:r>
              <a:rPr kumimoji="0" lang="en-US" sz="2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To investigate the extent to which the legal and policy frameworks address or perpetuate the early and unintended pregnancy </a:t>
            </a:r>
            <a:r>
              <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a:t>
            </a:r>
            <a:endParaRPr kumimoji="0" lang="en-US" sz="2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kumimoji="0" lang="en-US" sz="26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Arial" panose="020B0604020202020204" pitchFamily="34" charset="0"/>
              </a:rPr>
              <a:t>3.To  examine existing  policies  available in supporting the teen mothers  post pregnancy.</a:t>
            </a:r>
          </a:p>
          <a:p>
            <a:pPr marL="0" marR="0" lvl="0" indent="0" algn="just"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2600" dirty="0">
                <a:solidFill>
                  <a:srgbClr val="000000"/>
                </a:solidFill>
                <a:latin typeface="Arial" panose="020B0604020202020204" pitchFamily="34" charset="0"/>
                <a:ea typeface="Times New Roman" panose="02020603050405020304" pitchFamily="18" charset="0"/>
                <a:cs typeface="Arial" panose="020B0604020202020204" pitchFamily="34" charset="0"/>
              </a:rPr>
              <a:t>4. To explore challenges faced by teen mothers </a:t>
            </a:r>
            <a:endParaRPr kumimoji="0" lang="en-US" sz="2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50000"/>
              </a:lnSpc>
              <a:spcBef>
                <a:spcPts val="0"/>
              </a:spcBef>
              <a:spcAft>
                <a:spcPts val="0"/>
              </a:spcAft>
              <a:buClrTx/>
              <a:buSzTx/>
              <a:buNone/>
              <a:tabLst/>
              <a:defRPr/>
            </a:pPr>
            <a:endParaRPr kumimoji="0" lang="en-ZA"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72629828"/>
      </p:ext>
    </p:extLst>
  </p:cSld>
  <p:clrMapOvr>
    <a:masterClrMapping/>
  </p:clrMapOvr>
  <p:transition>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65FB3-9411-6FF6-333F-F4798A6F5574}"/>
            </a:ext>
          </a:extLst>
        </p:cNvPr>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F5E1EA83-A0D4-41BB-CDF4-8AF02F28299A}"/>
              </a:ext>
            </a:extLst>
          </p:cNvPr>
          <p:cNvSpPr>
            <a:spLocks noGrp="1"/>
          </p:cNvSpPr>
          <p:nvPr>
            <p:ph type="sldNum" sz="quarter" idx="12"/>
          </p:nvPr>
        </p:nvSpPr>
        <p:spPr/>
        <p:txBody>
          <a:bodyPr/>
          <a:lstStyle/>
          <a:p>
            <a:fld id="{2DDF82E0-F617-466A-8989-E6F91EEE8384}" type="slidenum">
              <a:rPr lang="en-US" altLang="en-US" sz="1600">
                <a:solidFill>
                  <a:prstClr val="white"/>
                </a:solidFill>
              </a:rPr>
              <a:pPr/>
              <a:t>4</a:t>
            </a:fld>
            <a:endParaRPr lang="en-US" altLang="en-US" sz="1600" dirty="0">
              <a:solidFill>
                <a:prstClr val="white"/>
              </a:solidFill>
            </a:endParaRPr>
          </a:p>
        </p:txBody>
      </p:sp>
      <p:sp>
        <p:nvSpPr>
          <p:cNvPr id="16" name="Slide Number Placeholder 3">
            <a:extLst>
              <a:ext uri="{FF2B5EF4-FFF2-40B4-BE49-F238E27FC236}">
                <a16:creationId xmlns:a16="http://schemas.microsoft.com/office/drawing/2014/main" id="{4A8317B1-9A16-E902-383A-F3BFADF64FE7}"/>
              </a:ext>
            </a:extLst>
          </p:cNvPr>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4</a:t>
            </a:fld>
            <a:endParaRPr lang="en-US" altLang="en-US" dirty="0">
              <a:solidFill>
                <a:schemeClr val="tx1"/>
              </a:solidFill>
              <a:latin typeface="Arial"/>
              <a:cs typeface="Arial"/>
            </a:endParaRPr>
          </a:p>
        </p:txBody>
      </p:sp>
      <p:pic>
        <p:nvPicPr>
          <p:cNvPr id="7" name="Picture 6">
            <a:extLst>
              <a:ext uri="{FF2B5EF4-FFF2-40B4-BE49-F238E27FC236}">
                <a16:creationId xmlns:a16="http://schemas.microsoft.com/office/drawing/2014/main" id="{6F374E74-B949-E26B-2F6C-4C4C4537638E}"/>
              </a:ext>
            </a:extLst>
          </p:cNvPr>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0EE4E9D2-F1EB-C30C-55CD-447C89570F0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9" name="Title 8">
            <a:extLst>
              <a:ext uri="{FF2B5EF4-FFF2-40B4-BE49-F238E27FC236}">
                <a16:creationId xmlns:a16="http://schemas.microsoft.com/office/drawing/2014/main" id="{1FFDBE9A-2134-B74C-ED4F-683AD23ADC18}"/>
              </a:ext>
            </a:extLst>
          </p:cNvPr>
          <p:cNvSpPr txBox="1">
            <a:spLocks/>
          </p:cNvSpPr>
          <p:nvPr/>
        </p:nvSpPr>
        <p:spPr bwMode="auto">
          <a:xfrm>
            <a:off x="4140680" y="90015"/>
            <a:ext cx="7881958" cy="1350596"/>
          </a:xfrm>
          <a:prstGeom prst="roundRect">
            <a:avLst>
              <a:gd name="adj" fmla="val 42030"/>
            </a:avLst>
          </a:prstGeom>
          <a:solidFill>
            <a:srgbClr val="00B050"/>
          </a:solidFill>
          <a:ln w="25400" cap="flat" cmpd="sng" algn="ctr">
            <a:solidFill>
              <a:schemeClr val="bg1"/>
            </a:solidFill>
            <a:prstDash val="soli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a:lnSpc>
                <a:spcPct val="115000"/>
              </a:lnSpc>
              <a:spcBef>
                <a:spcPts val="0"/>
              </a:spcBef>
              <a:spcAft>
                <a:spcPts val="0"/>
              </a:spcAft>
            </a:pPr>
            <a:r>
              <a:rPr kumimoji="0" lang="en-US" altLang="da-DK" sz="44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RESEARCH METHODOLOGY</a:t>
            </a:r>
            <a:endParaRPr lang="en-US" sz="3200" dirty="0">
              <a:solidFill>
                <a:schemeClr val="bg1"/>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5" name="Content Placeholder 4">
            <a:extLst>
              <a:ext uri="{FF2B5EF4-FFF2-40B4-BE49-F238E27FC236}">
                <a16:creationId xmlns:a16="http://schemas.microsoft.com/office/drawing/2014/main" id="{78431418-B55C-F8B6-974D-F022974C5DCA}"/>
              </a:ext>
            </a:extLst>
          </p:cNvPr>
          <p:cNvSpPr>
            <a:spLocks noGrp="1"/>
          </p:cNvSpPr>
          <p:nvPr>
            <p:ph idx="1"/>
          </p:nvPr>
        </p:nvSpPr>
        <p:spPr>
          <a:xfrm>
            <a:off x="250166" y="1751162"/>
            <a:ext cx="11550770" cy="4456599"/>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normAutofit/>
          </a:bodyPr>
          <a:lstStyle/>
          <a:p>
            <a:pPr marL="0" marR="0" lvl="0" indent="0" algn="just" defTabSz="914400" rtl="0" eaLnBrk="1" fontAlgn="auto" latinLnBrk="0" hangingPunct="1">
              <a:lnSpc>
                <a:spcPct val="150000"/>
              </a:lnSpc>
              <a:spcBef>
                <a:spcPts val="1000"/>
              </a:spcBef>
              <a:spcAft>
                <a:spcPts val="0"/>
              </a:spcAft>
              <a:buClrTx/>
              <a:buSzTx/>
              <a:buFont typeface="Arial" panose="020B0604020202020204" pitchFamily="34" charset="0"/>
              <a:buNone/>
              <a:tabLst/>
              <a:defRPr/>
            </a:pPr>
            <a:r>
              <a:rPr kumimoji="0" lang="en-US" altLang="da-DK"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  methodology used is a Desktop research,  In the quest to respond to the research question I used journal articles, websites, data and reports from StatsSA, the Department of Health, and the Department  of Social Development. I used online databases and archives for health statistics such as (World Health Organization), and Government sources on public health. I used relevant peer-reviewed academic journals and books.</a:t>
            </a:r>
          </a:p>
          <a:p>
            <a:pPr marL="0" lvl="0" indent="0">
              <a:lnSpc>
                <a:spcPct val="150000"/>
              </a:lnSpc>
              <a:spcBef>
                <a:spcPts val="0"/>
              </a:spcBef>
              <a:buNone/>
              <a:defRPr/>
            </a:pPr>
            <a:endParaRPr lang="en-Z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3587093"/>
      </p:ext>
    </p:extLst>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C94D8-8E3A-F4B6-38C2-A7E868729057}"/>
            </a:ext>
          </a:extLst>
        </p:cNvPr>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36EF6FCF-09A5-DA62-B81B-D23D412AA9A7}"/>
              </a:ext>
            </a:extLst>
          </p:cNvPr>
          <p:cNvSpPr>
            <a:spLocks noGrp="1"/>
          </p:cNvSpPr>
          <p:nvPr>
            <p:ph type="sldNum" sz="quarter" idx="12"/>
          </p:nvPr>
        </p:nvSpPr>
        <p:spPr/>
        <p:txBody>
          <a:bodyPr/>
          <a:lstStyle/>
          <a:p>
            <a:fld id="{2DDF82E0-F617-466A-8989-E6F91EEE8384}" type="slidenum">
              <a:rPr lang="en-US" altLang="en-US" sz="1600">
                <a:solidFill>
                  <a:prstClr val="white"/>
                </a:solidFill>
              </a:rPr>
              <a:pPr/>
              <a:t>5</a:t>
            </a:fld>
            <a:endParaRPr lang="en-US" altLang="en-US" sz="1600" dirty="0">
              <a:solidFill>
                <a:prstClr val="white"/>
              </a:solidFill>
            </a:endParaRPr>
          </a:p>
        </p:txBody>
      </p:sp>
      <p:sp>
        <p:nvSpPr>
          <p:cNvPr id="16" name="Slide Number Placeholder 3">
            <a:extLst>
              <a:ext uri="{FF2B5EF4-FFF2-40B4-BE49-F238E27FC236}">
                <a16:creationId xmlns:a16="http://schemas.microsoft.com/office/drawing/2014/main" id="{71030053-A878-81A3-8A49-EE239B5C5324}"/>
              </a:ext>
            </a:extLst>
          </p:cNvPr>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5</a:t>
            </a:fld>
            <a:endParaRPr lang="en-US" altLang="en-US" dirty="0">
              <a:solidFill>
                <a:schemeClr val="tx1"/>
              </a:solidFill>
              <a:latin typeface="Arial"/>
              <a:cs typeface="Arial"/>
            </a:endParaRPr>
          </a:p>
        </p:txBody>
      </p:sp>
      <p:pic>
        <p:nvPicPr>
          <p:cNvPr id="7" name="Picture 6">
            <a:extLst>
              <a:ext uri="{FF2B5EF4-FFF2-40B4-BE49-F238E27FC236}">
                <a16:creationId xmlns:a16="http://schemas.microsoft.com/office/drawing/2014/main" id="{A7E34D6D-1BE4-7FE7-D1A6-7736CFB0E590}"/>
              </a:ext>
            </a:extLst>
          </p:cNvPr>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EE807B4D-58DE-AB69-8ED2-4E8A53F937B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9" name="Title 8">
            <a:extLst>
              <a:ext uri="{FF2B5EF4-FFF2-40B4-BE49-F238E27FC236}">
                <a16:creationId xmlns:a16="http://schemas.microsoft.com/office/drawing/2014/main" id="{3ABAA98D-E007-BA03-BA29-2D95AA6EF433}"/>
              </a:ext>
            </a:extLst>
          </p:cNvPr>
          <p:cNvSpPr txBox="1">
            <a:spLocks/>
          </p:cNvSpPr>
          <p:nvPr/>
        </p:nvSpPr>
        <p:spPr bwMode="auto">
          <a:xfrm>
            <a:off x="4140680" y="90015"/>
            <a:ext cx="7881958" cy="1350596"/>
          </a:xfrm>
          <a:prstGeom prst="roundRect">
            <a:avLst>
              <a:gd name="adj" fmla="val 42030"/>
            </a:avLst>
          </a:prstGeom>
          <a:solidFill>
            <a:srgbClr val="00B050"/>
          </a:solidFill>
          <a:ln w="25400" cap="flat" cmpd="sng" algn="ctr">
            <a:solidFill>
              <a:schemeClr val="bg1"/>
            </a:solidFill>
            <a:prstDash val="solid"/>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a:lnSpc>
                <a:spcPct val="115000"/>
              </a:lnSpc>
              <a:spcBef>
                <a:spcPts val="0"/>
              </a:spcBef>
              <a:spcAft>
                <a:spcPts val="0"/>
              </a:spcAft>
            </a:pPr>
            <a:r>
              <a:rPr kumimoji="0" lang="en-US" sz="4400" b="0" i="0" u="none" strike="noStrike" kern="1200" cap="none" spc="0" normalizeH="0" baseline="0" noProof="0" dirty="0">
                <a:ln>
                  <a:noFill/>
                </a:ln>
                <a:solidFill>
                  <a:schemeClr val="bg1"/>
                </a:solidFill>
                <a:effectLst/>
                <a:uLnTx/>
                <a:uFillTx/>
                <a:latin typeface="Aptos Display" panose="02110004020202020204"/>
                <a:ea typeface="+mj-ea"/>
                <a:cs typeface="+mj-cs"/>
              </a:rPr>
              <a:t>Introduction</a:t>
            </a:r>
            <a:endParaRPr lang="en-US" sz="3200" dirty="0">
              <a:solidFill>
                <a:schemeClr val="bg1"/>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5" name="Content Placeholder 4">
            <a:extLst>
              <a:ext uri="{FF2B5EF4-FFF2-40B4-BE49-F238E27FC236}">
                <a16:creationId xmlns:a16="http://schemas.microsoft.com/office/drawing/2014/main" id="{A01BE799-02B8-90CD-2A8E-86B5E2F17A1E}"/>
              </a:ext>
            </a:extLst>
          </p:cNvPr>
          <p:cNvSpPr>
            <a:spLocks noGrp="1"/>
          </p:cNvSpPr>
          <p:nvPr>
            <p:ph idx="1"/>
          </p:nvPr>
        </p:nvSpPr>
        <p:spPr>
          <a:xfrm>
            <a:off x="250166" y="1751162"/>
            <a:ext cx="11550770" cy="4456599"/>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normAutofit lnSpcReduction="10000"/>
          </a:bodyPr>
          <a:lstStyle/>
          <a:p>
            <a:pPr marL="228600" marR="0" lvl="0" indent="-228600" algn="just" defTabSz="914400"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South Africa is amongst the countries with  highest  burden of teenage pregnancy .In an attempt to eradicate the sexual assault of children the age  of consent norms have been extensively legislated. Legislation guides from what ages a young person may be regarded as child ,whether they can consent to cultural activities such as virginity testing , the children's rights are enshrined in the constitution of the country . </a:t>
            </a:r>
          </a:p>
          <a:p>
            <a:pPr marL="228600" marR="0" lvl="0" indent="-228600" algn="just" defTabSz="914400"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The focus area for this study is UMgungundlovu District, which is located within the Province of Kwa-Zulu Natal as second biggest District after eThekwini. UMgungundlovu District has high rates  of teenage pregnancy according to the  </a:t>
            </a:r>
            <a:r>
              <a:rPr kumimoji="0" lang="en-ZA" sz="1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District Health Information System,2023.</a:t>
            </a:r>
            <a:endParaRPr kumimoji="0" lang="en-ZA"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28600" marR="0" lvl="0" indent="-228600" algn="just" defTabSz="914400"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This raises a question on the  harmony  within the prescribed legislations ,do these legislations translates to the protection of children against unintended and early pregnancies . The early and unintended pregnancies threatens the very same rights and future for teenage girls that the legislation is trying to protect.</a:t>
            </a:r>
          </a:p>
          <a:p>
            <a:pPr marL="0" lvl="0" indent="0">
              <a:lnSpc>
                <a:spcPct val="150000"/>
              </a:lnSpc>
              <a:spcBef>
                <a:spcPts val="0"/>
              </a:spcBef>
              <a:buNone/>
              <a:defRPr/>
            </a:pPr>
            <a:endParaRPr lang="en-Z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0096620"/>
      </p:ext>
    </p:extLst>
  </p:cSld>
  <p:clrMapOvr>
    <a:masterClrMapping/>
  </p:clrMapOvr>
  <p:transition>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847AC-A784-4381-1458-DFFA7071C333}"/>
            </a:ext>
          </a:extLst>
        </p:cNvPr>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06A2BE13-FACC-9481-C970-9A3CEEDFFD1D}"/>
              </a:ext>
            </a:extLst>
          </p:cNvPr>
          <p:cNvSpPr>
            <a:spLocks noGrp="1"/>
          </p:cNvSpPr>
          <p:nvPr>
            <p:ph type="sldNum" sz="quarter" idx="12"/>
          </p:nvPr>
        </p:nvSpPr>
        <p:spPr/>
        <p:txBody>
          <a:bodyPr/>
          <a:lstStyle/>
          <a:p>
            <a:fld id="{2DDF82E0-F617-466A-8989-E6F91EEE8384}" type="slidenum">
              <a:rPr lang="en-US" altLang="en-US" sz="1600">
                <a:solidFill>
                  <a:prstClr val="white"/>
                </a:solidFill>
              </a:rPr>
              <a:pPr/>
              <a:t>6</a:t>
            </a:fld>
            <a:endParaRPr lang="en-US" altLang="en-US" sz="1600" dirty="0">
              <a:solidFill>
                <a:prstClr val="white"/>
              </a:solidFill>
            </a:endParaRPr>
          </a:p>
        </p:txBody>
      </p:sp>
      <p:sp>
        <p:nvSpPr>
          <p:cNvPr id="16" name="Slide Number Placeholder 3">
            <a:extLst>
              <a:ext uri="{FF2B5EF4-FFF2-40B4-BE49-F238E27FC236}">
                <a16:creationId xmlns:a16="http://schemas.microsoft.com/office/drawing/2014/main" id="{59EF02E3-5C88-4B5E-CC2F-7D57FC15237A}"/>
              </a:ext>
            </a:extLst>
          </p:cNvPr>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6</a:t>
            </a:fld>
            <a:endParaRPr lang="en-US" altLang="en-US" dirty="0">
              <a:solidFill>
                <a:schemeClr val="tx1"/>
              </a:solidFill>
              <a:latin typeface="Arial"/>
              <a:cs typeface="Arial"/>
            </a:endParaRPr>
          </a:p>
        </p:txBody>
      </p:sp>
      <p:pic>
        <p:nvPicPr>
          <p:cNvPr id="7" name="Picture 6">
            <a:extLst>
              <a:ext uri="{FF2B5EF4-FFF2-40B4-BE49-F238E27FC236}">
                <a16:creationId xmlns:a16="http://schemas.microsoft.com/office/drawing/2014/main" id="{322A6B9E-8B4F-4623-80EC-FA9ADA50E05F}"/>
              </a:ext>
            </a:extLst>
          </p:cNvPr>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271AA0FD-38AA-A736-03B3-3387D2DC306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9" name="Title 8">
            <a:extLst>
              <a:ext uri="{FF2B5EF4-FFF2-40B4-BE49-F238E27FC236}">
                <a16:creationId xmlns:a16="http://schemas.microsoft.com/office/drawing/2014/main" id="{6950B65D-5BCE-CE8A-FCF5-D8EC46E9A574}"/>
              </a:ext>
            </a:extLst>
          </p:cNvPr>
          <p:cNvSpPr txBox="1">
            <a:spLocks/>
          </p:cNvSpPr>
          <p:nvPr/>
        </p:nvSpPr>
        <p:spPr bwMode="auto">
          <a:xfrm>
            <a:off x="5198562" y="90015"/>
            <a:ext cx="6824075" cy="1979996"/>
          </a:xfrm>
          <a:prstGeom prst="roundRect">
            <a:avLst>
              <a:gd name="adj" fmla="val 42030"/>
            </a:avLst>
          </a:prstGeom>
          <a:solidFill>
            <a:srgbClr val="00B050"/>
          </a:solidFill>
          <a:ln w="25400" cap="flat" cmpd="sng" algn="ctr">
            <a:solidFill>
              <a:schemeClr val="bg1"/>
            </a:solidFill>
            <a:prstDash val="soli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a:lnSpc>
                <a:spcPct val="115000"/>
              </a:lnSpc>
              <a:spcBef>
                <a:spcPts val="0"/>
              </a:spcBef>
              <a:spcAft>
                <a:spcPts val="0"/>
              </a:spcAft>
            </a:pPr>
            <a:r>
              <a:rPr kumimoji="0" lang="en-US" sz="24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UMGUNGUNDLOVU DISTRICT PROFILE</a:t>
            </a:r>
            <a:endParaRPr lang="en-US" sz="3200" dirty="0">
              <a:solidFill>
                <a:schemeClr val="bg1"/>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5" name="Content Placeholder 4">
            <a:extLst>
              <a:ext uri="{FF2B5EF4-FFF2-40B4-BE49-F238E27FC236}">
                <a16:creationId xmlns:a16="http://schemas.microsoft.com/office/drawing/2014/main" id="{EB8540CC-B00F-DCF2-7424-5AC6F53D2DC0}"/>
              </a:ext>
            </a:extLst>
          </p:cNvPr>
          <p:cNvSpPr>
            <a:spLocks noGrp="1"/>
          </p:cNvSpPr>
          <p:nvPr>
            <p:ph idx="1"/>
          </p:nvPr>
        </p:nvSpPr>
        <p:spPr>
          <a:xfrm>
            <a:off x="250166" y="2234242"/>
            <a:ext cx="11550770" cy="3973519"/>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lstStyle/>
          <a:p>
            <a:pPr marL="228600" marR="0" lvl="0" indent="-228600" algn="just" defTabSz="914400"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uMgungundlovu District Population is estimated to be 1 235, 715 and  was ranked second behind eThekwini  in terms of population size. The majority of the population in uMgungundlovu resides in  UMsunduzi local municipality, whereas </a:t>
            </a:r>
            <a:r>
              <a:rPr kumimoji="0" lang="en-ZA" sz="2000" b="0" i="0" u="none" strike="noStrike" kern="1200" cap="none" spc="0" normalizeH="0" baseline="0" noProof="0" dirty="0" err="1">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Mpofana</a:t>
            </a:r>
            <a:r>
              <a:rPr kumimoji="0" lang="en-ZA"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had the least population within the District (Statssa,2022).</a:t>
            </a:r>
          </a:p>
          <a:p>
            <a:pPr marL="228600" marR="0" lvl="0" indent="-228600" algn="just" defTabSz="914400"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ZA"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District population trends suggest that </a:t>
            </a:r>
            <a:r>
              <a:rPr kumimoji="0" lang="en-ZA"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leading  age group in terms of numbers are the  15 to 34 year olds followed by 35 to 39 year olds  with least being 5 to 14 year olds also the 2022 census noted an  increase of population age group 60+ years (Statssa,2022). </a:t>
            </a:r>
          </a:p>
          <a:p>
            <a:pPr>
              <a:lnSpc>
                <a:spcPct val="150000"/>
              </a:lnSpc>
              <a:spcBef>
                <a:spcPts val="0"/>
              </a:spcBef>
              <a:buFont typeface="Wingdings" panose="05000000000000000000" pitchFamily="2" charset="2"/>
              <a:buChar char="ü"/>
              <a:defRPr/>
            </a:pPr>
            <a:endParaRPr lang="en-Z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7776366"/>
      </p:ext>
    </p:extLst>
  </p:cSld>
  <p:clrMapOvr>
    <a:masterClrMapping/>
  </p:clrMapOvr>
  <p:transition>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A5CBF-8DA8-255F-1DA6-1D7644ED82A9}"/>
            </a:ext>
          </a:extLst>
        </p:cNvPr>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ABE5E8B5-E13C-120C-B92E-6753C6C0643D}"/>
              </a:ext>
            </a:extLst>
          </p:cNvPr>
          <p:cNvSpPr>
            <a:spLocks noGrp="1"/>
          </p:cNvSpPr>
          <p:nvPr>
            <p:ph type="sldNum" sz="quarter" idx="12"/>
          </p:nvPr>
        </p:nvSpPr>
        <p:spPr/>
        <p:txBody>
          <a:bodyPr/>
          <a:lstStyle/>
          <a:p>
            <a:fld id="{2DDF82E0-F617-466A-8989-E6F91EEE8384}" type="slidenum">
              <a:rPr lang="en-US" altLang="en-US" sz="1600">
                <a:solidFill>
                  <a:prstClr val="white"/>
                </a:solidFill>
              </a:rPr>
              <a:pPr/>
              <a:t>7</a:t>
            </a:fld>
            <a:endParaRPr lang="en-US" altLang="en-US" sz="1600" dirty="0">
              <a:solidFill>
                <a:prstClr val="white"/>
              </a:solidFill>
            </a:endParaRPr>
          </a:p>
        </p:txBody>
      </p:sp>
      <p:sp>
        <p:nvSpPr>
          <p:cNvPr id="16" name="Slide Number Placeholder 3">
            <a:extLst>
              <a:ext uri="{FF2B5EF4-FFF2-40B4-BE49-F238E27FC236}">
                <a16:creationId xmlns:a16="http://schemas.microsoft.com/office/drawing/2014/main" id="{3C3FD88D-E95D-F759-B8A6-458287E43DEA}"/>
              </a:ext>
            </a:extLst>
          </p:cNvPr>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7</a:t>
            </a:fld>
            <a:endParaRPr lang="en-US" altLang="en-US" dirty="0">
              <a:solidFill>
                <a:schemeClr val="tx1"/>
              </a:solidFill>
              <a:latin typeface="Arial"/>
              <a:cs typeface="Arial"/>
            </a:endParaRPr>
          </a:p>
        </p:txBody>
      </p:sp>
      <p:pic>
        <p:nvPicPr>
          <p:cNvPr id="7" name="Picture 6">
            <a:extLst>
              <a:ext uri="{FF2B5EF4-FFF2-40B4-BE49-F238E27FC236}">
                <a16:creationId xmlns:a16="http://schemas.microsoft.com/office/drawing/2014/main" id="{1CD2EBBC-2F39-18D1-86AF-40A4648D40BD}"/>
              </a:ext>
            </a:extLst>
          </p:cNvPr>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CC0227E0-670C-E01E-A1B9-9C4A05DE6FD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9" name="Title 8">
            <a:extLst>
              <a:ext uri="{FF2B5EF4-FFF2-40B4-BE49-F238E27FC236}">
                <a16:creationId xmlns:a16="http://schemas.microsoft.com/office/drawing/2014/main" id="{BFB12ABD-D711-4413-C196-F558B2A97701}"/>
              </a:ext>
            </a:extLst>
          </p:cNvPr>
          <p:cNvSpPr txBox="1">
            <a:spLocks/>
          </p:cNvSpPr>
          <p:nvPr/>
        </p:nvSpPr>
        <p:spPr bwMode="auto">
          <a:xfrm>
            <a:off x="5198562" y="90015"/>
            <a:ext cx="6824075" cy="1402355"/>
          </a:xfrm>
          <a:prstGeom prst="roundRect">
            <a:avLst>
              <a:gd name="adj" fmla="val 42030"/>
            </a:avLst>
          </a:prstGeom>
          <a:solidFill>
            <a:srgbClr val="00B050"/>
          </a:solidFill>
          <a:ln w="25400" cap="flat" cmpd="sng" algn="ctr">
            <a:solidFill>
              <a:schemeClr val="bg1"/>
            </a:solidFill>
            <a:prstDash val="solid"/>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altLang="da-DK" sz="24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LEGISLATION NORMS ON THE AGE OF CONSENT</a:t>
            </a:r>
            <a:endPar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Arial" panose="020B0604020202020204" pitchFamily="34" charset="0"/>
            </a:endParaRPr>
          </a:p>
        </p:txBody>
      </p:sp>
      <p:sp>
        <p:nvSpPr>
          <p:cNvPr id="5" name="Content Placeholder 4">
            <a:extLst>
              <a:ext uri="{FF2B5EF4-FFF2-40B4-BE49-F238E27FC236}">
                <a16:creationId xmlns:a16="http://schemas.microsoft.com/office/drawing/2014/main" id="{38EDA82B-BA04-429C-8E72-248B0B4C8820}"/>
              </a:ext>
            </a:extLst>
          </p:cNvPr>
          <p:cNvSpPr>
            <a:spLocks noGrp="1"/>
          </p:cNvSpPr>
          <p:nvPr>
            <p:ph idx="1"/>
          </p:nvPr>
        </p:nvSpPr>
        <p:spPr>
          <a:xfrm>
            <a:off x="112143" y="1537759"/>
            <a:ext cx="11910493" cy="4955882"/>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normAutofit/>
          </a:bodyPr>
          <a:lstStyle/>
          <a:p>
            <a:pPr marL="228600" marR="0" lvl="0" indent="-228600" algn="just" defTabSz="914400" rtl="0" eaLnBrk="1" fontAlgn="auto" latinLnBrk="0" hangingPunct="1">
              <a:lnSpc>
                <a:spcPct val="16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According to the children’s act 38 of 2005 and section 28 of the  Bill of rights , the age of maturity for young person is eighteen years .Children under the age of 18 are considered to be  minors where parents or care givers are obligated to give consent on their behalf  on certain things E.g. they cant get  child support grant or foster care grant for themselves because they are deemed not capable, the Children’s Act only makes an exception on the independent of the minor only when they are in a child headed house hold where the norm says 16 year old can get grant and look after their siblings .</a:t>
            </a:r>
          </a:p>
          <a:p>
            <a:pPr marL="228600" marR="0" lvl="0" indent="-228600" algn="just" defTabSz="914400" rtl="0" eaLnBrk="1" fontAlgn="auto" latinLnBrk="0" hangingPunct="1">
              <a:lnSpc>
                <a:spcPct val="16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criminal law (Sexual Offences and Related Matters) Amendment Act 32 of 2007 suggest that the minor aged 16 is considered by  law to be capable and mature enough to consent to sex. The lack  harmony between the two Acts on the very same minor .The implied massage is that a child cannot manage their own finances, but they can manage responsibilities that comes with being sexually active .</a:t>
            </a:r>
          </a:p>
          <a:p>
            <a:endParaRPr lang="en-US" dirty="0">
              <a:ea typeface="Times New Roman"/>
              <a:cs typeface="Arial"/>
            </a:endParaRPr>
          </a:p>
          <a:p>
            <a:pPr marL="0" indent="0">
              <a:buNone/>
            </a:pPr>
            <a:endParaRPr lang="en-US" dirty="0">
              <a:solidFill>
                <a:srgbClr val="FF0000"/>
              </a:solidFill>
              <a:ea typeface="Times New Roman"/>
              <a:cs typeface="Arial"/>
            </a:endParaRPr>
          </a:p>
          <a:p>
            <a:pPr marL="0" indent="0">
              <a:buNone/>
            </a:pPr>
            <a:endParaRPr lang="en-ZA" sz="1400" dirty="0">
              <a:ea typeface="Times New Roman"/>
              <a:cs typeface="Times New Roman"/>
            </a:endParaRPr>
          </a:p>
          <a:p>
            <a:endParaRPr lang="en-US" dirty="0"/>
          </a:p>
          <a:p>
            <a:pPr marL="0" indent="0">
              <a:buNone/>
            </a:pPr>
            <a:endParaRPr lang="en-US" dirty="0"/>
          </a:p>
        </p:txBody>
      </p:sp>
    </p:spTree>
    <p:extLst>
      <p:ext uri="{BB962C8B-B14F-4D97-AF65-F5344CB8AC3E}">
        <p14:creationId xmlns:p14="http://schemas.microsoft.com/office/powerpoint/2010/main" val="1439184000"/>
      </p:ext>
    </p:extLst>
  </p:cSld>
  <p:clrMapOvr>
    <a:masterClrMapping/>
  </p:clrMapOvr>
  <p:transition>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462D98-7086-8673-EC4F-1E6C7B1A5900}"/>
            </a:ext>
          </a:extLst>
        </p:cNvPr>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9FD6785F-EBCD-D272-A436-7713FBC7372B}"/>
              </a:ext>
            </a:extLst>
          </p:cNvPr>
          <p:cNvSpPr>
            <a:spLocks noGrp="1"/>
          </p:cNvSpPr>
          <p:nvPr>
            <p:ph type="sldNum" sz="quarter" idx="12"/>
          </p:nvPr>
        </p:nvSpPr>
        <p:spPr/>
        <p:txBody>
          <a:bodyPr/>
          <a:lstStyle/>
          <a:p>
            <a:fld id="{2DDF82E0-F617-466A-8989-E6F91EEE8384}" type="slidenum">
              <a:rPr lang="en-US" altLang="en-US" sz="1600">
                <a:solidFill>
                  <a:prstClr val="white"/>
                </a:solidFill>
              </a:rPr>
              <a:pPr/>
              <a:t>8</a:t>
            </a:fld>
            <a:endParaRPr lang="en-US" altLang="en-US" sz="1600" dirty="0">
              <a:solidFill>
                <a:prstClr val="white"/>
              </a:solidFill>
            </a:endParaRPr>
          </a:p>
        </p:txBody>
      </p:sp>
      <p:sp>
        <p:nvSpPr>
          <p:cNvPr id="16" name="Slide Number Placeholder 3">
            <a:extLst>
              <a:ext uri="{FF2B5EF4-FFF2-40B4-BE49-F238E27FC236}">
                <a16:creationId xmlns:a16="http://schemas.microsoft.com/office/drawing/2014/main" id="{FEE064DE-0CF8-E394-D7E4-D529F3C4995D}"/>
              </a:ext>
            </a:extLst>
          </p:cNvPr>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8</a:t>
            </a:fld>
            <a:endParaRPr lang="en-US" altLang="en-US" dirty="0">
              <a:solidFill>
                <a:schemeClr val="tx1"/>
              </a:solidFill>
              <a:latin typeface="Arial"/>
              <a:cs typeface="Arial"/>
            </a:endParaRPr>
          </a:p>
        </p:txBody>
      </p:sp>
      <p:pic>
        <p:nvPicPr>
          <p:cNvPr id="7" name="Picture 6">
            <a:extLst>
              <a:ext uri="{FF2B5EF4-FFF2-40B4-BE49-F238E27FC236}">
                <a16:creationId xmlns:a16="http://schemas.microsoft.com/office/drawing/2014/main" id="{618C9744-17B8-D297-CB68-BC14714BCA54}"/>
              </a:ext>
            </a:extLst>
          </p:cNvPr>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92AB804A-B9A5-9E88-8F33-32C07864D4B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9" name="Title 8">
            <a:extLst>
              <a:ext uri="{FF2B5EF4-FFF2-40B4-BE49-F238E27FC236}">
                <a16:creationId xmlns:a16="http://schemas.microsoft.com/office/drawing/2014/main" id="{C768DB13-6304-8A1D-4D17-0393833DFF5E}"/>
              </a:ext>
            </a:extLst>
          </p:cNvPr>
          <p:cNvSpPr txBox="1">
            <a:spLocks/>
          </p:cNvSpPr>
          <p:nvPr/>
        </p:nvSpPr>
        <p:spPr bwMode="auto">
          <a:xfrm>
            <a:off x="5198562" y="90015"/>
            <a:ext cx="6824075" cy="1402355"/>
          </a:xfrm>
          <a:prstGeom prst="roundRect">
            <a:avLst>
              <a:gd name="adj" fmla="val 42030"/>
            </a:avLst>
          </a:prstGeom>
          <a:solidFill>
            <a:srgbClr val="00B050"/>
          </a:solidFill>
          <a:ln w="25400" cap="flat" cmpd="sng" algn="ctr">
            <a:solidFill>
              <a:schemeClr val="bg1"/>
            </a:solidFill>
            <a:prstDash val="soli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a:lnSpc>
                <a:spcPct val="115000"/>
              </a:lnSpc>
              <a:spcBef>
                <a:spcPts val="0"/>
              </a:spcBef>
              <a:spcAft>
                <a:spcPts val="0"/>
              </a:spcAft>
            </a:pPr>
            <a:r>
              <a:rPr lang="en-US" sz="2400" b="1" dirty="0">
                <a:solidFill>
                  <a:schemeClr val="bg1"/>
                </a:solidFill>
                <a:latin typeface="Arial" panose="020B0604020202020204" pitchFamily="34" charset="0"/>
                <a:ea typeface="+mj-ea"/>
                <a:cs typeface="Arial" panose="020B0604020202020204" pitchFamily="34" charset="0"/>
              </a:rPr>
              <a:t>LEGISLATION TEENAGERS </a:t>
            </a:r>
            <a:endParaRPr lang="en-US" sz="3200" dirty="0">
              <a:solidFill>
                <a:schemeClr val="bg1"/>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5" name="Content Placeholder 4">
            <a:extLst>
              <a:ext uri="{FF2B5EF4-FFF2-40B4-BE49-F238E27FC236}">
                <a16:creationId xmlns:a16="http://schemas.microsoft.com/office/drawing/2014/main" id="{ED839DEC-D87A-8019-B973-819FA9EE930F}"/>
              </a:ext>
            </a:extLst>
          </p:cNvPr>
          <p:cNvSpPr>
            <a:spLocks noGrp="1"/>
          </p:cNvSpPr>
          <p:nvPr>
            <p:ph idx="1"/>
          </p:nvPr>
        </p:nvSpPr>
        <p:spPr>
          <a:xfrm>
            <a:off x="112143" y="1537759"/>
            <a:ext cx="11910493" cy="4955882"/>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normAutofit/>
          </a:bodyPr>
          <a:lstStyle/>
          <a:p>
            <a:pPr marL="228600" marR="0" lvl="0" indent="-228600" algn="just" defTabSz="914400" rtl="0" eaLnBrk="1" fontAlgn="auto" latinLnBrk="0" hangingPunct="1">
              <a:lnSpc>
                <a:spcPct val="16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According to the Criminal Law Amendment Act it is an offence for a person to have sex with or to sexually violate (non-penetrative sexual acts) a child who is between 12 and 16 years, even with that child’s consent. It is however a defense to such a charge if the accused was deceived by the child into believing that the child was above 16. However, </a:t>
            </a:r>
            <a:r>
              <a:rPr kumimoji="0" lang="en-US" sz="1800" b="0" i="0" u="none" strike="noStrike" kern="1200" cap="none" spc="0" normalizeH="0" baseline="0" noProof="0">
                <a:ln>
                  <a:noFill/>
                </a:ln>
                <a:solidFill>
                  <a:srgbClr val="001D35"/>
                </a:solidFill>
                <a:effectLst/>
                <a:uLnTx/>
                <a:uFillTx/>
                <a:latin typeface="Arial" panose="020B0604020202020204" pitchFamily="34" charset="0"/>
                <a:ea typeface="+mn-ea"/>
                <a:cs typeface="Arial" panose="020B0604020202020204" pitchFamily="34" charset="0"/>
              </a:rPr>
              <a:t>the same law </a:t>
            </a:r>
            <a:r>
              <a:rPr kumimoji="0" lang="en-US" sz="18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states that children between the ages of 12 and 15 can assent to sex without  any criminal sanction</a:t>
            </a:r>
            <a:r>
              <a:rPr kumimoji="0" lang="en-US" sz="1800" b="0" i="0" u="none" strike="noStrike" kern="1200" cap="none" spc="0" normalizeH="0" baseline="0" noProof="0">
                <a:ln>
                  <a:noFill/>
                </a:ln>
                <a:solidFill>
                  <a:srgbClr val="001D35"/>
                </a:solidFill>
                <a:effectLst/>
                <a:uLnTx/>
                <a:uFillTx/>
                <a:latin typeface="Arial" panose="020B0604020202020204" pitchFamily="34" charset="0"/>
                <a:ea typeface="+mn-ea"/>
                <a:cs typeface="Arial" panose="020B0604020202020204" pitchFamily="34" charset="0"/>
              </a:rPr>
              <a:t>, hence the consent is irrelevant if the age difference between the child and the other person is more than two years. </a:t>
            </a:r>
          </a:p>
          <a:p>
            <a:pPr marL="228600" marR="0" lvl="0" indent="-228600" algn="just" defTabSz="914400" rtl="0" eaLnBrk="1" fontAlgn="auto" latinLnBrk="0" hangingPunct="1">
              <a:lnSpc>
                <a:spcPct val="160000"/>
              </a:lnSpc>
              <a:spcBef>
                <a:spcPct val="2000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srgbClr val="001D35"/>
                </a:solidFill>
                <a:effectLst/>
                <a:uLnTx/>
                <a:uFillTx/>
                <a:latin typeface="Arial" panose="020B0604020202020204" pitchFamily="34" charset="0"/>
                <a:ea typeface="+mn-ea"/>
                <a:cs typeface="Arial" panose="020B0604020202020204" pitchFamily="34" charset="0"/>
              </a:rPr>
              <a:t>Observing the high number of teenagers who are pregnant within uMgungundlovu District between the ages 12 and  16 ,raises a question if this law is not perpetuating the early and unintended pregnancy, Knowing that the adolescent stage is characterized by curiosity,  raging hormones and identity search .</a:t>
            </a:r>
            <a:endParaRPr kumimoji="0" lang="en-US" sz="1800" b="0" i="0" u="none" strike="noStrike" kern="1200" cap="none" spc="0" normalizeH="0" baseline="0" noProof="0" dirty="0">
              <a:ln>
                <a:noFill/>
              </a:ln>
              <a:solidFill>
                <a:srgbClr val="001D35"/>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49078507"/>
      </p:ext>
    </p:extLst>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292B2-42E9-A358-0EC1-839BE3E04281}"/>
            </a:ext>
          </a:extLst>
        </p:cNvPr>
        <p:cNvGrpSpPr/>
        <p:nvPr/>
      </p:nvGrpSpPr>
      <p:grpSpPr>
        <a:xfrm>
          <a:off x="0" y="0"/>
          <a:ext cx="0" cy="0"/>
          <a:chOff x="0" y="0"/>
          <a:chExt cx="0" cy="0"/>
        </a:xfrm>
      </p:grpSpPr>
      <p:sp>
        <p:nvSpPr>
          <p:cNvPr id="10" name="Slide Number Placeholder 9">
            <a:extLst>
              <a:ext uri="{FF2B5EF4-FFF2-40B4-BE49-F238E27FC236}">
                <a16:creationId xmlns:a16="http://schemas.microsoft.com/office/drawing/2014/main" id="{B48749CC-1D91-D139-E86B-417AED0EFDD9}"/>
              </a:ext>
            </a:extLst>
          </p:cNvPr>
          <p:cNvSpPr>
            <a:spLocks noGrp="1"/>
          </p:cNvSpPr>
          <p:nvPr>
            <p:ph type="sldNum" sz="quarter" idx="12"/>
          </p:nvPr>
        </p:nvSpPr>
        <p:spPr/>
        <p:txBody>
          <a:bodyPr/>
          <a:lstStyle/>
          <a:p>
            <a:fld id="{2DDF82E0-F617-466A-8989-E6F91EEE8384}" type="slidenum">
              <a:rPr lang="en-US" altLang="en-US" sz="1600">
                <a:solidFill>
                  <a:prstClr val="white"/>
                </a:solidFill>
              </a:rPr>
              <a:pPr/>
              <a:t>9</a:t>
            </a:fld>
            <a:endParaRPr lang="en-US" altLang="en-US" sz="1600" dirty="0">
              <a:solidFill>
                <a:prstClr val="white"/>
              </a:solidFill>
            </a:endParaRPr>
          </a:p>
        </p:txBody>
      </p:sp>
      <p:sp>
        <p:nvSpPr>
          <p:cNvPr id="16" name="Slide Number Placeholder 3">
            <a:extLst>
              <a:ext uri="{FF2B5EF4-FFF2-40B4-BE49-F238E27FC236}">
                <a16:creationId xmlns:a16="http://schemas.microsoft.com/office/drawing/2014/main" id="{EC9E477C-8279-CB66-0E93-67E536E1EB39}"/>
              </a:ext>
            </a:extLst>
          </p:cNvPr>
          <p:cNvSpPr txBox="1">
            <a:spLocks/>
          </p:cNvSpPr>
          <p:nvPr/>
        </p:nvSpPr>
        <p:spPr>
          <a:xfrm>
            <a:off x="1559496" y="6448252"/>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fontAlgn="base">
              <a:spcBef>
                <a:spcPct val="0"/>
              </a:spcBef>
              <a:spcAft>
                <a:spcPct val="0"/>
              </a:spcAft>
              <a:defRPr sz="1200" kern="1200">
                <a:solidFill>
                  <a:srgbClr val="898989"/>
                </a:solidFill>
                <a:latin typeface="Calibri" panose="020F050202020403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pPr algn="l"/>
            <a:fld id="{5D312F24-582A-4117-A0B2-A1DD2489FD11}" type="slidenum">
              <a:rPr lang="en-US" altLang="en-US">
                <a:solidFill>
                  <a:schemeClr val="tx1"/>
                </a:solidFill>
                <a:latin typeface="Arial"/>
                <a:cs typeface="Arial"/>
              </a:rPr>
              <a:pPr algn="l"/>
              <a:t>9</a:t>
            </a:fld>
            <a:endParaRPr lang="en-US" altLang="en-US" dirty="0">
              <a:solidFill>
                <a:schemeClr val="tx1"/>
              </a:solidFill>
              <a:latin typeface="Arial"/>
              <a:cs typeface="Arial"/>
            </a:endParaRPr>
          </a:p>
        </p:txBody>
      </p:sp>
      <p:pic>
        <p:nvPicPr>
          <p:cNvPr id="7" name="Picture 6">
            <a:extLst>
              <a:ext uri="{FF2B5EF4-FFF2-40B4-BE49-F238E27FC236}">
                <a16:creationId xmlns:a16="http://schemas.microsoft.com/office/drawing/2014/main" id="{9D31E3D6-BC62-340E-830E-8D9134D3BA58}"/>
              </a:ext>
            </a:extLst>
          </p:cNvPr>
          <p:cNvPicPr>
            <a:picLocks noChangeAspect="1"/>
          </p:cNvPicPr>
          <p:nvPr/>
        </p:nvPicPr>
        <p:blipFill>
          <a:blip r:embed="rId2"/>
          <a:stretch>
            <a:fillRect/>
          </a:stretch>
        </p:blipFill>
        <p:spPr>
          <a:xfrm>
            <a:off x="3503713" y="6493641"/>
            <a:ext cx="4468755" cy="274344"/>
          </a:xfrm>
          <a:prstGeom prst="rect">
            <a:avLst/>
          </a:prstGeom>
        </p:spPr>
      </p:pic>
      <p:pic>
        <p:nvPicPr>
          <p:cNvPr id="8" name="Picture 7" descr="Provincial New Logo.jpg">
            <a:extLst>
              <a:ext uri="{FF2B5EF4-FFF2-40B4-BE49-F238E27FC236}">
                <a16:creationId xmlns:a16="http://schemas.microsoft.com/office/drawing/2014/main" id="{F8CCDF57-9A7E-1CCB-1B5C-C1557D1DD5E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3972" y="301292"/>
            <a:ext cx="2129124" cy="679437"/>
          </a:xfrm>
          <a:prstGeom prst="rect">
            <a:avLst/>
          </a:prstGeom>
        </p:spPr>
      </p:pic>
      <p:sp>
        <p:nvSpPr>
          <p:cNvPr id="9" name="Title 8">
            <a:extLst>
              <a:ext uri="{FF2B5EF4-FFF2-40B4-BE49-F238E27FC236}">
                <a16:creationId xmlns:a16="http://schemas.microsoft.com/office/drawing/2014/main" id="{A9935E25-7CF1-6471-9447-0CBE64112C63}"/>
              </a:ext>
            </a:extLst>
          </p:cNvPr>
          <p:cNvSpPr txBox="1">
            <a:spLocks/>
          </p:cNvSpPr>
          <p:nvPr/>
        </p:nvSpPr>
        <p:spPr bwMode="auto">
          <a:xfrm>
            <a:off x="5198561" y="136525"/>
            <a:ext cx="6824075" cy="1402355"/>
          </a:xfrm>
          <a:prstGeom prst="roundRect">
            <a:avLst>
              <a:gd name="adj" fmla="val 42030"/>
            </a:avLst>
          </a:prstGeom>
          <a:solidFill>
            <a:srgbClr val="00B050"/>
          </a:solidFill>
          <a:ln w="25400" cap="flat" cmpd="sng" algn="ctr">
            <a:solidFill>
              <a:schemeClr val="bg1"/>
            </a:solidFill>
            <a:prstDash val="solid"/>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lt1"/>
                </a:solidFill>
                <a:latin typeface="+mn-lt"/>
                <a:ea typeface="+mn-ea"/>
                <a:cs typeface="+mn-cs"/>
              </a:defRPr>
            </a:lvl1pPr>
            <a:lvl2pPr algn="ctr" rtl="0" eaLnBrk="0" fontAlgn="base" hangingPunct="0">
              <a:spcBef>
                <a:spcPct val="0"/>
              </a:spcBef>
              <a:spcAft>
                <a:spcPct val="0"/>
              </a:spcAft>
              <a:defRPr sz="4400">
                <a:solidFill>
                  <a:schemeClr val="lt1"/>
                </a:solidFill>
                <a:latin typeface="+mn-lt"/>
                <a:ea typeface="+mn-ea"/>
                <a:cs typeface="+mn-cs"/>
              </a:defRPr>
            </a:lvl2pPr>
            <a:lvl3pPr algn="ctr" rtl="0" eaLnBrk="0" fontAlgn="base" hangingPunct="0">
              <a:spcBef>
                <a:spcPct val="0"/>
              </a:spcBef>
              <a:spcAft>
                <a:spcPct val="0"/>
              </a:spcAft>
              <a:defRPr sz="4400">
                <a:solidFill>
                  <a:schemeClr val="lt1"/>
                </a:solidFill>
                <a:latin typeface="+mn-lt"/>
                <a:ea typeface="+mn-ea"/>
                <a:cs typeface="+mn-cs"/>
              </a:defRPr>
            </a:lvl3pPr>
            <a:lvl4pPr algn="ctr" rtl="0" eaLnBrk="0" fontAlgn="base" hangingPunct="0">
              <a:spcBef>
                <a:spcPct val="0"/>
              </a:spcBef>
              <a:spcAft>
                <a:spcPct val="0"/>
              </a:spcAft>
              <a:defRPr sz="4400">
                <a:solidFill>
                  <a:schemeClr val="lt1"/>
                </a:solidFill>
                <a:latin typeface="+mn-lt"/>
                <a:ea typeface="+mn-ea"/>
                <a:cs typeface="+mn-cs"/>
              </a:defRPr>
            </a:lvl4pPr>
            <a:lvl5pPr algn="ctr" rtl="0" eaLnBrk="0" fontAlgn="base" hangingPunct="0">
              <a:spcBef>
                <a:spcPct val="0"/>
              </a:spcBef>
              <a:spcAft>
                <a:spcPct val="0"/>
              </a:spcAft>
              <a:defRPr sz="4400">
                <a:solidFill>
                  <a:schemeClr val="lt1"/>
                </a:solidFill>
                <a:latin typeface="+mn-lt"/>
                <a:ea typeface="+mn-ea"/>
                <a:cs typeface="+mn-cs"/>
              </a:defRPr>
            </a:lvl5pPr>
            <a:lvl6pPr marL="457200" algn="ctr" rtl="0" fontAlgn="base">
              <a:spcBef>
                <a:spcPct val="0"/>
              </a:spcBef>
              <a:spcAft>
                <a:spcPct val="0"/>
              </a:spcAft>
              <a:defRPr sz="4400">
                <a:solidFill>
                  <a:schemeClr val="lt1"/>
                </a:solidFill>
                <a:latin typeface="+mn-lt"/>
                <a:ea typeface="+mn-ea"/>
                <a:cs typeface="+mn-cs"/>
              </a:defRPr>
            </a:lvl6pPr>
            <a:lvl7pPr marL="914400" algn="ctr" rtl="0" fontAlgn="base">
              <a:spcBef>
                <a:spcPct val="0"/>
              </a:spcBef>
              <a:spcAft>
                <a:spcPct val="0"/>
              </a:spcAft>
              <a:defRPr sz="4400">
                <a:solidFill>
                  <a:schemeClr val="lt1"/>
                </a:solidFill>
                <a:latin typeface="+mn-lt"/>
                <a:ea typeface="+mn-ea"/>
                <a:cs typeface="+mn-cs"/>
              </a:defRPr>
            </a:lvl7pPr>
            <a:lvl8pPr marL="1371600" algn="ctr" rtl="0" fontAlgn="base">
              <a:spcBef>
                <a:spcPct val="0"/>
              </a:spcBef>
              <a:spcAft>
                <a:spcPct val="0"/>
              </a:spcAft>
              <a:defRPr sz="4400">
                <a:solidFill>
                  <a:schemeClr val="lt1"/>
                </a:solidFill>
                <a:latin typeface="+mn-lt"/>
                <a:ea typeface="+mn-ea"/>
                <a:cs typeface="+mn-cs"/>
              </a:defRPr>
            </a:lvl8pPr>
            <a:lvl9pPr marL="1828800" algn="ctr" rtl="0" fontAlgn="base">
              <a:spcBef>
                <a:spcPct val="0"/>
              </a:spcBef>
              <a:spcAft>
                <a:spcPct val="0"/>
              </a:spcAft>
              <a:defRPr sz="4400">
                <a:solidFill>
                  <a:schemeClr val="lt1"/>
                </a:solidFill>
                <a:latin typeface="+mn-lt"/>
                <a:ea typeface="+mn-ea"/>
                <a:cs typeface="+mn-cs"/>
              </a:defRPr>
            </a:lvl9pPr>
          </a:lstStyle>
          <a:p>
            <a:pPr>
              <a:lnSpc>
                <a:spcPct val="115000"/>
              </a:lnSpc>
              <a:spcBef>
                <a:spcPts val="0"/>
              </a:spcBef>
              <a:spcAft>
                <a:spcPts val="0"/>
              </a:spcAft>
            </a:pPr>
            <a:r>
              <a:rPr lang="en-US" sz="2400" b="1" dirty="0">
                <a:solidFill>
                  <a:schemeClr val="bg1"/>
                </a:solidFill>
                <a:latin typeface="Arial" panose="020B0604020202020204" pitchFamily="34" charset="0"/>
                <a:ea typeface="+mj-ea"/>
                <a:cs typeface="Arial" panose="020B0604020202020204" pitchFamily="34" charset="0"/>
              </a:rPr>
              <a:t>LEGISLATION AND PROSECUTION </a:t>
            </a:r>
            <a:endParaRPr lang="en-US" sz="3200" dirty="0">
              <a:solidFill>
                <a:schemeClr val="bg1"/>
              </a:solidFill>
              <a:latin typeface="Times New Roman" panose="02020603050405020304" pitchFamily="18" charset="0"/>
              <a:ea typeface="Times New Roman" panose="02020603050405020304" pitchFamily="18" charset="0"/>
              <a:cs typeface="Arial" panose="020B0604020202020204" pitchFamily="34" charset="0"/>
            </a:endParaRPr>
          </a:p>
        </p:txBody>
      </p:sp>
      <p:sp>
        <p:nvSpPr>
          <p:cNvPr id="5" name="Content Placeholder 4">
            <a:extLst>
              <a:ext uri="{FF2B5EF4-FFF2-40B4-BE49-F238E27FC236}">
                <a16:creationId xmlns:a16="http://schemas.microsoft.com/office/drawing/2014/main" id="{340C3E57-C814-76E2-6E51-CFABECD03798}"/>
              </a:ext>
            </a:extLst>
          </p:cNvPr>
          <p:cNvSpPr>
            <a:spLocks noGrp="1"/>
          </p:cNvSpPr>
          <p:nvPr>
            <p:ph idx="1"/>
          </p:nvPr>
        </p:nvSpPr>
        <p:spPr>
          <a:xfrm>
            <a:off x="112143" y="1537759"/>
            <a:ext cx="11910493" cy="4955882"/>
          </a:xfrm>
          <a:gradFill>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gradFill>
        </p:spPr>
        <p:txBody>
          <a:bodyPr>
            <a:normAutofit/>
          </a:bodyPr>
          <a:lstStyle/>
          <a:p>
            <a:pPr marL="228600" marR="0" lvl="0" indent="-228600" algn="just" defTabSz="914400"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two children between 12 and 16 years engage in penetrative sex with each other, they may both be charged under the Act with ‘statutory rape’. However, to prevent unnecessary prosecutions of children, the decision to prosecute the children must be authorized by the National Director of Public Prosecutions. </a:t>
            </a:r>
          </a:p>
          <a:p>
            <a:pPr marL="228600" marR="0" lvl="0" indent="-228600" algn="just" defTabSz="914400"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two children between 12 and 16 years engage in non-penetrative sexual acts with each other, they must both be charged under the Act with ‘statutory sexual violation’. However, to prevent unnecessary prosecutions of children, the decision to prosecute the children must be authorized by the relevant provincial Director of Public Prosecutions. In addition, it is a defense to argue that both the accused were children with an age difference of not more than two years between them at the time of the offence</a:t>
            </a:r>
          </a:p>
          <a:p>
            <a:pPr marL="228600" marR="0" lvl="0" indent="-228600" algn="just" defTabSz="914400" rtl="0" eaLnBrk="1" fontAlgn="auto" latinLnBrk="0" hangingPunct="1">
              <a:lnSpc>
                <a:spcPct val="160000"/>
              </a:lnSpc>
              <a:spcBef>
                <a:spcPct val="20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1D35"/>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85301051"/>
      </p:ext>
    </p:extLst>
  </p:cSld>
  <p:clrMapOvr>
    <a:masterClrMapping/>
  </p:clrMapOvr>
  <p:transition>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1385</TotalTime>
  <Words>1654</Words>
  <Application>Microsoft Office PowerPoint</Application>
  <PresentationFormat>Widescreen</PresentationFormat>
  <Paragraphs>77</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Aptos</vt:lpstr>
      <vt:lpstr>Aptos Black</vt:lpstr>
      <vt:lpstr>Aptos Display</vt: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Londiwe BP. Shoba</dc:creator>
  <cp:lastModifiedBy>Sithabile C. Dlamini</cp:lastModifiedBy>
  <cp:revision>26</cp:revision>
  <dcterms:created xsi:type="dcterms:W3CDTF">2025-08-18T13:07:29Z</dcterms:created>
  <dcterms:modified xsi:type="dcterms:W3CDTF">2025-09-08T20:38:54Z</dcterms:modified>
</cp:coreProperties>
</file>