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59" r:id="rId5"/>
    <p:sldId id="261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-74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8A1D0B-5C2F-4CB9-8EFE-68A9A915520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5909916-AFE4-46CF-9280-0A0DA0CE4C60}">
      <dgm:prSet phldrT="[Text]" custT="1"/>
      <dgm:spPr/>
      <dgm:t>
        <a:bodyPr/>
        <a:lstStyle/>
        <a:p>
          <a:r>
            <a:rPr lang="en-US" sz="2400" b="1" dirty="0" smtClean="0">
              <a:latin typeface="Arial" panose="020B0604020202020204" pitchFamily="34" charset="0"/>
              <a:cs typeface="Arial" panose="020B0604020202020204" pitchFamily="34" charset="0"/>
            </a:rPr>
            <a:t>Qualitative</a:t>
          </a:r>
        </a:p>
        <a:p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Scoping </a:t>
          </a:r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literature </a:t>
          </a:r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review design</a:t>
          </a:r>
          <a:endParaRPr lang="en-US" sz="1800" b="1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1103EA-423F-477C-8354-C3D6D845EDB5}" type="parTrans" cxnId="{8A2C87BF-8058-47A8-99A6-562BB83C87D6}">
      <dgm:prSet/>
      <dgm:spPr/>
      <dgm:t>
        <a:bodyPr/>
        <a:lstStyle/>
        <a:p>
          <a:endParaRPr lang="en-GB"/>
        </a:p>
      </dgm:t>
    </dgm:pt>
    <dgm:pt modelId="{6C3277C2-3847-4B3B-B647-D3034DF341BB}" type="sibTrans" cxnId="{8A2C87BF-8058-47A8-99A6-562BB83C87D6}">
      <dgm:prSet/>
      <dgm:spPr/>
      <dgm:t>
        <a:bodyPr/>
        <a:lstStyle/>
        <a:p>
          <a:endParaRPr lang="en-GB"/>
        </a:p>
      </dgm:t>
    </dgm:pt>
    <dgm:pt modelId="{251A9338-7C62-441D-916F-DF3054EC76B4}">
      <dgm:prSet phldrT="[Text]" custT="1"/>
      <dgm:spPr/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06 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related papers reviewed</a:t>
          </a:r>
          <a:endParaRPr lang="en-GB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518719-72E5-4BE8-9685-F3772F16C698}" type="parTrans" cxnId="{97BF6D86-E51C-4301-8E43-AFCB7523C28D}">
      <dgm:prSet/>
      <dgm:spPr/>
      <dgm:t>
        <a:bodyPr/>
        <a:lstStyle/>
        <a:p>
          <a:endParaRPr lang="en-GB"/>
        </a:p>
      </dgm:t>
    </dgm:pt>
    <dgm:pt modelId="{BEE2830F-A246-49CA-88DF-70B06D8E4333}" type="sibTrans" cxnId="{97BF6D86-E51C-4301-8E43-AFCB7523C28D}">
      <dgm:prSet/>
      <dgm:spPr/>
      <dgm:t>
        <a:bodyPr/>
        <a:lstStyle/>
        <a:p>
          <a:endParaRPr lang="en-GB"/>
        </a:p>
      </dgm:t>
    </dgm:pt>
    <dgm:pt modelId="{1857A18C-AF59-47FF-8462-4105540004B2}">
      <dgm:prSet phldrT="[Text]" custT="1"/>
      <dgm:spPr/>
      <dgm:t>
        <a:bodyPr/>
        <a:lstStyle/>
        <a:p>
          <a:r>
            <a:rPr lang="en-US" sz="2400" b="1" dirty="0" smtClean="0">
              <a:latin typeface="Arial" panose="020B0604020202020204" pitchFamily="34" charset="0"/>
              <a:cs typeface="Arial" panose="020B0604020202020204" pitchFamily="34" charset="0"/>
            </a:rPr>
            <a:t>Inclusion and exclusion</a:t>
          </a:r>
        </a:p>
      </dgm:t>
    </dgm:pt>
    <dgm:pt modelId="{6B0AE6B3-A867-4E51-B740-D4BE0B458164}" type="parTrans" cxnId="{BFD84297-6F70-4B61-AE14-470C9E5F60DE}">
      <dgm:prSet/>
      <dgm:spPr/>
      <dgm:t>
        <a:bodyPr/>
        <a:lstStyle/>
        <a:p>
          <a:endParaRPr lang="en-GB"/>
        </a:p>
      </dgm:t>
    </dgm:pt>
    <dgm:pt modelId="{D12D0917-A40C-4291-9A6E-0F83F4CB99D2}" type="sibTrans" cxnId="{BFD84297-6F70-4B61-AE14-470C9E5F60DE}">
      <dgm:prSet/>
      <dgm:spPr/>
      <dgm:t>
        <a:bodyPr/>
        <a:lstStyle/>
        <a:p>
          <a:endParaRPr lang="en-GB"/>
        </a:p>
      </dgm:t>
    </dgm:pt>
    <dgm:pt modelId="{D934C472-FCC2-429A-84AD-F21062331B20}">
      <dgm:prSet phldrT="[Text]" custT="1"/>
      <dgm:spPr/>
      <dgm:t>
        <a:bodyPr/>
        <a:lstStyle/>
        <a:p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Included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–  2019-2025, only qualitative studies, social workers and burnt out study topical area</a:t>
          </a:r>
          <a:endParaRPr lang="en-GB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F92D77-0B62-476F-B602-0EC5645E1EF9}" type="parTrans" cxnId="{07F13FC7-90E9-49D9-B308-E0C3C8B735FB}">
      <dgm:prSet/>
      <dgm:spPr/>
      <dgm:t>
        <a:bodyPr/>
        <a:lstStyle/>
        <a:p>
          <a:endParaRPr lang="en-GB"/>
        </a:p>
      </dgm:t>
    </dgm:pt>
    <dgm:pt modelId="{9AA86194-CDA2-4F18-AADE-8A633552E2F2}" type="sibTrans" cxnId="{07F13FC7-90E9-49D9-B308-E0C3C8B735FB}">
      <dgm:prSet/>
      <dgm:spPr/>
      <dgm:t>
        <a:bodyPr/>
        <a:lstStyle/>
        <a:p>
          <a:endParaRPr lang="en-GB"/>
        </a:p>
      </dgm:t>
    </dgm:pt>
    <dgm:pt modelId="{4C67CA12-BA1E-422F-8A27-720A9711756B}">
      <dgm:prSet phldrT="[Text]" custT="1"/>
      <dgm:spPr/>
      <dgm:t>
        <a:bodyPr/>
        <a:lstStyle/>
        <a:p>
          <a:r>
            <a:rPr lang="en-US" sz="2400" b="1" dirty="0" smtClean="0"/>
            <a:t>Analysis</a:t>
          </a:r>
        </a:p>
        <a:p>
          <a:r>
            <a:rPr lang="en-US" sz="1800" b="1" dirty="0" smtClean="0"/>
            <a:t>Organizing and synthesizing data</a:t>
          </a:r>
          <a:endParaRPr lang="en-US" sz="1800" b="1" dirty="0" smtClean="0"/>
        </a:p>
      </dgm:t>
    </dgm:pt>
    <dgm:pt modelId="{41FC06B7-4CD4-4444-B94B-42EBDE63B2A6}" type="parTrans" cxnId="{CE99A041-A7A8-49FE-BDF3-EDA08909F2C9}">
      <dgm:prSet/>
      <dgm:spPr/>
      <dgm:t>
        <a:bodyPr/>
        <a:lstStyle/>
        <a:p>
          <a:endParaRPr lang="en-GB"/>
        </a:p>
      </dgm:t>
    </dgm:pt>
    <dgm:pt modelId="{6469BE1F-1BC0-4FFA-9BEE-92F42F0E6C11}" type="sibTrans" cxnId="{CE99A041-A7A8-49FE-BDF3-EDA08909F2C9}">
      <dgm:prSet/>
      <dgm:spPr/>
      <dgm:t>
        <a:bodyPr/>
        <a:lstStyle/>
        <a:p>
          <a:endParaRPr lang="en-GB"/>
        </a:p>
      </dgm:t>
    </dgm:pt>
    <dgm:pt modelId="{858CBD58-C99D-4185-9654-F6937842A383}">
      <dgm:prSet phldrT="[Text]" custT="1"/>
      <dgm:spPr/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Thematic 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analysis – 6 steps of analysis by 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Braun and Clarke (2013</a:t>
          </a:r>
          <a:r>
            <a:rPr lang="en-US" sz="1400" b="0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GB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FA22B7-8590-4516-A78F-D5F3E7812A02}" type="parTrans" cxnId="{E5D54A9B-930C-439E-8D7E-061BDC87877C}">
      <dgm:prSet/>
      <dgm:spPr/>
      <dgm:t>
        <a:bodyPr/>
        <a:lstStyle/>
        <a:p>
          <a:endParaRPr lang="en-GB"/>
        </a:p>
      </dgm:t>
    </dgm:pt>
    <dgm:pt modelId="{682ACB49-6C57-4713-B873-A5A93C388DFB}" type="sibTrans" cxnId="{E5D54A9B-930C-439E-8D7E-061BDC87877C}">
      <dgm:prSet/>
      <dgm:spPr/>
      <dgm:t>
        <a:bodyPr/>
        <a:lstStyle/>
        <a:p>
          <a:endParaRPr lang="en-GB"/>
        </a:p>
      </dgm:t>
    </dgm:pt>
    <dgm:pt modelId="{87972D7A-08CA-41EE-BE11-F8A7772EA2BB}">
      <dgm:prSet custT="1"/>
      <dgm:spPr/>
      <dgm:t>
        <a:bodyPr/>
        <a:lstStyle/>
        <a:p>
          <a:endParaRPr lang="en-GB" sz="1800" dirty="0"/>
        </a:p>
      </dgm:t>
    </dgm:pt>
    <dgm:pt modelId="{D07AB820-8A5B-47C6-B9F1-614682D85BC7}" type="parTrans" cxnId="{84A8A4CC-5067-4322-A82C-3EB2A6324DC2}">
      <dgm:prSet/>
      <dgm:spPr/>
      <dgm:t>
        <a:bodyPr/>
        <a:lstStyle/>
        <a:p>
          <a:endParaRPr lang="en-GB"/>
        </a:p>
      </dgm:t>
    </dgm:pt>
    <dgm:pt modelId="{A6BE3EC5-A8EB-4E18-A0C1-2F66FA332B05}" type="sibTrans" cxnId="{84A8A4CC-5067-4322-A82C-3EB2A6324DC2}">
      <dgm:prSet/>
      <dgm:spPr/>
      <dgm:t>
        <a:bodyPr/>
        <a:lstStyle/>
        <a:p>
          <a:endParaRPr lang="en-GB"/>
        </a:p>
      </dgm:t>
    </dgm:pt>
    <dgm:pt modelId="{C8A1A20E-9897-41AE-B002-63146C3A73D4}">
      <dgm:prSet phldrT="[Text]" custT="1"/>
      <dgm:spPr/>
      <dgm:t>
        <a:bodyPr/>
        <a:lstStyle/>
        <a:p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Excluded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– Older than six 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years</a:t>
          </a:r>
          <a:endParaRPr lang="en-GB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8D71AD-AB1A-4826-95D5-8BDB04CC8880}" type="parTrans" cxnId="{43996A5F-7626-4ED0-B046-0D5C94AF377C}">
      <dgm:prSet/>
      <dgm:spPr/>
      <dgm:t>
        <a:bodyPr/>
        <a:lstStyle/>
        <a:p>
          <a:endParaRPr lang="en-GB"/>
        </a:p>
      </dgm:t>
    </dgm:pt>
    <dgm:pt modelId="{84F3BE5F-C3EE-4BEB-BDB4-AD7DC6DE2806}" type="sibTrans" cxnId="{43996A5F-7626-4ED0-B046-0D5C94AF377C}">
      <dgm:prSet/>
      <dgm:spPr/>
      <dgm:t>
        <a:bodyPr/>
        <a:lstStyle/>
        <a:p>
          <a:endParaRPr lang="en-GB"/>
        </a:p>
      </dgm:t>
    </dgm:pt>
    <dgm:pt modelId="{A6013677-464B-454B-A3E5-DAB791238A06}">
      <dgm:prSet phldrT="[Text]" custT="1"/>
      <dgm:spPr/>
      <dgm:t>
        <a:bodyPr/>
        <a:lstStyle/>
        <a:p>
          <a:endParaRPr lang="en-GB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977AC3-2CB2-4192-A949-D277F00309A8}" type="parTrans" cxnId="{58592E41-5061-49ED-A53F-ADC2CF4A00C1}">
      <dgm:prSet/>
      <dgm:spPr/>
      <dgm:t>
        <a:bodyPr/>
        <a:lstStyle/>
        <a:p>
          <a:endParaRPr lang="en-GB"/>
        </a:p>
      </dgm:t>
    </dgm:pt>
    <dgm:pt modelId="{23CF60AB-FC0D-4CFB-BB31-AA547EEA8C81}" type="sibTrans" cxnId="{58592E41-5061-49ED-A53F-ADC2CF4A00C1}">
      <dgm:prSet/>
      <dgm:spPr/>
      <dgm:t>
        <a:bodyPr/>
        <a:lstStyle/>
        <a:p>
          <a:endParaRPr lang="en-GB"/>
        </a:p>
      </dgm:t>
    </dgm:pt>
    <dgm:pt modelId="{388998FD-73DC-44DC-A2A9-2D137288DC62}">
      <dgm:prSet phldrT="[Text]" custT="1"/>
      <dgm:spPr/>
      <dgm:t>
        <a:bodyPr/>
        <a:lstStyle/>
        <a:p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Research question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: How does too much administration affect social workers?</a:t>
          </a:r>
          <a:endParaRPr lang="en-GB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3EB177-8D51-4150-9F11-B2383D29DD59}" type="parTrans" cxnId="{B7884132-431E-44D0-9736-EEE70C00C4BB}">
      <dgm:prSet/>
      <dgm:spPr/>
      <dgm:t>
        <a:bodyPr/>
        <a:lstStyle/>
        <a:p>
          <a:endParaRPr lang="en-GB"/>
        </a:p>
      </dgm:t>
    </dgm:pt>
    <dgm:pt modelId="{1FAD61CB-E42C-43AD-A342-26FAFF1E921B}" type="sibTrans" cxnId="{B7884132-431E-44D0-9736-EEE70C00C4BB}">
      <dgm:prSet/>
      <dgm:spPr/>
      <dgm:t>
        <a:bodyPr/>
        <a:lstStyle/>
        <a:p>
          <a:endParaRPr lang="en-GB"/>
        </a:p>
      </dgm:t>
    </dgm:pt>
    <dgm:pt modelId="{D235F0EB-BAE1-429F-8E72-00DF4738A70C}" type="pres">
      <dgm:prSet presAssocID="{948A1D0B-5C2F-4CB9-8EFE-68A9A915520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3BD00B7-9C2D-4BD3-ACFD-715ED454330D}" type="pres">
      <dgm:prSet presAssocID="{95909916-AFE4-46CF-9280-0A0DA0CE4C60}" presName="linNode" presStyleCnt="0"/>
      <dgm:spPr/>
    </dgm:pt>
    <dgm:pt modelId="{80800C4E-A433-432C-87B5-693FA27072C6}" type="pres">
      <dgm:prSet presAssocID="{95909916-AFE4-46CF-9280-0A0DA0CE4C60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8B6FF57-693D-485A-AC3C-235F490D4A29}" type="pres">
      <dgm:prSet presAssocID="{95909916-AFE4-46CF-9280-0A0DA0CE4C6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BA20376-E4A0-4DB1-94A5-9BF233EA6E39}" type="pres">
      <dgm:prSet presAssocID="{6C3277C2-3847-4B3B-B647-D3034DF341BB}" presName="sp" presStyleCnt="0"/>
      <dgm:spPr/>
    </dgm:pt>
    <dgm:pt modelId="{22711061-FB88-424B-B492-7C217D6A5A32}" type="pres">
      <dgm:prSet presAssocID="{1857A18C-AF59-47FF-8462-4105540004B2}" presName="linNode" presStyleCnt="0"/>
      <dgm:spPr/>
    </dgm:pt>
    <dgm:pt modelId="{396D2E3D-BA33-4F22-9849-DE7EF1B16969}" type="pres">
      <dgm:prSet presAssocID="{1857A18C-AF59-47FF-8462-4105540004B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6FB00C-5768-4E77-A664-28C0DAF8807C}" type="pres">
      <dgm:prSet presAssocID="{1857A18C-AF59-47FF-8462-4105540004B2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FA440A9-7AFE-4C27-A5E3-911EEA979B05}" type="pres">
      <dgm:prSet presAssocID="{D12D0917-A40C-4291-9A6E-0F83F4CB99D2}" presName="sp" presStyleCnt="0"/>
      <dgm:spPr/>
    </dgm:pt>
    <dgm:pt modelId="{EF392B1A-BB4B-4F97-B41D-250ABE20DBB8}" type="pres">
      <dgm:prSet presAssocID="{4C67CA12-BA1E-422F-8A27-720A9711756B}" presName="linNode" presStyleCnt="0"/>
      <dgm:spPr/>
    </dgm:pt>
    <dgm:pt modelId="{7B1E2F67-5B60-4BC9-942C-5F55AB44417E}" type="pres">
      <dgm:prSet presAssocID="{4C67CA12-BA1E-422F-8A27-720A9711756B}" presName="parentText" presStyleLbl="node1" presStyleIdx="2" presStyleCnt="3" custLinFactNeighborY="34377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3043827-FF4D-4305-BCA8-AB7488CE23B4}" type="pres">
      <dgm:prSet presAssocID="{4C67CA12-BA1E-422F-8A27-720A9711756B}" presName="descendantText" presStyleLbl="alignAccFollowNode1" presStyleIdx="2" presStyleCnt="3" custLinFactNeighborX="0" custLinFactNeighborY="-233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8592E41-5061-49ED-A53F-ADC2CF4A00C1}" srcId="{95909916-AFE4-46CF-9280-0A0DA0CE4C60}" destId="{A6013677-464B-454B-A3E5-DAB791238A06}" srcOrd="0" destOrd="0" parTransId="{82977AC3-2CB2-4192-A949-D277F00309A8}" sibTransId="{23CF60AB-FC0D-4CFB-BB31-AA547EEA8C81}"/>
    <dgm:cxn modelId="{43996A5F-7626-4ED0-B046-0D5C94AF377C}" srcId="{1857A18C-AF59-47FF-8462-4105540004B2}" destId="{C8A1A20E-9897-41AE-B002-63146C3A73D4}" srcOrd="1" destOrd="0" parTransId="{7C8D71AD-AB1A-4826-95D5-8BDB04CC8880}" sibTransId="{84F3BE5F-C3EE-4BEB-BDB4-AD7DC6DE2806}"/>
    <dgm:cxn modelId="{E5D54A9B-930C-439E-8D7E-061BDC87877C}" srcId="{4C67CA12-BA1E-422F-8A27-720A9711756B}" destId="{858CBD58-C99D-4185-9654-F6937842A383}" srcOrd="0" destOrd="0" parTransId="{B8FA22B7-8590-4516-A78F-D5F3E7812A02}" sibTransId="{682ACB49-6C57-4713-B873-A5A93C388DFB}"/>
    <dgm:cxn modelId="{07F13FC7-90E9-49D9-B308-E0C3C8B735FB}" srcId="{1857A18C-AF59-47FF-8462-4105540004B2}" destId="{D934C472-FCC2-429A-84AD-F21062331B20}" srcOrd="0" destOrd="0" parTransId="{17F92D77-0B62-476F-B602-0EC5645E1EF9}" sibTransId="{9AA86194-CDA2-4F18-AADE-8A633552E2F2}"/>
    <dgm:cxn modelId="{84A8A4CC-5067-4322-A82C-3EB2A6324DC2}" srcId="{95909916-AFE4-46CF-9280-0A0DA0CE4C60}" destId="{87972D7A-08CA-41EE-BE11-F8A7772EA2BB}" srcOrd="3" destOrd="0" parTransId="{D07AB820-8A5B-47C6-B9F1-614682D85BC7}" sibTransId="{A6BE3EC5-A8EB-4E18-A0C1-2F66FA332B05}"/>
    <dgm:cxn modelId="{89586364-D947-4795-A415-96C0C1A70A31}" type="presOf" srcId="{251A9338-7C62-441D-916F-DF3054EC76B4}" destId="{F8B6FF57-693D-485A-AC3C-235F490D4A29}" srcOrd="0" destOrd="2" presId="urn:microsoft.com/office/officeart/2005/8/layout/vList5"/>
    <dgm:cxn modelId="{5BCAD1C3-E9F8-48AB-871C-4B16E80C437F}" type="presOf" srcId="{388998FD-73DC-44DC-A2A9-2D137288DC62}" destId="{F8B6FF57-693D-485A-AC3C-235F490D4A29}" srcOrd="0" destOrd="1" presId="urn:microsoft.com/office/officeart/2005/8/layout/vList5"/>
    <dgm:cxn modelId="{5526357D-2AC1-472F-99CB-DA065D18E4D5}" type="presOf" srcId="{1857A18C-AF59-47FF-8462-4105540004B2}" destId="{396D2E3D-BA33-4F22-9849-DE7EF1B16969}" srcOrd="0" destOrd="0" presId="urn:microsoft.com/office/officeart/2005/8/layout/vList5"/>
    <dgm:cxn modelId="{3DC5DE32-FFED-4401-94A8-7DEDDE1A6C4B}" type="presOf" srcId="{858CBD58-C99D-4185-9654-F6937842A383}" destId="{E3043827-FF4D-4305-BCA8-AB7488CE23B4}" srcOrd="0" destOrd="0" presId="urn:microsoft.com/office/officeart/2005/8/layout/vList5"/>
    <dgm:cxn modelId="{027E3C80-344C-43FC-B356-708AD62E842E}" type="presOf" srcId="{C8A1A20E-9897-41AE-B002-63146C3A73D4}" destId="{3A6FB00C-5768-4E77-A664-28C0DAF8807C}" srcOrd="0" destOrd="1" presId="urn:microsoft.com/office/officeart/2005/8/layout/vList5"/>
    <dgm:cxn modelId="{CE99A041-A7A8-49FE-BDF3-EDA08909F2C9}" srcId="{948A1D0B-5C2F-4CB9-8EFE-68A9A915520C}" destId="{4C67CA12-BA1E-422F-8A27-720A9711756B}" srcOrd="2" destOrd="0" parTransId="{41FC06B7-4CD4-4444-B94B-42EBDE63B2A6}" sibTransId="{6469BE1F-1BC0-4FFA-9BEE-92F42F0E6C11}"/>
    <dgm:cxn modelId="{961A9F64-52ED-43A4-89F5-A28833E107AF}" type="presOf" srcId="{4C67CA12-BA1E-422F-8A27-720A9711756B}" destId="{7B1E2F67-5B60-4BC9-942C-5F55AB44417E}" srcOrd="0" destOrd="0" presId="urn:microsoft.com/office/officeart/2005/8/layout/vList5"/>
    <dgm:cxn modelId="{C9F679FD-3C8A-4FFA-9047-DBAB913F48B8}" type="presOf" srcId="{D934C472-FCC2-429A-84AD-F21062331B20}" destId="{3A6FB00C-5768-4E77-A664-28C0DAF8807C}" srcOrd="0" destOrd="0" presId="urn:microsoft.com/office/officeart/2005/8/layout/vList5"/>
    <dgm:cxn modelId="{BFD84297-6F70-4B61-AE14-470C9E5F60DE}" srcId="{948A1D0B-5C2F-4CB9-8EFE-68A9A915520C}" destId="{1857A18C-AF59-47FF-8462-4105540004B2}" srcOrd="1" destOrd="0" parTransId="{6B0AE6B3-A867-4E51-B740-D4BE0B458164}" sibTransId="{D12D0917-A40C-4291-9A6E-0F83F4CB99D2}"/>
    <dgm:cxn modelId="{B7884132-431E-44D0-9736-EEE70C00C4BB}" srcId="{95909916-AFE4-46CF-9280-0A0DA0CE4C60}" destId="{388998FD-73DC-44DC-A2A9-2D137288DC62}" srcOrd="1" destOrd="0" parTransId="{CF3EB177-8D51-4150-9F11-B2383D29DD59}" sibTransId="{1FAD61CB-E42C-43AD-A342-26FAFF1E921B}"/>
    <dgm:cxn modelId="{0BE4F4D4-559D-45FB-9810-D6141962CFCC}" type="presOf" srcId="{87972D7A-08CA-41EE-BE11-F8A7772EA2BB}" destId="{F8B6FF57-693D-485A-AC3C-235F490D4A29}" srcOrd="0" destOrd="3" presId="urn:microsoft.com/office/officeart/2005/8/layout/vList5"/>
    <dgm:cxn modelId="{87CF3B7A-8512-4DF3-8179-4BFB1B94E125}" type="presOf" srcId="{95909916-AFE4-46CF-9280-0A0DA0CE4C60}" destId="{80800C4E-A433-432C-87B5-693FA27072C6}" srcOrd="0" destOrd="0" presId="urn:microsoft.com/office/officeart/2005/8/layout/vList5"/>
    <dgm:cxn modelId="{8A2C87BF-8058-47A8-99A6-562BB83C87D6}" srcId="{948A1D0B-5C2F-4CB9-8EFE-68A9A915520C}" destId="{95909916-AFE4-46CF-9280-0A0DA0CE4C60}" srcOrd="0" destOrd="0" parTransId="{FE1103EA-423F-477C-8354-C3D6D845EDB5}" sibTransId="{6C3277C2-3847-4B3B-B647-D3034DF341BB}"/>
    <dgm:cxn modelId="{9C6760BD-0236-42ED-BBD6-1C08E86AB525}" type="presOf" srcId="{948A1D0B-5C2F-4CB9-8EFE-68A9A915520C}" destId="{D235F0EB-BAE1-429F-8E72-00DF4738A70C}" srcOrd="0" destOrd="0" presId="urn:microsoft.com/office/officeart/2005/8/layout/vList5"/>
    <dgm:cxn modelId="{115C8A21-F890-439E-B38D-E808FF535B0C}" type="presOf" srcId="{A6013677-464B-454B-A3E5-DAB791238A06}" destId="{F8B6FF57-693D-485A-AC3C-235F490D4A29}" srcOrd="0" destOrd="0" presId="urn:microsoft.com/office/officeart/2005/8/layout/vList5"/>
    <dgm:cxn modelId="{97BF6D86-E51C-4301-8E43-AFCB7523C28D}" srcId="{95909916-AFE4-46CF-9280-0A0DA0CE4C60}" destId="{251A9338-7C62-441D-916F-DF3054EC76B4}" srcOrd="2" destOrd="0" parTransId="{76518719-72E5-4BE8-9685-F3772F16C698}" sibTransId="{BEE2830F-A246-49CA-88DF-70B06D8E4333}"/>
    <dgm:cxn modelId="{C3DB2F33-43DD-44C8-9E26-B5AF87A8FA2F}" type="presParOf" srcId="{D235F0EB-BAE1-429F-8E72-00DF4738A70C}" destId="{93BD00B7-9C2D-4BD3-ACFD-715ED454330D}" srcOrd="0" destOrd="0" presId="urn:microsoft.com/office/officeart/2005/8/layout/vList5"/>
    <dgm:cxn modelId="{3CDAC05F-80DF-4232-9D5C-A3FC2C80D5E7}" type="presParOf" srcId="{93BD00B7-9C2D-4BD3-ACFD-715ED454330D}" destId="{80800C4E-A433-432C-87B5-693FA27072C6}" srcOrd="0" destOrd="0" presId="urn:microsoft.com/office/officeart/2005/8/layout/vList5"/>
    <dgm:cxn modelId="{63F83080-2EE2-4C72-8D84-1FAE5C0AE825}" type="presParOf" srcId="{93BD00B7-9C2D-4BD3-ACFD-715ED454330D}" destId="{F8B6FF57-693D-485A-AC3C-235F490D4A29}" srcOrd="1" destOrd="0" presId="urn:microsoft.com/office/officeart/2005/8/layout/vList5"/>
    <dgm:cxn modelId="{9416AB2E-F8FE-4352-83CD-25761AA32948}" type="presParOf" srcId="{D235F0EB-BAE1-429F-8E72-00DF4738A70C}" destId="{DBA20376-E4A0-4DB1-94A5-9BF233EA6E39}" srcOrd="1" destOrd="0" presId="urn:microsoft.com/office/officeart/2005/8/layout/vList5"/>
    <dgm:cxn modelId="{2053B4A9-DAAC-496F-9A8E-BE3E5106DDFF}" type="presParOf" srcId="{D235F0EB-BAE1-429F-8E72-00DF4738A70C}" destId="{22711061-FB88-424B-B492-7C217D6A5A32}" srcOrd="2" destOrd="0" presId="urn:microsoft.com/office/officeart/2005/8/layout/vList5"/>
    <dgm:cxn modelId="{8B7D605F-8183-4FF7-AF3B-359DFE074FCC}" type="presParOf" srcId="{22711061-FB88-424B-B492-7C217D6A5A32}" destId="{396D2E3D-BA33-4F22-9849-DE7EF1B16969}" srcOrd="0" destOrd="0" presId="urn:microsoft.com/office/officeart/2005/8/layout/vList5"/>
    <dgm:cxn modelId="{BC9F11B1-8062-4F2A-B5B0-C4B790B2B672}" type="presParOf" srcId="{22711061-FB88-424B-B492-7C217D6A5A32}" destId="{3A6FB00C-5768-4E77-A664-28C0DAF8807C}" srcOrd="1" destOrd="0" presId="urn:microsoft.com/office/officeart/2005/8/layout/vList5"/>
    <dgm:cxn modelId="{1F4BE46B-05C5-4846-B7FC-8088BFDBFA24}" type="presParOf" srcId="{D235F0EB-BAE1-429F-8E72-00DF4738A70C}" destId="{BFA440A9-7AFE-4C27-A5E3-911EEA979B05}" srcOrd="3" destOrd="0" presId="urn:microsoft.com/office/officeart/2005/8/layout/vList5"/>
    <dgm:cxn modelId="{CB84DFC7-4287-400A-8CD3-E0D6C65992FE}" type="presParOf" srcId="{D235F0EB-BAE1-429F-8E72-00DF4738A70C}" destId="{EF392B1A-BB4B-4F97-B41D-250ABE20DBB8}" srcOrd="4" destOrd="0" presId="urn:microsoft.com/office/officeart/2005/8/layout/vList5"/>
    <dgm:cxn modelId="{886FB7EE-8D64-4424-A3A6-83B3571CFF8A}" type="presParOf" srcId="{EF392B1A-BB4B-4F97-B41D-250ABE20DBB8}" destId="{7B1E2F67-5B60-4BC9-942C-5F55AB44417E}" srcOrd="0" destOrd="0" presId="urn:microsoft.com/office/officeart/2005/8/layout/vList5"/>
    <dgm:cxn modelId="{53E11734-33E2-4433-A17E-D4585EEDA318}" type="presParOf" srcId="{EF392B1A-BB4B-4F97-B41D-250ABE20DBB8}" destId="{E3043827-FF4D-4305-BCA8-AB7488CE23B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6FF57-693D-485A-AC3C-235F490D4A29}">
      <dsp:nvSpPr>
        <dsp:cNvPr id="0" name=""/>
        <dsp:cNvSpPr/>
      </dsp:nvSpPr>
      <dsp:spPr>
        <a:xfrm rot="5400000">
          <a:off x="7316725" y="-3110253"/>
          <a:ext cx="850131" cy="72863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Research question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: How does too much administration affect social workers?</a:t>
          </a:r>
          <a:endParaRPr lang="en-GB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06 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related papers reviewed</a:t>
          </a:r>
          <a:endParaRPr lang="en-GB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800" kern="1200" dirty="0"/>
        </a:p>
      </dsp:txBody>
      <dsp:txXfrm rot="-5400000">
        <a:off x="4098595" y="149377"/>
        <a:ext cx="7244892" cy="767131"/>
      </dsp:txXfrm>
    </dsp:sp>
    <dsp:sp modelId="{80800C4E-A433-432C-87B5-693FA27072C6}">
      <dsp:nvSpPr>
        <dsp:cNvPr id="0" name=""/>
        <dsp:cNvSpPr/>
      </dsp:nvSpPr>
      <dsp:spPr>
        <a:xfrm>
          <a:off x="0" y="1610"/>
          <a:ext cx="4098595" cy="10626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Qualitative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Scoping </a:t>
          </a: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literature </a:t>
          </a: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review design</a:t>
          </a:r>
          <a:endParaRPr lang="en-US" sz="18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875" y="53485"/>
        <a:ext cx="3994845" cy="958914"/>
      </dsp:txXfrm>
    </dsp:sp>
    <dsp:sp modelId="{3A6FB00C-5768-4E77-A664-28C0DAF8807C}">
      <dsp:nvSpPr>
        <dsp:cNvPr id="0" name=""/>
        <dsp:cNvSpPr/>
      </dsp:nvSpPr>
      <dsp:spPr>
        <a:xfrm rot="5400000">
          <a:off x="7316725" y="-1994455"/>
          <a:ext cx="850131" cy="72863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Included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–  2019-2025, only qualitative studies, social workers and burnt out study topical area</a:t>
          </a:r>
          <a:endParaRPr lang="en-GB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Excluded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– Older than six 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years</a:t>
          </a:r>
          <a:endParaRPr lang="en-GB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098595" y="1265175"/>
        <a:ext cx="7244892" cy="767131"/>
      </dsp:txXfrm>
    </dsp:sp>
    <dsp:sp modelId="{396D2E3D-BA33-4F22-9849-DE7EF1B16969}">
      <dsp:nvSpPr>
        <dsp:cNvPr id="0" name=""/>
        <dsp:cNvSpPr/>
      </dsp:nvSpPr>
      <dsp:spPr>
        <a:xfrm>
          <a:off x="0" y="1117408"/>
          <a:ext cx="4098595" cy="10626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Inclusion and exclusion</a:t>
          </a:r>
        </a:p>
      </dsp:txBody>
      <dsp:txXfrm>
        <a:off x="51875" y="1169283"/>
        <a:ext cx="3994845" cy="958914"/>
      </dsp:txXfrm>
    </dsp:sp>
    <dsp:sp modelId="{E3043827-FF4D-4305-BCA8-AB7488CE23B4}">
      <dsp:nvSpPr>
        <dsp:cNvPr id="0" name=""/>
        <dsp:cNvSpPr/>
      </dsp:nvSpPr>
      <dsp:spPr>
        <a:xfrm rot="5400000">
          <a:off x="7316725" y="-898533"/>
          <a:ext cx="850131" cy="72863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Thematic </a:t>
          </a: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analysis – 6 steps of analysis by 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Braun and Clarke (2013</a:t>
          </a:r>
          <a:r>
            <a:rPr lang="en-US" sz="14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GB" sz="1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098595" y="2361097"/>
        <a:ext cx="7244892" cy="767131"/>
      </dsp:txXfrm>
    </dsp:sp>
    <dsp:sp modelId="{7B1E2F67-5B60-4BC9-942C-5F55AB44417E}">
      <dsp:nvSpPr>
        <dsp:cNvPr id="0" name=""/>
        <dsp:cNvSpPr/>
      </dsp:nvSpPr>
      <dsp:spPr>
        <a:xfrm>
          <a:off x="0" y="2234816"/>
          <a:ext cx="4098595" cy="10626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Analysis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Organizing and synthesizing data</a:t>
          </a:r>
          <a:endParaRPr lang="en-US" sz="1800" b="1" kern="1200" dirty="0" smtClean="0"/>
        </a:p>
      </dsp:txBody>
      <dsp:txXfrm>
        <a:off x="51875" y="2286691"/>
        <a:ext cx="3994845" cy="9589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501034-A77F-443E-93DC-8D43120B90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6067" y="2181224"/>
            <a:ext cx="11359863" cy="22098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BD7C162-AD8C-48C3-B9BA-8F1BAD7ED3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6067" y="4813299"/>
            <a:ext cx="11359863" cy="112077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E05A89-2049-4091-A8BD-09C611406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352" y="6366307"/>
            <a:ext cx="11438578" cy="416233"/>
          </a:xfrm>
          <a:solidFill>
            <a:schemeClr val="tx1"/>
          </a:solidFill>
        </p:spPr>
        <p:txBody>
          <a:bodyPr/>
          <a:lstStyle>
            <a:lvl1pPr>
              <a:defRPr sz="2000" b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ZA"/>
              <a:t>A Caring and Self-reliant Society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B76F17F-A66C-1527-6887-2DCCA4ACCE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03" y="94991"/>
            <a:ext cx="6311150" cy="198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06803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411C77-C657-44FF-BFF7-10768111F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9" y="136525"/>
            <a:ext cx="872793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7AA8FF6-9E06-45F6-967A-7F3D19B371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16069" y="1645920"/>
            <a:ext cx="11406262" cy="45310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775AFB-99A3-4C34-967D-0BA7D7149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 Caring and Self-reliant Society</a:t>
            </a:r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3B0D5A-6016-430F-A4B0-1DC65997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62D-E2D1-48B9-8941-567607D044A3}" type="slidenum">
              <a:rPr lang="en-ZA" smtClean="0"/>
              <a:t>‹#›</a:t>
            </a:fld>
            <a:endParaRPr lang="en-Z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3AC97C9-5258-41DC-AC34-4E5FF1F384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304" y="265532"/>
            <a:ext cx="2580385" cy="106754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97B210-BA10-4B2E-B234-B9F8449C8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491C-6316-4FC0-995A-7FD10B71435E}" type="datetime1">
              <a:rPr lang="en-ZA" smtClean="0"/>
              <a:t>2025/09/08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3706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49A7FCF-BB03-48E7-864E-963343D6F0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305103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D91B758-B238-49EC-9A56-F0A9ECBF60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16068" y="365125"/>
            <a:ext cx="8156432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EBCCFA3-7892-4F4B-9562-C57607CF3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 Caring and Self-reliant Society</a:t>
            </a:r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3F2210-1123-4B7B-A07B-C9C9FEC78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62D-E2D1-48B9-8941-567607D044A3}" type="slidenum">
              <a:rPr lang="en-ZA" smtClean="0"/>
              <a:t>‹#›</a:t>
            </a:fld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C6D3EB-60C2-44C3-A534-261DE83A7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06528-43E8-402E-BFD5-380BA7560117}" type="datetime1">
              <a:rPr lang="en-ZA" smtClean="0"/>
              <a:t>2025/09/08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65968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CD8335-2B7A-4B70-84AC-F7CCD9B70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68706" y="136525"/>
            <a:ext cx="8867866" cy="87648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Topic 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F9FAD4-1C28-427E-93BB-74DAF555C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069" y="1337912"/>
            <a:ext cx="11359862" cy="48390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882425-BFEB-489D-80AD-30C6B7FE2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 Caring and Self-reliant Society</a:t>
            </a:r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C9BB7C-EB40-495A-8ADC-3048A0955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62D-E2D1-48B9-8941-567607D044A3}" type="slidenum">
              <a:rPr lang="en-ZA" smtClean="0"/>
              <a:t>‹#›</a:t>
            </a:fld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67F429-9DB8-459C-8A4B-71AF506EF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CBC35-E93D-4615-8965-4B50AE045D53}" type="datetime1">
              <a:rPr lang="en-ZA" smtClean="0"/>
              <a:t>2025/09/08</a:t>
            </a:fld>
            <a:endParaRPr lang="en-Z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6FFD556-E752-62B7-36D2-AD62AB92F8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4535"/>
            <a:ext cx="2752911" cy="113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720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F872ED-4288-419F-B64F-B1174B26C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067" y="1709738"/>
            <a:ext cx="1135986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29B0F7B-AFB3-4AE4-955E-B25F29958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6067" y="4589463"/>
            <a:ext cx="1135986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44819C2-9157-40B2-B521-75DE4CC32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 Caring and Self-reliant Society</a:t>
            </a:r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2460F4-E677-4595-B437-F1668254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62D-E2D1-48B9-8941-567607D044A3}" type="slidenum">
              <a:rPr lang="en-ZA" smtClean="0"/>
              <a:t>‹#›</a:t>
            </a:fld>
            <a:endParaRPr lang="en-Z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7AEE20C-45DB-41C2-8163-550FE5ACEF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507" y="126568"/>
            <a:ext cx="2914564" cy="121813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69EDFFC-8E7E-45DD-9B83-F7C7CBAB9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9F2E-4424-4EDE-844E-D01431E27452}" type="datetime1">
              <a:rPr lang="en-ZA" smtClean="0"/>
              <a:t>2025/09/08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37494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00BD2C-D0AB-4447-8C3D-E9F069394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564" y="136525"/>
            <a:ext cx="963336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77CF10-D965-4AEF-BC61-B0E5FAAEE6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6068" y="1825625"/>
            <a:ext cx="560373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D6A50B3-CCEF-4BEA-9A6E-DE5CBC0FB9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60373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F06EC0D-61E5-4E9B-BE94-11D8510DE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62D-E2D1-48B9-8941-567607D044A3}" type="slidenum">
              <a:rPr lang="en-ZA" smtClean="0"/>
              <a:t>‹#›</a:t>
            </a:fld>
            <a:endParaRPr lang="en-Z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C99A732-6DDC-49EE-AF45-AA92B71C4B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892" y="384674"/>
            <a:ext cx="1865463" cy="771773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4718D59-684C-4E37-AE69-A098658B6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 Caring and Self-reliant Society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51808E6-2A7F-4DFC-A565-6CBF0B05D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DB74-0435-4CAB-968A-F96039E53330}" type="datetime1">
              <a:rPr lang="en-ZA" smtClean="0"/>
              <a:t>2025/09/08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83402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2C9517-F991-4711-B62E-E89D7023B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6658" y="136525"/>
            <a:ext cx="9081247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F11801-3205-4EBA-BD06-471B38375E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6068" y="1681163"/>
            <a:ext cx="558150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4461E2-490E-4871-8174-9F0A9F954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6068" y="2505075"/>
            <a:ext cx="558150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D2184C9-8CB6-4BEF-9958-B52F7D5CEF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60373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70521AC-2A1C-4DD0-B463-9276F5D005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60373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5753FC8-7B15-489E-A279-57128049E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 Caring and Self-reliant Society</a:t>
            </a:r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58872FA-71F1-4FDB-8B67-C107BAE6A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62D-E2D1-48B9-8941-567607D044A3}" type="slidenum">
              <a:rPr lang="en-ZA" smtClean="0"/>
              <a:t>‹#›</a:t>
            </a:fld>
            <a:endParaRPr lang="en-ZA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71370CC-3E36-4122-8DC6-B84870B227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269" y="309935"/>
            <a:ext cx="2365731" cy="978742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B2CD9D6-65C3-4C1C-A86B-C5F17C984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6171-CE86-4E66-BE83-1A913A5F4479}" type="datetime1">
              <a:rPr lang="en-ZA" smtClean="0"/>
              <a:t>2025/09/08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16769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1B3A0E-6050-4362-AD8E-FAE0E0CCF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4715" y="116926"/>
            <a:ext cx="913121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0264190-8B4A-4034-98B5-34439631B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 Caring and Self-reliant Society</a:t>
            </a:r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B99D3E2-5155-4D42-9F49-8159982A4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62D-E2D1-48B9-8941-567607D044A3}" type="slidenum">
              <a:rPr lang="en-ZA" smtClean="0"/>
              <a:t>‹#›</a:t>
            </a:fld>
            <a:endParaRPr lang="en-Z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AD374EA-D9F3-4A84-9F10-B3016D9891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999" y="250415"/>
            <a:ext cx="2558716" cy="1058583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8831AF7-A518-4ED1-83DF-1FDBD6E8F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032D2-1BDC-403B-A47F-BC0C12AFFF79}" type="datetime1">
              <a:rPr lang="en-ZA" smtClean="0"/>
              <a:t>2025/09/08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07361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E40BF89-0BB3-4B89-AA65-061D23496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 Caring and Self-reliant Society</a:t>
            </a:r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2A30777-CAA0-405C-BDEC-1D409472D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62D-E2D1-48B9-8941-567607D044A3}" type="slidenum">
              <a:rPr lang="en-ZA" smtClean="0"/>
              <a:t>‹#›</a:t>
            </a:fld>
            <a:endParaRPr lang="en-ZA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9812262-3A7A-42FF-9FAE-F340FF875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DAF9-E026-4A29-95A5-2D6E2BACF14C}" type="datetime1">
              <a:rPr lang="en-ZA" smtClean="0"/>
              <a:t>2025/09/08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2149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9D5D21-702D-437F-B09C-95C15130E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92" y="1422892"/>
            <a:ext cx="4355957" cy="112980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054623-3701-41D8-914E-9E9EE87F9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1422892"/>
            <a:ext cx="6592743" cy="46858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FD725F4-837B-400B-848F-3F356989B1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6068" y="2552700"/>
            <a:ext cx="4355957" cy="3556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00B249F-743F-436C-9177-B93EBE50C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 Caring and Self-reliant Society</a:t>
            </a:r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DE61BFA-526C-4B6A-9507-9A33BED6B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62D-E2D1-48B9-8941-567607D044A3}" type="slidenum">
              <a:rPr lang="en-ZA" smtClean="0"/>
              <a:t>‹#›</a:t>
            </a:fld>
            <a:endParaRPr lang="en-Z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95F96D4-833E-4DAE-84DD-DCB7694805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874" y="187290"/>
            <a:ext cx="2716883" cy="1124019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2F159A9-0631-4028-BF08-15CF914CDE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5425" y="6356350"/>
            <a:ext cx="1358944" cy="365125"/>
          </a:xfrm>
        </p:spPr>
        <p:txBody>
          <a:bodyPr/>
          <a:lstStyle/>
          <a:p>
            <a:fld id="{CE78967D-19D0-4D94-8D70-19D1F589F550}" type="datetime1">
              <a:rPr lang="en-ZA" smtClean="0"/>
              <a:t>2025/09/08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26505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2F3336-59AB-4631-8487-9F4BFCE96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068" y="457200"/>
            <a:ext cx="435595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C8EF862-066B-430F-BCD6-94EE7039CE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987425"/>
            <a:ext cx="659274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EDA3D95-6A29-4982-BD96-7694EC8D42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6068" y="2057400"/>
            <a:ext cx="435595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E656AA8-5692-4C69-8C38-804174B3C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 Caring and Self-reliant Society</a:t>
            </a:r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4C7B8CE-AFC9-421E-AC02-9AA64532A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62D-E2D1-48B9-8941-567607D044A3}" type="slidenum">
              <a:rPr lang="en-ZA" smtClean="0"/>
              <a:t>‹#›</a:t>
            </a:fld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79C4CE9-93F3-47C3-BDB0-4AA45C020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6341B-1AB2-4AEB-9DC0-4419AADD49D8}" type="datetime1">
              <a:rPr lang="en-ZA" smtClean="0"/>
              <a:t>2025/09/08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69557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BB77BC-1F86-4005-9D02-C30DEF50CA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5425" y="6366307"/>
            <a:ext cx="11400506" cy="36512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ctr">
              <a:defRPr sz="2400" b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ZA"/>
              <a:t>A Caring and Self-reliant Society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5587F17-1DF0-48FA-BAEA-3A2CF1C8F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425" y="365125"/>
            <a:ext cx="114005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69356D-F3B3-40B6-98A4-ECB31AED9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5425" y="1825625"/>
            <a:ext cx="1140050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15FBB0-BB13-4EB3-B44B-03CAA55283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0959" y="6375184"/>
            <a:ext cx="1104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4C0F62D-E2D1-48B9-8941-567607D044A3}" type="slidenum">
              <a:rPr lang="en-ZA" smtClean="0"/>
              <a:pPr/>
              <a:t>‹#›</a:t>
            </a:fld>
            <a:endParaRPr lang="en-Z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4511BC-CDF7-4253-BF61-45191AE3EC9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75426" y="6275321"/>
            <a:ext cx="11400508" cy="3657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A2D7EB8-EE1C-4F80-BBD9-012BAA6BBC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5425" y="6384062"/>
            <a:ext cx="13589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C3D3E78-A744-4246-87A2-AA4195FB9939}" type="datetime1">
              <a:rPr lang="en-ZA" smtClean="0"/>
              <a:t>2025/09/08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18710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rgbClr val="00B050"/>
        </a:buClr>
        <a:buFont typeface="Wingdings" panose="05000000000000000000" pitchFamily="2" charset="2"/>
        <a:buChar char="q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05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05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050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050"/>
        </a:buClr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utterstock.com/search/exhausted-social-workers?msockid=37a155e9b73b6aac05ed43aab6f26b6c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hutterstock.com/search/exhausted-social-workers?msockid=37a155e9b73b6aac05ed43aab6f26b6c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939A3F-734C-4E08-9AD1-2A06E2F2C9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1824" y="1515978"/>
            <a:ext cx="10469126" cy="1732547"/>
          </a:xfrm>
        </p:spPr>
        <p:txBody>
          <a:bodyPr>
            <a:noAutofit/>
          </a:bodyPr>
          <a:lstStyle/>
          <a:p>
            <a:r>
              <a:rPr lang="en-US" sz="2800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ヒラギノ角ゴ Pro W3" charset="-128"/>
                <a:cs typeface="Arial BOLD" panose="020B0704020202020204" pitchFamily="34" charset="0"/>
              </a:rPr>
              <a:t>ADMINISTRATIVE </a:t>
            </a:r>
            <a:r>
              <a:rPr lang="en-US" sz="2800" kern="0" dirty="0">
                <a:solidFill>
                  <a:srgbClr val="000000"/>
                </a:solidFill>
                <a:latin typeface="Arial Narrow" panose="020B0606020202030204" pitchFamily="34" charset="0"/>
                <a:ea typeface="ヒラギノ角ゴ Pro W3" charset="-128"/>
                <a:cs typeface="Arial BOLD" panose="020B0704020202020204" pitchFamily="34" charset="0"/>
              </a:rPr>
              <a:t>OVERLOAD IN SOCIAL WORK: A SCOPING REVIEW ON THE IMPACT OF EXCESSIVE PAPERWORK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/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</a:br>
            <a:endParaRPr lang="en-Z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AE924B1-7F75-4830-87EC-A2878D8618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6618" y="4812632"/>
            <a:ext cx="6625244" cy="1323473"/>
          </a:xfr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B050"/>
                </a:solidFill>
              </a:rPr>
              <a:t>             </a:t>
            </a:r>
            <a:endParaRPr lang="en-US" b="1" dirty="0" smtClean="0">
              <a:solidFill>
                <a:srgbClr val="00B050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en-ZA" sz="1600" b="1" kern="0" dirty="0">
                <a:solidFill>
                  <a:srgbClr val="000000"/>
                </a:solidFill>
                <a:latin typeface="Arial Black" panose="020B0A04020102020204" pitchFamily="34" charset="0"/>
                <a:ea typeface="ヒラギノ角ゴ Pro W3" charset="-128"/>
                <a:cs typeface="Arial BOLD" panose="020B0704020202020204" pitchFamily="34" charset="0"/>
              </a:rPr>
              <a:t>MR MAMUKEYANI </a:t>
            </a:r>
            <a:r>
              <a:rPr lang="en-ZA" sz="1600" b="1" kern="0" dirty="0" smtClean="0">
                <a:solidFill>
                  <a:srgbClr val="000000"/>
                </a:solidFill>
                <a:latin typeface="Arial Black" panose="020B0A04020102020204" pitchFamily="34" charset="0"/>
                <a:ea typeface="ヒラギノ角ゴ Pro W3" charset="-128"/>
                <a:cs typeface="Arial BOLD" panose="020B0704020202020204" pitchFamily="34" charset="0"/>
              </a:rPr>
              <a:t>ERIC</a:t>
            </a:r>
          </a:p>
          <a:p>
            <a:pPr lvl="0" defTabSz="457200">
              <a:lnSpc>
                <a:spcPct val="100000"/>
              </a:lnSpc>
              <a:spcBef>
                <a:spcPts val="0"/>
              </a:spcBef>
              <a:buClrTx/>
            </a:pPr>
            <a:r>
              <a:rPr lang="en-GB" sz="1800" b="1" i="1" dirty="0">
                <a:solidFill>
                  <a:prstClr val="black"/>
                </a:solidFill>
              </a:rPr>
              <a:t>Limpopo Department of Social Development, Luckau one stop </a:t>
            </a:r>
            <a:r>
              <a:rPr lang="en-GB" sz="1800" b="1" i="1" dirty="0" err="1">
                <a:solidFill>
                  <a:prstClr val="black"/>
                </a:solidFill>
              </a:rPr>
              <a:t>center</a:t>
            </a:r>
            <a:r>
              <a:rPr lang="en-GB" sz="1800" b="1" i="1" dirty="0">
                <a:solidFill>
                  <a:prstClr val="black"/>
                </a:solidFill>
              </a:rPr>
              <a:t>, South Africa</a:t>
            </a:r>
            <a:endParaRPr lang="en-GB" sz="1800" dirty="0">
              <a:solidFill>
                <a:prstClr val="black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ClrTx/>
              <a:defRPr/>
            </a:pPr>
            <a:endParaRPr lang="en-US" b="1" dirty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           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dirty="0">
              <a:solidFill>
                <a:srgbClr val="00B05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D7EE474-ECF1-8CBD-25C0-84250CF6E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352" y="6578221"/>
            <a:ext cx="11438578" cy="20431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Caring and Self-reliant Society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241" y="2791327"/>
            <a:ext cx="8130222" cy="2791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406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 AND BACKGROUND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 Caring and Self-reliant Society</a:t>
            </a: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62D-E2D1-48B9-8941-567607D044A3}" type="slidenum">
              <a:rPr lang="en-ZA" smtClean="0"/>
              <a:t>2</a:t>
            </a:fld>
            <a:endParaRPr lang="en-Z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CBC35-E93D-4615-8965-4B50AE045D53}" type="datetime1">
              <a:rPr lang="en-ZA" smtClean="0"/>
              <a:t>2025/09/08</a:t>
            </a:fld>
            <a:endParaRPr lang="en-Z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42" y="955343"/>
            <a:ext cx="4996685" cy="4466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38681" y="5558255"/>
            <a:ext cx="6294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Source: </a:t>
            </a:r>
            <a:r>
              <a:rPr lang="en-GB" dirty="0">
                <a:hlinkClick r:id="rId3"/>
              </a:rPr>
              <a:t>https://www.shutterstock.com/search/exhausted-social-workers?msockid=37a155e9b73b6aac05ed43aab6f26b6c</a:t>
            </a:r>
            <a:r>
              <a:rPr lang="en-GB" dirty="0"/>
              <a:t>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609229" y="823064"/>
            <a:ext cx="6086902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endParaRPr lang="en-US" sz="16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0" indent="-274320">
              <a:lnSpc>
                <a:spcPct val="15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is a noble profession </a:t>
            </a:r>
          </a:p>
          <a:p>
            <a:pPr marL="274320" lvl="0" indent="-274320">
              <a:lnSpc>
                <a:spcPct val="15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Burnt out in social work is a Public Health issue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Ractcliff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2024)</a:t>
            </a:r>
          </a:p>
          <a:p>
            <a:pPr marL="274320" lvl="0" indent="-274320">
              <a:lnSpc>
                <a:spcPct val="15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report high level of stress</a:t>
            </a:r>
            <a:endParaRPr lang="en-US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0" indent="-274320">
              <a:lnSpc>
                <a:spcPct val="15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65% of social workers worldwide consider leaving their job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(Social worker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Burntout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statistics: reports 2025)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spcBef>
                <a:spcPts val="600"/>
              </a:spcBef>
              <a:buClr>
                <a:srgbClr val="FE8637"/>
              </a:buClr>
              <a:buSzPct val="70000"/>
            </a:pPr>
            <a:endParaRPr lang="nb-NO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35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 Caring and Self-reliant Society</a:t>
            </a: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62D-E2D1-48B9-8941-567607D044A3}" type="slidenum">
              <a:rPr lang="en-ZA" smtClean="0"/>
              <a:t>3</a:t>
            </a:fld>
            <a:endParaRPr lang="en-Z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CBC35-E93D-4615-8965-4B50AE045D53}" type="datetime1">
              <a:rPr lang="en-ZA" smtClean="0"/>
              <a:t>2025/09/08</a:t>
            </a:fld>
            <a:endParaRPr lang="en-ZA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634615696"/>
              </p:ext>
            </p:extLst>
          </p:nvPr>
        </p:nvGraphicFramePr>
        <p:xfrm>
          <a:off x="252248" y="1227221"/>
          <a:ext cx="11384988" cy="3297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252247" y="4523874"/>
            <a:ext cx="4098598" cy="1686825"/>
            <a:chOff x="0" y="3439932"/>
            <a:chExt cx="3025087" cy="1636881"/>
          </a:xfrm>
        </p:grpSpPr>
        <p:sp>
          <p:nvSpPr>
            <p:cNvPr id="10" name="Rounded Rectangle 9"/>
            <p:cNvSpPr/>
            <p:nvPr/>
          </p:nvSpPr>
          <p:spPr>
            <a:xfrm>
              <a:off x="0" y="3439932"/>
              <a:ext cx="3025087" cy="163688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79906" y="3519838"/>
              <a:ext cx="2865275" cy="14770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40005" rIns="80010" bIns="40005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100" kern="1200" dirty="0" smtClean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350845" y="4695865"/>
            <a:ext cx="7286390" cy="1456343"/>
            <a:chOff x="3025087" y="119234"/>
            <a:chExt cx="5377933" cy="939631"/>
          </a:xfrm>
        </p:grpSpPr>
        <p:sp>
          <p:nvSpPr>
            <p:cNvPr id="13" name="Round Same Side Corner Rectangle 12"/>
            <p:cNvSpPr/>
            <p:nvPr/>
          </p:nvSpPr>
          <p:spPr>
            <a:xfrm rot="5400000">
              <a:off x="5244238" y="-2099917"/>
              <a:ext cx="939631" cy="5377933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ound Same Side Corner Rectangle 4"/>
            <p:cNvSpPr/>
            <p:nvPr/>
          </p:nvSpPr>
          <p:spPr>
            <a:xfrm>
              <a:off x="3025087" y="194428"/>
              <a:ext cx="5332065" cy="8185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19050" rIns="38100" bIns="19050" numCol="1" spcCol="1270" anchor="ctr" anchorCtr="0">
              <a:noAutofit/>
            </a:bodyPr>
            <a:lstStyle/>
            <a:p>
              <a:pPr marL="0" lvl="1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16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1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04 </a:t>
              </a: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themes  </a:t>
              </a:r>
              <a:endParaRPr lang="en-US" sz="16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1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Too much administration and paperwork causes;</a:t>
              </a:r>
              <a:endParaRPr lang="en-US" sz="1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lvl="1" indent="-1714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Physical </a:t>
              </a:r>
              <a:r>
                <a:rPr lang="en-US" sz="1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fatique</a:t>
              </a: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</a:p>
            <a:p>
              <a:pPr marL="171450" lvl="1" indent="-1714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Loss of interest</a:t>
              </a:r>
              <a:endParaRPr lang="en-US" sz="16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lvl="1" indent="-1714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Mental </a:t>
              </a:r>
              <a:r>
                <a:rPr lang="en-US" sz="1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fatique</a:t>
              </a: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</a:p>
            <a:p>
              <a:pPr marL="171450" lvl="1" indent="-1714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slow productivity</a:t>
              </a:r>
            </a:p>
            <a:p>
              <a:pPr marL="0" lvl="1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GB" sz="12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GB" sz="1000" kern="12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32152" y="4695865"/>
            <a:ext cx="3882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56076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618" y="136525"/>
            <a:ext cx="10016955" cy="876487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DISCUSSION: The </a:t>
            </a:r>
            <a:r>
              <a:rPr lang="en-US" sz="2800" dirty="0"/>
              <a:t>effects of excessive paperwork in social work</a:t>
            </a:r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 Caring and Self-reliant Society</a:t>
            </a: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62D-E2D1-48B9-8941-567607D044A3}" type="slidenum">
              <a:rPr lang="en-ZA" smtClean="0"/>
              <a:t>4</a:t>
            </a:fld>
            <a:endParaRPr lang="en-Z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CBC35-E93D-4615-8965-4B50AE045D53}" type="datetime1">
              <a:rPr lang="en-ZA" smtClean="0"/>
              <a:t>2025/09/08</a:t>
            </a:fld>
            <a:endParaRPr lang="en-ZA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121" y="1240828"/>
            <a:ext cx="4500276" cy="425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36138" y="1097730"/>
            <a:ext cx="3266109" cy="1808434"/>
            <a:chOff x="5299272" y="-125315"/>
            <a:chExt cx="3266109" cy="1808434"/>
          </a:xfrm>
          <a:scene3d>
            <a:camera prst="orthographicFront"/>
            <a:lightRig rig="flat" dir="t"/>
          </a:scene3d>
        </p:grpSpPr>
        <p:sp>
          <p:nvSpPr>
            <p:cNvPr id="9" name="Oval 8"/>
            <p:cNvSpPr/>
            <p:nvPr/>
          </p:nvSpPr>
          <p:spPr>
            <a:xfrm>
              <a:off x="5299272" y="-125315"/>
              <a:ext cx="3266109" cy="1808434"/>
            </a:xfrm>
            <a:prstGeom prst="ellipse">
              <a:avLst/>
            </a:prstGeom>
            <a:gradFill rotWithShape="1">
              <a:gsLst>
                <a:gs pos="0">
                  <a:srgbClr val="FE8637">
                    <a:hueOff val="0"/>
                    <a:satOff val="0"/>
                    <a:lumOff val="0"/>
                    <a:alphaOff val="0"/>
                    <a:shade val="63000"/>
                    <a:satMod val="165000"/>
                  </a:srgbClr>
                </a:gs>
                <a:gs pos="30000">
                  <a:srgbClr val="FE8637">
                    <a:hueOff val="0"/>
                    <a:satOff val="0"/>
                    <a:lumOff val="0"/>
                    <a:alphaOff val="0"/>
                    <a:shade val="58000"/>
                    <a:satMod val="165000"/>
                  </a:srgbClr>
                </a:gs>
                <a:gs pos="75000">
                  <a:srgbClr val="FE8637">
                    <a:hueOff val="0"/>
                    <a:satOff val="0"/>
                    <a:lumOff val="0"/>
                    <a:alphaOff val="0"/>
                    <a:shade val="30000"/>
                    <a:satMod val="175000"/>
                  </a:srgbClr>
                </a:gs>
                <a:gs pos="100000">
                  <a:srgbClr val="FE8637">
                    <a:hueOff val="0"/>
                    <a:satOff val="0"/>
                    <a:lumOff val="0"/>
                    <a:alphaOff val="0"/>
                    <a:shade val="15000"/>
                    <a:satMod val="175000"/>
                  </a:srgbClr>
                </a:gs>
              </a:gsLst>
              <a:path path="circle">
                <a:fillToRect l="5000" t="100000" r="120000" b="10000"/>
              </a:path>
            </a:gradFill>
            <a:ln>
              <a:solidFill>
                <a:srgbClr val="FE8637"/>
              </a:solidFill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  <a:sp3d prstMaterial="plastic">
              <a:bevelT w="120900" h="88900"/>
              <a:bevelB w="88900" h="31750" prst="angle"/>
            </a:sp3d>
          </p:spPr>
        </p:sp>
        <p:sp>
          <p:nvSpPr>
            <p:cNvPr id="10" name="Oval 4"/>
            <p:cNvSpPr/>
            <p:nvPr/>
          </p:nvSpPr>
          <p:spPr>
            <a:xfrm>
              <a:off x="5777583" y="139524"/>
              <a:ext cx="2309487" cy="1278756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Physical fatigue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507397" y="1037633"/>
            <a:ext cx="3009623" cy="1868531"/>
            <a:chOff x="5555758" y="1573823"/>
            <a:chExt cx="3009623" cy="1460464"/>
          </a:xfrm>
          <a:scene3d>
            <a:camera prst="orthographicFront"/>
            <a:lightRig rig="flat" dir="t"/>
          </a:scene3d>
        </p:grpSpPr>
        <p:sp>
          <p:nvSpPr>
            <p:cNvPr id="12" name="Oval 11"/>
            <p:cNvSpPr/>
            <p:nvPr/>
          </p:nvSpPr>
          <p:spPr>
            <a:xfrm>
              <a:off x="5555758" y="1573823"/>
              <a:ext cx="3009623" cy="1460464"/>
            </a:xfrm>
            <a:prstGeom prst="ellipse">
              <a:avLst/>
            </a:prstGeom>
            <a:gradFill rotWithShape="1">
              <a:gsLst>
                <a:gs pos="0">
                  <a:srgbClr val="FE8637">
                    <a:hueOff val="0"/>
                    <a:satOff val="0"/>
                    <a:lumOff val="0"/>
                    <a:alphaOff val="0"/>
                    <a:shade val="63000"/>
                    <a:satMod val="165000"/>
                  </a:srgbClr>
                </a:gs>
                <a:gs pos="30000">
                  <a:srgbClr val="FE8637">
                    <a:hueOff val="0"/>
                    <a:satOff val="0"/>
                    <a:lumOff val="0"/>
                    <a:alphaOff val="0"/>
                    <a:shade val="58000"/>
                    <a:satMod val="165000"/>
                  </a:srgbClr>
                </a:gs>
                <a:gs pos="75000">
                  <a:srgbClr val="FE8637">
                    <a:hueOff val="0"/>
                    <a:satOff val="0"/>
                    <a:lumOff val="0"/>
                    <a:alphaOff val="0"/>
                    <a:shade val="30000"/>
                    <a:satMod val="175000"/>
                  </a:srgbClr>
                </a:gs>
                <a:gs pos="100000">
                  <a:srgbClr val="FE8637">
                    <a:hueOff val="0"/>
                    <a:satOff val="0"/>
                    <a:lumOff val="0"/>
                    <a:alphaOff val="0"/>
                    <a:shade val="15000"/>
                    <a:satMod val="175000"/>
                  </a:srgbClr>
                </a:gs>
              </a:gsLst>
              <a:path path="circle">
                <a:fillToRect l="5000" t="100000" r="120000" b="10000"/>
              </a:path>
            </a:gradFill>
            <a:ln>
              <a:noFill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  <a:sp3d prstMaterial="plastic">
              <a:bevelT w="120900" h="88900"/>
              <a:bevelB w="88900" h="31750" prst="angle"/>
            </a:sp3d>
          </p:spPr>
        </p:sp>
        <p:sp>
          <p:nvSpPr>
            <p:cNvPr id="13" name="Oval 4"/>
            <p:cNvSpPr/>
            <p:nvPr/>
          </p:nvSpPr>
          <p:spPr>
            <a:xfrm>
              <a:off x="5996507" y="1787703"/>
              <a:ext cx="2128125" cy="1032704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Mental fatigue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36138" y="4188683"/>
            <a:ext cx="3478662" cy="1896685"/>
            <a:chOff x="5555700" y="2969331"/>
            <a:chExt cx="3009681" cy="1953400"/>
          </a:xfrm>
          <a:scene3d>
            <a:camera prst="orthographicFront"/>
            <a:lightRig rig="flat" dir="t"/>
          </a:scene3d>
        </p:grpSpPr>
        <p:sp>
          <p:nvSpPr>
            <p:cNvPr id="15" name="Oval 14"/>
            <p:cNvSpPr/>
            <p:nvPr/>
          </p:nvSpPr>
          <p:spPr>
            <a:xfrm>
              <a:off x="5555700" y="2969331"/>
              <a:ext cx="3009681" cy="1953400"/>
            </a:xfrm>
            <a:prstGeom prst="ellipse">
              <a:avLst/>
            </a:prstGeom>
            <a:gradFill rotWithShape="1">
              <a:gsLst>
                <a:gs pos="0">
                  <a:srgbClr val="FE8637">
                    <a:hueOff val="0"/>
                    <a:satOff val="0"/>
                    <a:lumOff val="0"/>
                    <a:alphaOff val="0"/>
                    <a:shade val="63000"/>
                    <a:satMod val="165000"/>
                  </a:srgbClr>
                </a:gs>
                <a:gs pos="30000">
                  <a:srgbClr val="FE8637">
                    <a:hueOff val="0"/>
                    <a:satOff val="0"/>
                    <a:lumOff val="0"/>
                    <a:alphaOff val="0"/>
                    <a:shade val="58000"/>
                    <a:satMod val="165000"/>
                  </a:srgbClr>
                </a:gs>
                <a:gs pos="75000">
                  <a:srgbClr val="FE8637">
                    <a:hueOff val="0"/>
                    <a:satOff val="0"/>
                    <a:lumOff val="0"/>
                    <a:alphaOff val="0"/>
                    <a:shade val="30000"/>
                    <a:satMod val="175000"/>
                  </a:srgbClr>
                </a:gs>
                <a:gs pos="100000">
                  <a:srgbClr val="FE8637">
                    <a:hueOff val="0"/>
                    <a:satOff val="0"/>
                    <a:lumOff val="0"/>
                    <a:alphaOff val="0"/>
                    <a:shade val="15000"/>
                    <a:satMod val="175000"/>
                  </a:srgbClr>
                </a:gs>
              </a:gsLst>
              <a:path path="circle">
                <a:fillToRect l="5000" t="100000" r="120000" b="10000"/>
              </a:path>
            </a:gradFill>
            <a:ln>
              <a:noFill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  <a:sp3d prstMaterial="plastic">
              <a:bevelT w="120900" h="88900"/>
              <a:bevelB w="88900" h="31750" prst="angle"/>
            </a:sp3d>
          </p:spPr>
        </p:sp>
        <p:sp>
          <p:nvSpPr>
            <p:cNvPr id="16" name="Oval 4"/>
            <p:cNvSpPr/>
            <p:nvPr/>
          </p:nvSpPr>
          <p:spPr>
            <a:xfrm>
              <a:off x="5996458" y="3255400"/>
              <a:ext cx="2128165" cy="1381262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dirty="0" smtClean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Losing interest </a:t>
              </a:r>
              <a:endPara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397" y="4083129"/>
            <a:ext cx="3140075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902247" y="5582491"/>
            <a:ext cx="444642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050" dirty="0">
                <a:solidFill>
                  <a:prstClr val="black"/>
                </a:solidFill>
              </a:rPr>
              <a:t>Source: </a:t>
            </a:r>
            <a:r>
              <a:rPr lang="en-GB" sz="1050" dirty="0">
                <a:solidFill>
                  <a:prstClr val="black"/>
                </a:solidFill>
                <a:hlinkClick r:id="rId4"/>
              </a:rPr>
              <a:t>https://www.shutterstock.com/search/exhausted-social-workers?msockid=37a155e9b73b6aac05ed43aab6f26b6c</a:t>
            </a:r>
            <a:r>
              <a:rPr lang="en-GB" sz="1050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655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5152" y="136525"/>
            <a:ext cx="9921420" cy="876487"/>
          </a:xfrm>
        </p:spPr>
        <p:txBody>
          <a:bodyPr>
            <a:normAutofit/>
          </a:bodyPr>
          <a:lstStyle/>
          <a:p>
            <a:pPr algn="ctr"/>
            <a:r>
              <a:rPr lang="en-US" sz="2800" cap="small" dirty="0" smtClean="0">
                <a:solidFill>
                  <a:srgbClr val="575F6D"/>
                </a:solidFill>
                <a:latin typeface="Century Schoolbook"/>
                <a:cs typeface="+mj-cs"/>
              </a:rPr>
              <a:t>IMPLICATIONS AND RECOMMENDATIONS</a:t>
            </a:r>
            <a:br>
              <a:rPr lang="en-US" sz="2800" cap="small" dirty="0" smtClean="0">
                <a:solidFill>
                  <a:srgbClr val="575F6D"/>
                </a:solidFill>
                <a:latin typeface="Century Schoolbook"/>
                <a:cs typeface="+mj-cs"/>
              </a:rPr>
            </a:br>
            <a:r>
              <a:rPr lang="en-US" sz="2800" cap="small" dirty="0" smtClean="0">
                <a:solidFill>
                  <a:srgbClr val="575F6D"/>
                </a:solidFill>
                <a:latin typeface="Century Schoolbook"/>
                <a:cs typeface="+mj-cs"/>
              </a:rPr>
              <a:t>WHAT </a:t>
            </a:r>
            <a:r>
              <a:rPr lang="en-US" sz="2800" cap="small" dirty="0">
                <a:solidFill>
                  <a:srgbClr val="575F6D"/>
                </a:solidFill>
                <a:latin typeface="Century Schoolbook"/>
                <a:cs typeface="+mj-cs"/>
              </a:rPr>
              <a:t>CAN WE DO?</a:t>
            </a:r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 Caring and Self-reliant Society</a:t>
            </a: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62D-E2D1-48B9-8941-567607D044A3}" type="slidenum">
              <a:rPr lang="en-ZA" smtClean="0"/>
              <a:t>5</a:t>
            </a:fld>
            <a:endParaRPr lang="en-Z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CBC35-E93D-4615-8965-4B50AE045D53}" type="datetime1">
              <a:rPr lang="en-ZA" smtClean="0"/>
              <a:t>2025/09/08</a:t>
            </a:fld>
            <a:endParaRPr lang="en-ZA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04147"/>
            <a:ext cx="4395597" cy="295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0" y="2185487"/>
            <a:ext cx="2603500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283243" y="2249794"/>
            <a:ext cx="46662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Computer filing system- softwares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Cellphone Apps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Accessed through gadgets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Confidential-</a:t>
            </a:r>
            <a:r>
              <a:rPr lang="en-US" sz="2400" dirty="0" smtClean="0"/>
              <a:t>personally encrypted password access</a:t>
            </a:r>
          </a:p>
        </p:txBody>
      </p:sp>
      <p:sp>
        <p:nvSpPr>
          <p:cNvPr id="7" name="Rectangle 6"/>
          <p:cNvSpPr/>
          <p:nvPr/>
        </p:nvSpPr>
        <p:spPr>
          <a:xfrm>
            <a:off x="1058779" y="1539156"/>
            <a:ext cx="98314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Let us reduce, cut, cut the papers, bring something exciting and easy to use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9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 Caring and Self-reliant Society</a:t>
            </a: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62D-E2D1-48B9-8941-567607D044A3}" type="slidenum">
              <a:rPr lang="en-ZA" smtClean="0"/>
              <a:t>6</a:t>
            </a:fld>
            <a:endParaRPr lang="en-Z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CBC35-E93D-4615-8965-4B50AE045D53}" type="datetime1">
              <a:rPr lang="en-ZA" smtClean="0"/>
              <a:t>2025/09/08</a:t>
            </a:fld>
            <a:endParaRPr lang="en-ZA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116" y="2465149"/>
            <a:ext cx="6553768" cy="2584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03158" y="1262071"/>
            <a:ext cx="10443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b="1" dirty="0" smtClean="0">
                <a:solidFill>
                  <a:prstClr val="black"/>
                </a:solidFill>
                <a:latin typeface="Century Schoolbook"/>
              </a:rPr>
              <a:t>	LET US DO IT FOR OURSELVES AND FOR OUR CLIENTS!!!</a:t>
            </a:r>
            <a:endParaRPr lang="en-GB" sz="2400" b="1" dirty="0">
              <a:solidFill>
                <a:prstClr val="black"/>
              </a:solidFill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326420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 Caring and Self-reliant Society</a:t>
            </a: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62D-E2D1-48B9-8941-567607D044A3}" type="slidenum">
              <a:rPr lang="en-ZA" smtClean="0"/>
              <a:t>7</a:t>
            </a:fld>
            <a:endParaRPr lang="en-Z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CBC35-E93D-4615-8965-4B50AE045D53}" type="datetime1">
              <a:rPr lang="en-ZA" smtClean="0"/>
              <a:t>2025/09/08</a:t>
            </a:fld>
            <a:endParaRPr lang="en-ZA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2" y="1338263"/>
            <a:ext cx="10828421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160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SD Power Point Template " id="{F5531C50-7086-4B9C-A9FB-AC7DDB89222B}" vid="{41205E8E-9BCC-419D-BAF7-86C501E60FE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279</Words>
  <Application>Microsoft Office PowerPoint</Application>
  <PresentationFormat>Custom</PresentationFormat>
  <Paragraphs>67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1_Office Theme</vt:lpstr>
      <vt:lpstr>ADMINISTRATIVE OVERLOAD IN SOCIAL WORK: A SCOPING REVIEW ON THE IMPACT OF EXCESSIVE PAPERWORK </vt:lpstr>
      <vt:lpstr>INTRODUCTION AND BACKGROUND</vt:lpstr>
      <vt:lpstr>METHODOLOGY</vt:lpstr>
      <vt:lpstr>DISCUSSION: The effects of excessive paperwork in social work</vt:lpstr>
      <vt:lpstr>IMPLICATIONS AND RECOMMENDATIONS WHAT CAN WE DO?</vt:lpstr>
      <vt:lpstr>CONCLUSION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WELFARE SERVICES  STRENGTHENING PERFORMANCE OF PROFESSIONAL COMPLIANCE, SUPPORT AND QUALITY ASSURANCE SERVICES  </dc:title>
  <dc:creator>Rakgoale EK (Kgomotso)</dc:creator>
  <cp:lastModifiedBy>Eric</cp:lastModifiedBy>
  <cp:revision>10</cp:revision>
  <dcterms:created xsi:type="dcterms:W3CDTF">2025-08-28T11:40:13Z</dcterms:created>
  <dcterms:modified xsi:type="dcterms:W3CDTF">2025-09-08T19:39:52Z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c740cb2-7f86-41bb-b68c-9e9a3dde6ec3_Enabled">
    <vt:lpwstr>true</vt:lpwstr>
  </property>
  <property fmtid="{D5CDD505-2E9C-101B-9397-08002B2CF9AE}" pid="3" name="MSIP_Label_dc740cb2-7f86-41bb-b68c-9e9a3dde6ec3_SetDate">
    <vt:lpwstr>2025-08-28T11:40:35Z</vt:lpwstr>
  </property>
  <property fmtid="{D5CDD505-2E9C-101B-9397-08002B2CF9AE}" pid="4" name="MSIP_Label_dc740cb2-7f86-41bb-b68c-9e9a3dde6ec3_Method">
    <vt:lpwstr>Standard</vt:lpwstr>
  </property>
  <property fmtid="{D5CDD505-2E9C-101B-9397-08002B2CF9AE}" pid="5" name="MSIP_Label_dc740cb2-7f86-41bb-b68c-9e9a3dde6ec3_Name">
    <vt:lpwstr>Confidential</vt:lpwstr>
  </property>
  <property fmtid="{D5CDD505-2E9C-101B-9397-08002B2CF9AE}" pid="6" name="MSIP_Label_dc740cb2-7f86-41bb-b68c-9e9a3dde6ec3_SiteId">
    <vt:lpwstr>3ff9ce1d-5f5d-43ff-84b2-652880bddc83</vt:lpwstr>
  </property>
  <property fmtid="{D5CDD505-2E9C-101B-9397-08002B2CF9AE}" pid="7" name="MSIP_Label_dc740cb2-7f86-41bb-b68c-9e9a3dde6ec3_ActionId">
    <vt:lpwstr>fef7c239-feda-44f0-bb58-3bbbfb95d49a</vt:lpwstr>
  </property>
  <property fmtid="{D5CDD505-2E9C-101B-9397-08002B2CF9AE}" pid="8" name="MSIP_Label_dc740cb2-7f86-41bb-b68c-9e9a3dde6ec3_ContentBits">
    <vt:lpwstr>0</vt:lpwstr>
  </property>
  <property fmtid="{D5CDD505-2E9C-101B-9397-08002B2CF9AE}" pid="9" name="MSIP_Label_dc740cb2-7f86-41bb-b68c-9e9a3dde6ec3_Tag">
    <vt:lpwstr>10, 3, 0, 1</vt:lpwstr>
  </property>
</Properties>
</file>