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62" r:id="rId5"/>
    <p:sldId id="270" r:id="rId6"/>
    <p:sldId id="264" r:id="rId7"/>
    <p:sldId id="271" r:id="rId8"/>
    <p:sldId id="265" r:id="rId9"/>
    <p:sldId id="267" r:id="rId10"/>
    <p:sldId id="269" r:id="rId11"/>
    <p:sldId id="260" r:id="rId12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BF2E1C-6D67-F7FD-4703-362E24A24D81}" name="Johannah Sekudu" initials="JS" userId="ab47cdd53662317d" providerId="Windows Live"/>
  <p188:author id="{04BD0952-6258-C096-753C-A0135C367748}" name="Dr Tsakane W. Nghonyama" initials="TN" userId="S::Tsakane.Nghonyama@health.gov.za::379fcd55-70ce-4fff-99ce-0274352b3a1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532" y="-102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r">
              <a:defRPr sz="1200"/>
            </a:lvl1pPr>
          </a:lstStyle>
          <a:p>
            <a:fld id="{4B5B3E96-510A-4CE8-A11B-31CBD2FA4C0D}" type="datetimeFigureOut">
              <a:rPr lang="en-US" smtClean="0"/>
              <a:pPr/>
              <a:t>9/8/2025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r">
              <a:defRPr sz="1200"/>
            </a:lvl1pPr>
          </a:lstStyle>
          <a:p>
            <a:fld id="{537A12ED-F32A-47F0-AB5B-DA049A49CEC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r">
              <a:defRPr sz="1200"/>
            </a:lvl1pPr>
          </a:lstStyle>
          <a:p>
            <a:fld id="{2EB90656-425C-4BD6-8B59-937B71857D80}" type="datetimeFigureOut">
              <a:rPr lang="en-US" smtClean="0"/>
              <a:pPr/>
              <a:t>9/8/2025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4" tIns="45368" rIns="90734" bIns="45368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689516"/>
            <a:ext cx="5438140" cy="4442698"/>
          </a:xfrm>
          <a:prstGeom prst="rect">
            <a:avLst/>
          </a:prstGeom>
        </p:spPr>
        <p:txBody>
          <a:bodyPr vert="horz" lIns="90734" tIns="45368" rIns="90734" bIns="4536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r">
              <a:defRPr sz="1200"/>
            </a:lvl1pPr>
          </a:lstStyle>
          <a:p>
            <a:fld id="{BD4EA3F3-7F60-4372-AD96-0BFBCD79137E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2</a:t>
            </a:fld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8888A-B303-C88A-F52E-993FAB1C8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09851D-3844-541F-804F-2051610A89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6C2F71-C4C4-ED37-E332-45DDCD3DE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08B8A-AB26-2CA2-F35D-D3596EB06A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3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50CDF-97A1-5A22-D467-95CA9FAC22FD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F1CBF-A889-8C82-B94F-6754566D50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8499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DDBE6-03E0-5206-024A-B8EC28696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B5F776-7C66-ED10-6092-C3E2BF75DD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60F8B4-D236-5AFE-98F0-A0C8A17766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2960B-C254-0C3A-A2EA-E630EEED3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4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C64E6-9E4C-5025-0CE1-2AC2015AF1BA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C55BC-1922-023E-A0EC-0802407BD3D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04639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93DDF-E8B5-ACA2-DFF6-D8F8E019B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C5AA13-A455-DB1A-A8B3-68E1DF2C8B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47E7B8-FB0B-F8C0-95FE-80424878E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6BAC2-2B62-796A-73BE-87D7F94CFC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5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9EF9D-00F5-A76B-58F0-EFC65151D764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8AA63-D7C6-C852-CED8-5C6D01CA66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10707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21395-396E-F982-381A-A13F20AB4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CA9164-211D-EBCE-873F-273D791B0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ED64A8-769A-0578-40CA-2E3BB6DF4C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145F2-A3F5-AF2B-ED57-B382F689C8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6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C9830-6149-4406-8734-99B3F6413D9A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595AB-CA7F-080A-DC19-14AB0A1226E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2815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79C18-478F-9D70-FE16-2EF3632DE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DC4D14-F816-CE06-94A6-D26DA9DE3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7AE594-CEAF-205A-03BF-9D76F1945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97A78-836E-139B-BF38-A4230A99B4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7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F22EB-C02F-7E7E-C886-6C88CA92345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DE02C-DEAF-352F-C483-A7511E0E10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3506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288E6-CFA7-C402-D9E4-42F0E527A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34CD4C-86EA-DBD6-21B5-D0FD26F16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BBC399-E3E9-7F49-4062-532718DBC4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1BCB2-BCE9-87AF-31EE-09C07BB7D0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8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4ED9E-4C7E-AFA7-7F07-988832545AEE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571BD-CEBF-0B27-279E-800B350C59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8831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E9169-DECE-6AC8-1BD1-60045761D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A3B16B-EB8D-C75C-F820-A532402532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1F6971-0B28-9CEB-AAA8-1F0CE3471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67783-BB8E-07EC-83F0-829DE18818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9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92830-4B81-7ECB-5646-3F4C81D2B40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0369E-91B7-622F-2B9C-25C7C931B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6657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78779-1DDD-DC03-44CF-0E03554E1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09ADBF-E7F1-D0F3-4659-E8039CE08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85F336-60A9-147A-546B-DC3352945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945744-F30C-8CE1-7661-40A0FC2064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10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7864F-6F3C-1D6E-4A59-32246CC4B14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9/8/2025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4AD48-FEB8-D405-63D6-A236D165F2A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1879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228600" y="1219200"/>
            <a:ext cx="1524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228600" y="2743200"/>
            <a:ext cx="1524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228600" y="4267200"/>
            <a:ext cx="156754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 userDrawn="1"/>
        </p:nvCxnSpPr>
        <p:spPr>
          <a:xfrm>
            <a:off x="2514600" y="2667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2514600" y="4191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NDOH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52400" y="5890664"/>
            <a:ext cx="2286000" cy="824484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Logo - NDP - Full colour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786710" y="5857892"/>
            <a:ext cx="1130416" cy="10715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Logo - NDP - Full colou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786710" y="5857892"/>
            <a:ext cx="1130416" cy="107157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9DE21-5DAA-4204-B423-28510684095B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NDOH 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 noChangeArrowheads="1"/>
          </p:cNvPicPr>
          <p:nvPr userDrawn="1"/>
        </p:nvPicPr>
        <p:blipFill>
          <a:blip r:embed="rId4" cstate="print"/>
          <a:srcRect r="26000"/>
          <a:stretch>
            <a:fillRect/>
          </a:stretch>
        </p:blipFill>
        <p:spPr bwMode="auto">
          <a:xfrm>
            <a:off x="7341870" y="1"/>
            <a:ext cx="1184147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Logo - NDP - Full colour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786710" y="5857892"/>
            <a:ext cx="1130416" cy="10715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600" y="32766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Dr T NGHONYAMA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SUPERVISOR: Prof J SEKUDU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48006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10-12 SEPTEMBER 2025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07504" y="0"/>
            <a:ext cx="9145016" cy="1052736"/>
          </a:xfrm>
          <a:prstGeom prst="rect">
            <a:avLst/>
          </a:prstGeom>
        </p:spPr>
        <p:txBody>
          <a:bodyPr tIns="45720" rIns="91440" bIns="45720" anchor="b">
            <a:normAutofit fontScale="8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GAMBLING DISODER </a:t>
            </a: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AMONG SECURITY OFFICERS: IMPLICATIONS FOR SOCIAL WORK INTERVENTION AND CURRICULUM DEVELOPMENT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9B191E46-8196-B397-B6B3-C632E5A021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852091"/>
          </a:xfrm>
          <a:prstGeom prst="rect">
            <a:avLst/>
          </a:prstGeom>
        </p:spPr>
      </p:pic>
      <p:pic>
        <p:nvPicPr>
          <p:cNvPr id="3" name="Picture 2" descr="A colorful bird in the dark&#10;&#10;Description automatically generated">
            <a:extLst>
              <a:ext uri="{FF2B5EF4-FFF2-40B4-BE49-F238E27FC236}">
                <a16:creationId xmlns:a16="http://schemas.microsoft.com/office/drawing/2014/main" id="{CCF99AD5-1757-4F5B-0F51-403B652B37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21365-5592-D324-B266-2D5FBBC82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50468A-9D3D-1C05-00C6-502AD896A14A}"/>
              </a:ext>
            </a:extLst>
          </p:cNvPr>
          <p:cNvSpPr txBox="1"/>
          <p:nvPr/>
        </p:nvSpPr>
        <p:spPr>
          <a:xfrm>
            <a:off x="609600" y="1412776"/>
            <a:ext cx="7924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THANK YOU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GRACIAS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ASANTE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NDINOTENDA</a:t>
            </a:r>
          </a:p>
          <a:p>
            <a:endParaRPr lang="en-US" sz="4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F13AABA0-E619-508E-8E93-60914E607EC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A0F0321-475E-4657-C2E9-28C7F2DAB9DB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9C9D02-235A-5583-5B07-91B63A9331C1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 descr="A colorful bird in the dark&#10;&#10;Description automatically generated">
            <a:extLst>
              <a:ext uri="{FF2B5EF4-FFF2-40B4-BE49-F238E27FC236}">
                <a16:creationId xmlns:a16="http://schemas.microsoft.com/office/drawing/2014/main" id="{8552E152-EF1A-D813-B200-26E353A866B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99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57298"/>
            <a:ext cx="792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Introduction/background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Methodology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Findings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Discussion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Conclusion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Lessons learned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recommendations</a:t>
            </a:r>
          </a:p>
        </p:txBody>
      </p:sp>
      <p:sp>
        <p:nvSpPr>
          <p:cNvPr id="4" name="Slide Number Placeholder 1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Presentation outline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 descr="A colorful bird in the dark&#10;&#10;Description automatically generated">
            <a:extLst>
              <a:ext uri="{FF2B5EF4-FFF2-40B4-BE49-F238E27FC236}">
                <a16:creationId xmlns:a16="http://schemas.microsoft.com/office/drawing/2014/main" id="{14F345A6-A7E0-34A5-C6BE-4F01F01391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6BB43-E862-70BD-8036-791F3F345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D21D2CE2-4EAB-95AE-816F-33633D40991A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9CF682-F469-CEDE-4212-5107C43CDA9E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INTRODUCTION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5E129-63D6-FDCC-9581-25DF5B43942F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B3BF04-DDBD-2E7D-44C6-79F4356F48F5}"/>
              </a:ext>
            </a:extLst>
          </p:cNvPr>
          <p:cNvSpPr txBox="1"/>
          <p:nvPr/>
        </p:nvSpPr>
        <p:spPr>
          <a:xfrm>
            <a:off x="179512" y="1124744"/>
            <a:ext cx="85072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focus of the study was on gambling disorder among security officers employed by the National Department of Health.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 study sought to explore and describe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negative implications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of gambling disorder on security officers as well as other spheres of their lives such as family and the workplace </a:t>
            </a:r>
          </a:p>
          <a:p>
            <a:endParaRPr lang="en-US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18F79EA6-ACFC-0BA2-C8AE-62071A1F234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8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0CBA6-4188-F3FC-8887-073C909E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6B09C225-AB95-DD65-4BFE-32B6D31D1680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1E7713A-CB58-F024-8819-C38F9CD2ACDF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METHODOLOGY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3C5234-C126-47C1-7A6B-704CBEF2AFAA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06F6A3-F9F7-155E-4E96-FB75BF6B0120}"/>
              </a:ext>
            </a:extLst>
          </p:cNvPr>
          <p:cNvSpPr txBox="1"/>
          <p:nvPr/>
        </p:nvSpPr>
        <p:spPr>
          <a:xfrm>
            <a:off x="179512" y="990600"/>
            <a:ext cx="85072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Qualitative research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Purposive and snowball sampling methods were employed to recruit security officers and security supervisors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Semi-structured interviews were conducted using interview guide and focus group prompts for the focus group discussions.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ollective case study design was used to explore and describe 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gambling disorder in the workplace.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Data analysis was conducted through the steps adopted from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Niewenhuis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(2016:114) and data verification criteria from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Schurink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et al. (2021:393) was adopted to establish rigor of the study. </a:t>
            </a:r>
            <a:endParaRPr kumimoji="0" lang="en-ZA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F37FC92F-8AFC-3C02-A00C-972D4AF1E4F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186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BB792-98A3-E131-8A82-1C7570E1B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217E0CA2-9B71-459C-8D5F-F5D0FDADCBC8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F385130-DD46-15A1-37BF-FDB5FDF4BFAE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>RESEARCH FINDINGS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6681C1-9457-8B82-A195-C4BD03BB6966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837C97-2007-6519-5EA5-3EF3E570DDA1}"/>
              </a:ext>
            </a:extLst>
          </p:cNvPr>
          <p:cNvSpPr txBox="1"/>
          <p:nvPr/>
        </p:nvSpPr>
        <p:spPr>
          <a:xfrm>
            <a:off x="179512" y="1124744"/>
            <a:ext cx="850728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Money was the main reason participants gambled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study established that the environment plays a pivotal role in the development of gambling disorder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has been revealed in this study that participants experienced both negative and positive emotions as a results of their gambling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study showed that gambling disorder negatively influence productivity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More males gamble than females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Participants in this study reported that they suffered financially, emotionally and mentally as a result of their gambling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Gambling disorder affects other spheres of participants’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Cognitive distortion leads to continued gambling disorder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None of the participants ever sought professional assistance to help them deal with their gambling disorder, they feel they are in control of their gambling.</a:t>
            </a:r>
          </a:p>
          <a:p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B588F5EB-49B4-5F39-0BA9-C24661D277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887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74864-E2FE-4C41-4A3E-8F2AA8021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10E17D14-5058-8A60-3CB3-F121B2F91CE7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F71A143-9C17-032F-77D8-C7D5727B0DFA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DISCUSSIONS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2008FF-EA47-73FE-2ABF-04A051E1E9EA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48BC4-3B8F-38B4-D4B6-24C14D14403E}"/>
              </a:ext>
            </a:extLst>
          </p:cNvPr>
          <p:cNvSpPr txBox="1"/>
          <p:nvPr/>
        </p:nvSpPr>
        <p:spPr>
          <a:xfrm>
            <a:off x="179512" y="1124744"/>
            <a:ext cx="85072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Gambling disorder is a “hidden illness” because it is possible </a:t>
            </a: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a person suffering from gambling disorder without displaying any physical symptoms.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Gambling disorder is a non-substance disorder (DSM-TR-5, 2022), as people who gamble present with similar symptoms like those of people who use alcohol or drugs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 has shown that gambling disorder is a public and mental health issue (Ford &amp; Hakansson, 2020; Wyllie, Killick &amp; Kallman, 2023)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Gambling disorder has ripple effects as it a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ffects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not only those who gamble but also their families, colleagues and work environment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 has revealed that money is the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reason people gamble, hoping to hit the jackpot (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Heiskanen, 2017)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Worth noting is the fact that not all people who gamble end up getting addicted, some gamble and never get addicted.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4C897E63-C2A1-96A4-4A48-38D8E76A277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66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1BAD4-B4AF-9395-EC5A-A99500670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DEA335BF-8235-DA96-B299-B93E9D1FD7B0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75A8BB5-8FEE-2C25-67FD-4617E8D667BC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RESEARCH CONCLUSIONS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EDB2A9-FA93-690E-0910-E0775DE0D46D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928E15-E601-9ADE-7211-ECDDC4D7C906}"/>
              </a:ext>
            </a:extLst>
          </p:cNvPr>
          <p:cNvSpPr txBox="1"/>
          <p:nvPr/>
        </p:nvSpPr>
        <p:spPr>
          <a:xfrm>
            <a:off x="318356" y="1124744"/>
            <a:ext cx="85072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Gambling disorder leads to participants suffering financially, emotionally and mentally as it affects their state of mind because they tend to be pre-occupied with gambling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environment plays an influential role on the onset of </a:t>
            </a: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gambling disorder in the workplace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Having won money as a result of gambling has been found to be the reason for continued gambling, believing that they can still win more</a:t>
            </a:r>
            <a:endParaRPr lang="en-GB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Gambling disorder leads to cognitive distortion as participants believe that they are in control of their gambling, therefore they do not need any professional assistance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B41B7611-41A2-3688-08BF-350FC387925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82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78F1E-61AF-6E08-2EED-7CE8FEFC6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B1041C06-761C-6C5D-4812-EA0997D35DB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CF05A3-5EED-19C0-09B4-126B9402BF3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b="1" dirty="0">
                <a:latin typeface="Arial" pitchFamily="34" charset="0"/>
                <a:ea typeface="+mj-ea"/>
                <a:cs typeface="Arial" pitchFamily="34" charset="0"/>
              </a:rPr>
              <a:t>LESSONS LEARNED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0EC809-6E62-BD0B-390C-A4386B471E7B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9301CB-A504-3A6C-52E5-03F041D4F3BB}"/>
              </a:ext>
            </a:extLst>
          </p:cNvPr>
          <p:cNvSpPr txBox="1"/>
          <p:nvPr/>
        </p:nvSpPr>
        <p:spPr>
          <a:xfrm>
            <a:off x="179512" y="1124744"/>
            <a:ext cx="85072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Literature in gambling disorder in the workplace is limited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Participants were willing to share their lived experiences while some withdrew in the last minutes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 participants refused to be recorded, therefore the researchers  had to rely on notes taking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 security supervisors were gate keepers and prevented the researchers from accessing security officers in their facility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DC93EB45-D0C6-0ED0-E527-0EDE711751E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0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CC0A6-BE5A-B7A1-55C1-FD04AB575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DE99532C-F6D5-5465-1193-9AC22D042C2A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83BFB81-1507-999F-9166-FE6F1A0573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0"/>
            <a:ext cx="5562600" cy="9906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RECOMMENDATIONS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E99C7E-7F19-5B92-943B-DED325186BD6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D28A7-3EC2-2E7A-9FEC-7360EB81EFCE}"/>
              </a:ext>
            </a:extLst>
          </p:cNvPr>
          <p:cNvSpPr txBox="1"/>
          <p:nvPr/>
        </p:nvSpPr>
        <p:spPr>
          <a:xfrm>
            <a:off x="179512" y="1124744"/>
            <a:ext cx="878497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department should develop and implement a gambling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development of gambling disorder awareness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Future research should be expanded to focus more on managers and other employees who may or may not be engaged in gambling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Information Communication Technology (ICT) to ensure that all gambling sites are blocked and not accessible to any employee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Social work curriculum and teaching should be informed by social work practice with specific reference to South African societal problems and conditions.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research is needed to address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gambling disorder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from the South African perspective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Research-based evidence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key to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contribute towards the relevant social work curriculum that is geared to address social problems in our country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 colorful bird in the dark&#10;&#10;Description automatically generated">
            <a:extLst>
              <a:ext uri="{FF2B5EF4-FFF2-40B4-BE49-F238E27FC236}">
                <a16:creationId xmlns:a16="http://schemas.microsoft.com/office/drawing/2014/main" id="{837AA9B9-BE33-B47D-53EF-527D37C9ACA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55" b="36944"/>
          <a:stretch/>
        </p:blipFill>
        <p:spPr>
          <a:xfrm>
            <a:off x="3022743" y="5940595"/>
            <a:ext cx="3098513" cy="9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4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741</Words>
  <Application>Microsoft Office PowerPoint</Application>
  <PresentationFormat>On-screen Show (4:3)</PresentationFormat>
  <Paragraphs>90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Schmim</dc:creator>
  <cp:lastModifiedBy>Dr Tsakane W. Nghonyama</cp:lastModifiedBy>
  <cp:revision>49</cp:revision>
  <cp:lastPrinted>2025-02-07T06:42:06Z</cp:lastPrinted>
  <dcterms:created xsi:type="dcterms:W3CDTF">2013-10-17T06:13:57Z</dcterms:created>
  <dcterms:modified xsi:type="dcterms:W3CDTF">2025-09-08T10:18:10Z</dcterms:modified>
</cp:coreProperties>
</file>