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7"/>
  </p:notesMasterIdLst>
  <p:handoutMasterIdLst>
    <p:handoutMasterId r:id="rId18"/>
  </p:handoutMasterIdLst>
  <p:sldIdLst>
    <p:sldId id="360" r:id="rId2"/>
    <p:sldId id="476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63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81739" autoAdjust="0"/>
  </p:normalViewPr>
  <p:slideViewPr>
    <p:cSldViewPr>
      <p:cViewPr varScale="1">
        <p:scale>
          <a:sx n="61" d="100"/>
          <a:sy n="61" d="100"/>
        </p:scale>
        <p:origin x="139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95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2EC7-A8C3-4355-A719-6E9ADE8CF4DA}" type="datetimeFigureOut">
              <a:rPr lang="en-US" smtClean="0"/>
              <a:t>2025-09-03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4C837-2821-49B2-963C-BA7E5BCEA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6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F2994FA4-9E0F-44D4-B0C8-F07EB8A626E9}" type="datetimeFigureOut">
              <a:rPr lang="en-ZA" smtClean="0"/>
              <a:pPr/>
              <a:t>2025/09/03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9F94C21B-35E3-4CE2-AC3E-7FFC11C8540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801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C21B-35E3-4CE2-AC3E-7FFC11C85404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947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C21B-35E3-4CE2-AC3E-7FFC11C85404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320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C21B-35E3-4CE2-AC3E-7FFC11C85404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196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747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646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0614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516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102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65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5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05000" y="914400"/>
            <a:ext cx="914400" cy="4419600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6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4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2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9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2CAF-BD09-4F51-9533-F49D299268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C76B88-8E7F-E2E7-7CCF-9512D33A650B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1475317" y="6705600"/>
            <a:ext cx="927946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document or email is not classified - Information can be used outside of Limpopo Department of Social Development - PUBLIC Use</a:t>
            </a:r>
          </a:p>
        </p:txBody>
      </p:sp>
    </p:spTree>
    <p:extLst>
      <p:ext uri="{BB962C8B-B14F-4D97-AF65-F5344CB8AC3E}">
        <p14:creationId xmlns:p14="http://schemas.microsoft.com/office/powerpoint/2010/main" val="2564056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27098"/>
            <a:ext cx="10668000" cy="82550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ASASWEI 2025 </a:t>
            </a:r>
            <a:b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LIMPOPO PROVINCE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ZA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382000" cy="4191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6257795"/>
            <a:ext cx="1633870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800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375479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Findings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353762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Supporting SDGs through community development, advocacy and policy 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Community development: Identifying needs and developing solutions.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Advocacy: Promoting policies and programs that support SDGs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Policy change: Changing policies and laws that poverty and inequality.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Findings continue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00200"/>
            <a:ext cx="1035376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Cont</a:t>
            </a:r>
            <a:r>
              <a:rPr lang="en-US" sz="2800" dirty="0" smtClean="0"/>
              <a:t>ributing to poverty reduction, Education, Health and gender equality.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Poverty reduction: Identifying needs and developing solutions.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Health: Promoting healthcare for 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Gender equality: Promoting women empowerment and addressing gender-based violence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Education: Working with schools and other educational institutions to promote access </a:t>
            </a:r>
            <a:r>
              <a:rPr lang="en-US" sz="2800" smtClean="0"/>
              <a:t>to education for all.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73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4. Conclusion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/>
              <a:t>Social work plays a vital role in achieving the SDGs through community development, advocacy and policy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6. Lessons learned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9296400" cy="5486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Some lessons that can be learned are as follows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Interconnectedness</a:t>
            </a:r>
            <a:endParaRPr lang="en-US" sz="45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Community </a:t>
            </a:r>
            <a:r>
              <a:rPr lang="en-US" sz="4500" dirty="0"/>
              <a:t>engagement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Holistic </a:t>
            </a:r>
            <a:r>
              <a:rPr lang="en-US" sz="4500" dirty="0"/>
              <a:t>approach.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Empowerment</a:t>
            </a:r>
            <a:r>
              <a:rPr lang="en-US" sz="45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Stakeholder </a:t>
            </a:r>
            <a:r>
              <a:rPr lang="en-US" sz="4500" dirty="0"/>
              <a:t>partnerships and advocacy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Cultural </a:t>
            </a:r>
            <a:r>
              <a:rPr lang="en-US" sz="4500" dirty="0"/>
              <a:t>sensitivity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Addressing </a:t>
            </a:r>
            <a:r>
              <a:rPr lang="en-US" sz="4500" dirty="0"/>
              <a:t>root causes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Community </a:t>
            </a:r>
            <a:r>
              <a:rPr lang="en-US" sz="4500" dirty="0"/>
              <a:t>based initiatives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500" dirty="0" smtClean="0"/>
              <a:t> Monitoring </a:t>
            </a:r>
            <a:r>
              <a:rPr lang="en-US" sz="4500" dirty="0"/>
              <a:t>and evaluation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8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6.Recomendations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6048"/>
            <a:ext cx="9372600" cy="50109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Increase funding for social work 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Integrate social work principles into SDG implementation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Increase awareness about the SDGs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Encourage social workers to advocate for policy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Increase awareness about the SDGs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Enhance social work education and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Foster partnership between social workers </a:t>
            </a:r>
            <a:r>
              <a:rPr lang="en-US" sz="2800" smtClean="0"/>
              <a:t>and other stakeholders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Develop capacity building programs for social workers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3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74639"/>
            <a:ext cx="693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>
                <a:latin typeface="Ink Free" panose="03080402000500000000" pitchFamily="66" charset="0"/>
              </a:rPr>
              <a:t>                 THE END</a:t>
            </a:r>
            <a:endParaRPr lang="en-US" sz="3200" dirty="0">
              <a:latin typeface="Ink Free" panose="030804020005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9712"/>
            <a:ext cx="9144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27098"/>
            <a:ext cx="10668000" cy="82550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                             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Social Work and the Achievement of Sustainable Development Goals (SDGs):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ZA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382000" cy="4191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6257795"/>
            <a:ext cx="1633870" cy="493819"/>
          </a:xfrm>
          <a:prstGeom prst="rect">
            <a:avLst/>
          </a:prstGeom>
        </p:spPr>
      </p:pic>
      <p:pic>
        <p:nvPicPr>
          <p:cNvPr id="10" name="Picture 9" descr="Understanding Why the Green New Deal Won’t Really &lt;strong&gt;Work&lt;/strong&gt; | Our Finite Worl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09" y="2362200"/>
            <a:ext cx="9825261" cy="36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Introduction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Social work promotes positive change and empowers families, individuals and communities.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Social work promotes well being and quality of life.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SDGs aims to end poverty, protect planet and ensure peace and prosperity.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Social work contribute to achieving SDGs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609600"/>
            <a:ext cx="13792199" cy="1326321"/>
          </a:xfrm>
        </p:spPr>
        <p:txBody>
          <a:bodyPr>
            <a:normAutofit/>
          </a:bodyPr>
          <a:lstStyle/>
          <a:p>
            <a:r>
              <a:rPr lang="en-US" sz="3600" b="1" dirty="0"/>
              <a:t>           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1.1 Role of social work in achieving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90" y="1894090"/>
            <a:ext cx="10353762" cy="49639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   Aligning social work with SDGs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 flipH="1">
            <a:off x="3636134" y="3302181"/>
            <a:ext cx="2688466" cy="14935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Promoting Social Justice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5973736" y="3302182"/>
            <a:ext cx="2963442" cy="14935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Environmental Sustainability</a:t>
            </a:r>
          </a:p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924784" y="4434689"/>
            <a:ext cx="2695216" cy="187721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Economic sustainability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4908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1.2 Social work interventions</a:t>
            </a:r>
            <a:r>
              <a:rPr lang="en-US" sz="40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28800"/>
            <a:ext cx="10353762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Supporting SDGs through community development, advocacy and policy 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Community development: Identifying needs and developing solutions.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Advocacy: Promoting policies and programs that support SDGs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Policy change: Changing policies and laws that perpetuate poverty and inequality.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7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7348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community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coming together to address their social issues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7772400" cy="4924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Literature review on social work and the achievement of SDGs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Review of existing literature on SDGs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Search of academic database and relevant organization websites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Qualitative research methodology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7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9727"/>
            <a:ext cx="10353761" cy="1326321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2.1 Data 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66048"/>
            <a:ext cx="9677400" cy="501095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4500" dirty="0" smtClean="0"/>
              <a:t> Data </a:t>
            </a:r>
            <a:r>
              <a:rPr lang="en-US" sz="4500" dirty="0"/>
              <a:t>analysis involved a thematic analysis of the literature.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500" dirty="0" smtClean="0"/>
              <a:t> Literature </a:t>
            </a:r>
            <a:r>
              <a:rPr lang="en-US" sz="4500" dirty="0"/>
              <a:t>review of social work and achievement of SDGs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500" dirty="0" smtClean="0"/>
              <a:t> Thematic </a:t>
            </a:r>
            <a:r>
              <a:rPr lang="en-US" sz="4500" dirty="0"/>
              <a:t>Analysis of </a:t>
            </a:r>
            <a:r>
              <a:rPr lang="en-US" sz="4500" dirty="0" smtClean="0"/>
              <a:t>data</a:t>
            </a:r>
            <a:endParaRPr lang="en-US" sz="45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500" dirty="0" smtClean="0"/>
              <a:t> Emerged themes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500" dirty="0" smtClean="0"/>
              <a:t>Importance </a:t>
            </a:r>
            <a:r>
              <a:rPr lang="en-US" sz="4500" dirty="0"/>
              <a:t>of social work in achieving SDGs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500" dirty="0"/>
              <a:t>Role of social workers in promoting sustainable development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500" dirty="0"/>
              <a:t>Challenges and opportunities faced by social workers.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1611" y="6111875"/>
            <a:ext cx="753545" cy="365125"/>
          </a:xfrm>
        </p:spPr>
        <p:txBody>
          <a:bodyPr/>
          <a:lstStyle/>
          <a:p>
            <a:fld id="{FBB02CAF-BD09-4F51-9533-F49D299268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9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3. Findings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 </a:t>
            </a:r>
            <a:r>
              <a:rPr lang="en-US" sz="3000" dirty="0" smtClean="0"/>
              <a:t>Literature </a:t>
            </a:r>
            <a:r>
              <a:rPr lang="en-US" sz="3000" dirty="0"/>
              <a:t>review revealed that social work plays a crucial role in achieving the SGDs by: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Promoting </a:t>
            </a:r>
            <a:r>
              <a:rPr lang="en-US" sz="3000" dirty="0"/>
              <a:t>social justice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Empowering </a:t>
            </a:r>
            <a:r>
              <a:rPr lang="en-US" sz="3000" dirty="0"/>
              <a:t>marginalized communities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Addressing </a:t>
            </a:r>
            <a:r>
              <a:rPr lang="en-US" sz="3000" dirty="0"/>
              <a:t>the root cause of poverty and inequality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CAF-BD09-4F51-9533-F49D299268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1901826</TotalTime>
  <Words>508</Words>
  <Application>Microsoft Office PowerPoint</Application>
  <PresentationFormat>Widescreen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Bookman Old Style</vt:lpstr>
      <vt:lpstr>Calibri</vt:lpstr>
      <vt:lpstr>Ink Free</vt:lpstr>
      <vt:lpstr>Rockwell</vt:lpstr>
      <vt:lpstr>Wingdings</vt:lpstr>
      <vt:lpstr>Damask</vt:lpstr>
      <vt:lpstr>ASASWEI 2025  LIMPOPO PROVINCE  </vt:lpstr>
      <vt:lpstr>                               Social Work and the Achievement of Sustainable Development Goals (SDGs):  </vt:lpstr>
      <vt:lpstr>1. Introduction</vt:lpstr>
      <vt:lpstr>            1.1 Role of social work in achieving SDGs</vt:lpstr>
      <vt:lpstr>1.2 Social work interventions. </vt:lpstr>
      <vt:lpstr>community coming together to address their social issues</vt:lpstr>
      <vt:lpstr>2. RESEARCH METHODOLOGY</vt:lpstr>
      <vt:lpstr>2.1 Data collection and analysis</vt:lpstr>
      <vt:lpstr>3. Findings</vt:lpstr>
      <vt:lpstr>Findings</vt:lpstr>
      <vt:lpstr>Findings continue</vt:lpstr>
      <vt:lpstr>4. Conclusion</vt:lpstr>
      <vt:lpstr>6. Lessons learned</vt:lpstr>
      <vt:lpstr>6.Recomendations</vt:lpstr>
      <vt:lpstr>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koos</dc:creator>
  <cp:lastModifiedBy>Microsoft account</cp:lastModifiedBy>
  <cp:revision>1133</cp:revision>
  <cp:lastPrinted>2019-02-13T11:03:34Z</cp:lastPrinted>
  <dcterms:created xsi:type="dcterms:W3CDTF">2011-05-23T21:36:42Z</dcterms:created>
  <dcterms:modified xsi:type="dcterms:W3CDTF">2025-09-03T11:57:21Z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24137a-a49e-4612-b815-c038fd2d5dc2_Enabled">
    <vt:lpwstr>true</vt:lpwstr>
  </property>
  <property fmtid="{D5CDD505-2E9C-101B-9397-08002B2CF9AE}" pid="3" name="MSIP_Label_9224137a-a49e-4612-b815-c038fd2d5dc2_SetDate">
    <vt:lpwstr>2023-08-25T18:52:03Z</vt:lpwstr>
  </property>
  <property fmtid="{D5CDD505-2E9C-101B-9397-08002B2CF9AE}" pid="4" name="MSIP_Label_9224137a-a49e-4612-b815-c038fd2d5dc2_Method">
    <vt:lpwstr>Privileged</vt:lpwstr>
  </property>
  <property fmtid="{D5CDD505-2E9C-101B-9397-08002B2CF9AE}" pid="5" name="MSIP_Label_9224137a-a49e-4612-b815-c038fd2d5dc2_Name">
    <vt:lpwstr>General Information</vt:lpwstr>
  </property>
  <property fmtid="{D5CDD505-2E9C-101B-9397-08002B2CF9AE}" pid="6" name="MSIP_Label_9224137a-a49e-4612-b815-c038fd2d5dc2_SiteId">
    <vt:lpwstr>3ff9ce1d-5f5d-43ff-84b2-652880bddc83</vt:lpwstr>
  </property>
  <property fmtid="{D5CDD505-2E9C-101B-9397-08002B2CF9AE}" pid="7" name="MSIP_Label_9224137a-a49e-4612-b815-c038fd2d5dc2_ActionId">
    <vt:lpwstr>68cccc91-9ffc-4f47-8e11-509517eadf3c</vt:lpwstr>
  </property>
  <property fmtid="{D5CDD505-2E9C-101B-9397-08002B2CF9AE}" pid="8" name="MSIP_Label_9224137a-a49e-4612-b815-c038fd2d5dc2_ContentBits">
    <vt:lpwstr>2</vt:lpwstr>
  </property>
  <property fmtid="{D5CDD505-2E9C-101B-9397-08002B2CF9AE}" pid="9" name="ClassificationContentMarkingFooterLocations">
    <vt:lpwstr>1_Office Theme:3\2_Office Theme:3</vt:lpwstr>
  </property>
  <property fmtid="{D5CDD505-2E9C-101B-9397-08002B2CF9AE}" pid="10" name="ClassificationContentMarkingFooterText">
    <vt:lpwstr>This document or email is not classified - Information can be used outside of Limpopo Department of Social Development - PUBLIC Use</vt:lpwstr>
  </property>
</Properties>
</file>