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01034-A77F-443E-93DC-8D43120B9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067" y="2181224"/>
            <a:ext cx="11359863" cy="22098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D7C162-AD8C-48C3-B9BA-8F1BAD7ED3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6067" y="4813299"/>
            <a:ext cx="11359863" cy="112077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05A89-2049-4091-A8BD-09C611406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7352" y="6366307"/>
            <a:ext cx="11438578" cy="416233"/>
          </a:xfrm>
          <a:solidFill>
            <a:schemeClr val="tx1"/>
          </a:solidFill>
        </p:spPr>
        <p:txBody>
          <a:bodyPr/>
          <a:lstStyle>
            <a:lvl1pPr>
              <a:defRPr sz="2000" b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ZA"/>
              <a:t>A Caring and Self-reliant Society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76F17F-A66C-1527-6887-2DCCA4ACC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3203" y="94991"/>
            <a:ext cx="6311150" cy="1984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068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11C77-C657-44FF-BFF7-10768111F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9" y="136525"/>
            <a:ext cx="872793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AA8FF6-9E06-45F6-967A-7F3D19B37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16069" y="1645920"/>
            <a:ext cx="11406262" cy="45310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75AFB-99A3-4C34-967D-0BA7D7149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Caring and Self-reliant Society</a:t>
            </a: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B0D5A-6016-430F-A4B0-1DC65997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‹#›</a:t>
            </a:fld>
            <a:endParaRPr lang="en-ZA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AC97C9-5258-41DC-AC34-4E5FF1F384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5304" y="265532"/>
            <a:ext cx="2580385" cy="1067548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7B210-BA10-4B2E-B234-B9F8449C8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6491C-6316-4FC0-995A-7FD10B71435E}" type="datetime1">
              <a:rPr lang="en-ZA" smtClean="0"/>
              <a:t>2025/09/06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3706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9A7FCF-BB03-48E7-864E-963343D6F0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305103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1B758-B238-49EC-9A56-F0A9ECBF6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16068" y="365125"/>
            <a:ext cx="815643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CCFA3-7892-4F4B-9562-C57607CF3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Caring and Self-reliant Society</a:t>
            </a: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F2210-1123-4B7B-A07B-C9C9FEC78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‹#›</a:t>
            </a:fld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6D3EB-60C2-44C3-A534-261DE83A7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6528-43E8-402E-BFD5-380BA7560117}" type="datetime1">
              <a:rPr lang="en-ZA" smtClean="0"/>
              <a:t>2025/09/06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6596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D8335-2B7A-4B70-84AC-F7CCD9B70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8706" y="136525"/>
            <a:ext cx="8867866" cy="87648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Topic 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9FAD4-1C28-427E-93BB-74DAF555C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069" y="1337912"/>
            <a:ext cx="11359862" cy="483905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82425-BFEB-489D-80AD-30C6B7FE2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Caring and Self-reliant Society</a:t>
            </a: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9BB7C-EB40-495A-8ADC-3048A0955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‹#›</a:t>
            </a:fld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7F429-9DB8-459C-8A4B-71AF506EF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BC35-E93D-4615-8965-4B50AE045D53}" type="datetime1">
              <a:rPr lang="en-ZA" smtClean="0"/>
              <a:t>2025/09/06</a:t>
            </a:fld>
            <a:endParaRPr lang="en-ZA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FFD556-E752-62B7-36D2-AD62AB92F8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4535"/>
            <a:ext cx="2752911" cy="113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720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872ED-4288-419F-B64F-B1174B26C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067" y="1709738"/>
            <a:ext cx="1135986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9B0F7B-AFB3-4AE4-955E-B25F29958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6067" y="4589463"/>
            <a:ext cx="1135986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819C2-9157-40B2-B521-75DE4CC32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Caring and Self-reliant Society</a:t>
            </a: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0F4-E677-4595-B437-F1668254B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‹#›</a:t>
            </a:fld>
            <a:endParaRPr lang="en-ZA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AEE20C-45DB-41C2-8163-550FE5ACEF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507" y="126568"/>
            <a:ext cx="2914564" cy="1218138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EDFFC-8E7E-45DD-9B83-F7C7CBAB9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9F2E-4424-4EDE-844E-D01431E27452}" type="datetime1">
              <a:rPr lang="en-ZA" smtClean="0"/>
              <a:t>2025/09/06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37494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0BD2C-D0AB-4447-8C3D-E9F069394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2564" y="136525"/>
            <a:ext cx="963336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CF10-D965-4AEF-BC61-B0E5FAAEE6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6068" y="1825625"/>
            <a:ext cx="560373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A50B3-CCEF-4BEA-9A6E-DE5CBC0FB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373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6EC0D-61E5-4E9B-BE94-11D8510DE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‹#›</a:t>
            </a:fld>
            <a:endParaRPr lang="en-Z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99A732-6DDC-49EE-AF45-AA92B71C4B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92" y="384674"/>
            <a:ext cx="1865463" cy="771773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718D59-684C-4E37-AE69-A098658B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Caring and Self-reliant Society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808E6-2A7F-4DFC-A565-6CBF0B05D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B74-0435-4CAB-968A-F96039E53330}" type="datetime1">
              <a:rPr lang="en-ZA" smtClean="0"/>
              <a:t>2025/09/06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8340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C9517-F991-4711-B62E-E89D7023B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6658" y="136525"/>
            <a:ext cx="9081247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11801-3205-4EBA-BD06-471B38375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6068" y="1681163"/>
            <a:ext cx="558150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4461E2-490E-4871-8174-9F0A9F954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6068" y="2505075"/>
            <a:ext cx="558150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2184C9-8CB6-4BEF-9958-B52F7D5CEF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6037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0521AC-2A1C-4DD0-B463-9276F5D005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373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753FC8-7B15-489E-A279-57128049E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Caring and Self-reliant Society</a:t>
            </a:r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8872FA-71F1-4FDB-8B67-C107BAE6A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‹#›</a:t>
            </a:fld>
            <a:endParaRPr lang="en-ZA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1370CC-3E36-4122-8DC6-B84870B227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269" y="309935"/>
            <a:ext cx="2365731" cy="978742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2CD9D6-65C3-4C1C-A86B-C5F17C984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96171-CE86-4E66-BE83-1A913A5F4479}" type="datetime1">
              <a:rPr lang="en-ZA" smtClean="0"/>
              <a:t>2025/09/06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1676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B3A0E-6050-4362-AD8E-FAE0E0CCF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715" y="116926"/>
            <a:ext cx="913121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264190-8B4A-4034-98B5-34439631B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Caring and Self-reliant Society</a:t>
            </a:r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99D3E2-5155-4D42-9F49-8159982A4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‹#›</a:t>
            </a:fld>
            <a:endParaRPr lang="en-ZA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D374EA-D9F3-4A84-9F10-B3016D9891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999" y="250415"/>
            <a:ext cx="2558716" cy="1058583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831AF7-A518-4ED1-83DF-1FDBD6E8F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032D2-1BDC-403B-A47F-BC0C12AFFF79}" type="datetime1">
              <a:rPr lang="en-ZA" smtClean="0"/>
              <a:t>2025/09/06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736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40BF89-0BB3-4B89-AA65-061D23496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Caring and Self-reliant Society</a:t>
            </a:r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A30777-CAA0-405C-BDEC-1D409472D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‹#›</a:t>
            </a:fld>
            <a:endParaRPr lang="en-ZA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812262-3A7A-42FF-9FAE-F340FF875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DAF9-E026-4A29-95A5-2D6E2BACF14C}" type="datetime1">
              <a:rPr lang="en-ZA" smtClean="0"/>
              <a:t>2025/09/06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72149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D5D21-702D-437F-B09C-95C15130E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892" y="1422892"/>
            <a:ext cx="4355957" cy="112980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54623-3701-41D8-914E-9E9EE87F9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1422892"/>
            <a:ext cx="6592743" cy="46858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725F4-837B-400B-848F-3F356989B1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6068" y="2552700"/>
            <a:ext cx="4355957" cy="3556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B249F-743F-436C-9177-B93EBE50C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Caring and Self-reliant Society</a:t>
            </a:r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E61BFA-526C-4B6A-9507-9A33BED6B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‹#›</a:t>
            </a:fld>
            <a:endParaRPr lang="en-Z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95F96D4-833E-4DAE-84DD-DCB7694805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7874" y="187290"/>
            <a:ext cx="2716883" cy="1124019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159A9-0631-4028-BF08-15CF914CDE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25" y="6356350"/>
            <a:ext cx="1358944" cy="365125"/>
          </a:xfrm>
        </p:spPr>
        <p:txBody>
          <a:bodyPr/>
          <a:lstStyle/>
          <a:p>
            <a:fld id="{CE78967D-19D0-4D94-8D70-19D1F589F550}" type="datetime1">
              <a:rPr lang="en-ZA" smtClean="0"/>
              <a:t>2025/09/06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650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F3336-59AB-4631-8487-9F4BFCE96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068" y="457200"/>
            <a:ext cx="435595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EF862-066B-430F-BCD6-94EE7039CE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987425"/>
            <a:ext cx="659274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DA3D95-6A29-4982-BD96-7694EC8D4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6068" y="2057400"/>
            <a:ext cx="435595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56AA8-5692-4C69-8C38-804174B3C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Caring and Self-reliant Society</a:t>
            </a:r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7B8CE-AFC9-421E-AC02-9AA64532A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‹#›</a:t>
            </a:fld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C4CE9-93F3-47C3-BDB0-4AA45C020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6341B-1AB2-4AEB-9DC0-4419AADD49D8}" type="datetime1">
              <a:rPr lang="en-ZA" smtClean="0"/>
              <a:t>2025/09/06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69557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B77BC-1F86-4005-9D02-C30DEF50CA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5425" y="6366307"/>
            <a:ext cx="11400506" cy="365125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ctr">
              <a:defRPr sz="2400" b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ZA"/>
              <a:t>A Caring and Self-reliant Society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587F17-1DF0-48FA-BAEA-3A2CF1C8F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5" y="365125"/>
            <a:ext cx="1140050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9356D-F3B3-40B6-98A4-ECB31AED9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5425" y="1825625"/>
            <a:ext cx="1140050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5FBB0-BB13-4EB3-B44B-03CAA5528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0959" y="6375184"/>
            <a:ext cx="1104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4C0F62D-E2D1-48B9-8941-567607D044A3}" type="slidenum">
              <a:rPr lang="en-ZA" smtClean="0"/>
              <a:pPr/>
              <a:t>‹#›</a:t>
            </a:fld>
            <a:endParaRPr lang="en-ZA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4511BC-CDF7-4253-BF61-45191AE3EC9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5426" y="6275321"/>
            <a:ext cx="11400508" cy="36579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D7EB8-EE1C-4F80-BBD9-012BAA6BBC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5425" y="6384062"/>
            <a:ext cx="13589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C3D3E78-A744-4246-87A2-AA4195FB9939}" type="datetime1">
              <a:rPr lang="en-ZA" smtClean="0"/>
              <a:t>2025/09/06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1871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000"/>
        </a:spcBef>
        <a:buClr>
          <a:srgbClr val="00B050"/>
        </a:buClr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50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5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50"/>
        </a:buClr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50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39A3F-734C-4E08-9AD1-2A06E2F2C9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824" y="2807470"/>
            <a:ext cx="10469126" cy="2093924"/>
          </a:xfrm>
        </p:spPr>
        <p:txBody>
          <a:bodyPr>
            <a:noAutofit/>
          </a:bodyPr>
          <a:lstStyle/>
          <a:p>
            <a:r>
              <a:rPr lang="en-GB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SOCIAL WELFARE SERVICES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  <a:cs typeface="+mn-cs"/>
              </a:rPr>
              <a:t/>
            </a:r>
            <a:b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  <a:cs typeface="+mn-cs"/>
              </a:rPr>
            </a:b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  <a:cs typeface="+mn-cs"/>
              </a:rPr>
              <a:t/>
            </a:r>
            <a:b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  <a:cs typeface="+mn-cs"/>
              </a:rPr>
            </a:br>
            <a:r>
              <a:rPr lang="en-GB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  <a:cs typeface="+mn-cs"/>
              </a:rPr>
              <a:t>EXPLORING THE ETHICAL IMPLICATIONS OF USING TECHNOLOGY IN RENDERING SOCIAL WORK SERVICES IN RURAL AREAS : A REFLECTION BASED ON FIELD EXPERIENCE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/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/>
            </a:r>
            <a:b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</a:br>
            <a:r>
              <a:rPr lang="en-US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  <a:cs typeface="+mn-cs"/>
              </a:rPr>
              <a:t>PRESENTER : MATSOSO SP</a:t>
            </a:r>
            <a:endParaRPr lang="en-ZA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E924B1-7F75-4830-87EC-A2878D861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6618" y="4901394"/>
            <a:ext cx="6625244" cy="1027134"/>
          </a:xfr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00B050"/>
                </a:solidFill>
              </a:rPr>
              <a:t>            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DATE 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r>
              <a:rPr lang="en-US" b="1" noProof="0" dirty="0" smtClean="0"/>
              <a:t>10</a:t>
            </a:r>
            <a:r>
              <a:rPr lang="en-US" b="1" baseline="30000" noProof="0" dirty="0" smtClean="0"/>
              <a:t>th</a:t>
            </a:r>
            <a:r>
              <a:rPr lang="en-US" b="1" noProof="0" dirty="0" smtClean="0"/>
              <a:t> SEPTEMBER </a:t>
            </a:r>
            <a:r>
              <a:rPr lang="en-US" b="1" dirty="0" smtClean="0"/>
              <a:t>2025</a:t>
            </a:r>
            <a:endParaRPr lang="en-US" b="1" dirty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            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ZA" dirty="0">
              <a:solidFill>
                <a:srgbClr val="00B05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7EE474-ECF1-8CBD-25C0-84250CF6E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000" b="0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Caring and Self-reliant Society</a:t>
            </a:r>
          </a:p>
        </p:txBody>
      </p:sp>
    </p:spTree>
    <p:extLst>
      <p:ext uri="{BB962C8B-B14F-4D97-AF65-F5344CB8AC3E}">
        <p14:creationId xmlns:p14="http://schemas.microsoft.com/office/powerpoint/2010/main" val="274406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Rural communities face barriers to accessing social work services: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Long travel distances</a:t>
            </a:r>
          </a:p>
          <a:p>
            <a:pPr marL="0" indent="0">
              <a:buNone/>
            </a:pPr>
            <a:r>
              <a:rPr lang="en-US" dirty="0" smtClean="0"/>
              <a:t>Limited </a:t>
            </a:r>
            <a:r>
              <a:rPr lang="en-US" dirty="0"/>
              <a:t>resources and </a:t>
            </a:r>
            <a:r>
              <a:rPr lang="en-US" dirty="0" smtClean="0"/>
              <a:t>infrastructure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Technology offers opportunities to close service gaps.</a:t>
            </a:r>
          </a:p>
          <a:p>
            <a:endParaRPr lang="en-US" dirty="0"/>
          </a:p>
          <a:p>
            <a:r>
              <a:rPr lang="en-US" dirty="0"/>
              <a:t>SACSSP (2020) </a:t>
            </a:r>
            <a:r>
              <a:rPr lang="en-US" dirty="0" smtClean="0"/>
              <a:t>recognizes </a:t>
            </a:r>
            <a:r>
              <a:rPr lang="en-US" dirty="0"/>
              <a:t>digital tools as effective and cost-efficient alternatives to face-to-face services.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 Caring and Self-reliant Society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2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2025/09/10</a:t>
            </a:r>
            <a:endParaRPr lang="en-ZA" dirty="0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868706" y="190048"/>
            <a:ext cx="761618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BACKGROUND &amp; CONTEXT</a:t>
            </a:r>
          </a:p>
        </p:txBody>
      </p:sp>
    </p:spTree>
    <p:extLst>
      <p:ext uri="{BB962C8B-B14F-4D97-AF65-F5344CB8AC3E}">
        <p14:creationId xmlns:p14="http://schemas.microsoft.com/office/powerpoint/2010/main" val="2781372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400" dirty="0" smtClean="0"/>
              <a:t>TECHNOLOGY FOR SOCIAL WORKERS IN RURAL AREAS</a:t>
            </a:r>
            <a:endParaRPr lang="en-Z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Commonly used tools:</a:t>
            </a:r>
          </a:p>
          <a:p>
            <a:r>
              <a:rPr lang="en-US" dirty="0" smtClean="0"/>
              <a:t>Video </a:t>
            </a:r>
            <a:r>
              <a:rPr lang="en-US" dirty="0"/>
              <a:t>calls (e.g., WhatsApp, Zoom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Mobile phone </a:t>
            </a:r>
            <a:r>
              <a:rPr lang="en-US" dirty="0" smtClean="0"/>
              <a:t>calls</a:t>
            </a:r>
            <a:endParaRPr lang="en-US" dirty="0"/>
          </a:p>
          <a:p>
            <a:r>
              <a:rPr lang="en-US" dirty="0"/>
              <a:t>Messaging apps (e.g., SMS, WhatsApp text)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Benefits</a:t>
            </a:r>
            <a:r>
              <a:rPr lang="en-US" b="1" dirty="0" smtClean="0"/>
              <a:t>:</a:t>
            </a:r>
            <a:endParaRPr lang="en-US" b="1" dirty="0"/>
          </a:p>
          <a:p>
            <a:r>
              <a:rPr lang="en-US" dirty="0"/>
              <a:t>Increased accessibility</a:t>
            </a:r>
          </a:p>
          <a:p>
            <a:r>
              <a:rPr lang="en-US" dirty="0" smtClean="0"/>
              <a:t>On-demand</a:t>
            </a:r>
            <a:r>
              <a:rPr lang="en-US" dirty="0"/>
              <a:t>, flexible </a:t>
            </a:r>
            <a:r>
              <a:rPr lang="en-US" dirty="0" smtClean="0"/>
              <a:t>communication</a:t>
            </a:r>
            <a:endParaRPr lang="en-US" dirty="0"/>
          </a:p>
          <a:p>
            <a:r>
              <a:rPr lang="en-US" dirty="0"/>
              <a:t>Cost savings for both clients and practitioners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 Caring and Self-reliant Society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3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2025/09/10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5830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ETHICAL CONCERNS IDENTIFIED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Confidentiality: Privacy risks in shared households; messages may be seen by others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Digital Literacy &amp; Access: Not all clients have smartphones, internet, or skills to use apps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Informed Consent: Clients may not understand data storage, sharing, or risks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Inequality: Tech-savvy clients benefit more, while others are left behind.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 Caring and Self-reliant Society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4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2025/09/10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77859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SACSSP Ethical Guidelines (2020)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Professional responsibilities remain the same online as in person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Key ethical requirements</a:t>
            </a:r>
            <a:r>
              <a:rPr lang="en-US" b="1" dirty="0" smtClean="0"/>
              <a:t>:</a:t>
            </a:r>
            <a:endParaRPr lang="en-US" b="1" dirty="0"/>
          </a:p>
          <a:p>
            <a:r>
              <a:rPr lang="en-US" dirty="0"/>
              <a:t>Confidentiality &amp; Data </a:t>
            </a:r>
            <a:r>
              <a:rPr lang="en-US" dirty="0" smtClean="0"/>
              <a:t>Protection</a:t>
            </a:r>
            <a:endParaRPr lang="en-US" dirty="0"/>
          </a:p>
          <a:p>
            <a:r>
              <a:rPr lang="en-US" dirty="0"/>
              <a:t>Informed Consent (clear explanation of risks and processes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Competence (ongoing training and digital literacy for social workers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Professional Integrity (proof of SACSSP registration; compliance with POPIA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Use of mixed methods (text + video/voice) encouraged for best practice.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 Caring and Self-reliant Society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5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2025/09/10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82883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FINDINGS FROM RURAL PRACTICE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Digital tools can enhance social work practice if carefully implemented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Effectiveness depends on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Clients’ comfort with digital </a:t>
            </a:r>
            <a:r>
              <a:rPr lang="en-US" dirty="0" smtClean="0"/>
              <a:t>platforms</a:t>
            </a:r>
            <a:endParaRPr lang="en-US" dirty="0"/>
          </a:p>
          <a:p>
            <a:r>
              <a:rPr lang="en-US" dirty="0"/>
              <a:t>Availability of reliable tools of </a:t>
            </a:r>
            <a:r>
              <a:rPr lang="en-US" dirty="0" smtClean="0"/>
              <a:t>trade</a:t>
            </a:r>
            <a:endParaRPr lang="en-US" dirty="0"/>
          </a:p>
          <a:p>
            <a:r>
              <a:rPr lang="en-US" dirty="0"/>
              <a:t>Social workers’ readiness and </a:t>
            </a:r>
            <a:r>
              <a:rPr lang="en-US" dirty="0" smtClean="0"/>
              <a:t>training</a:t>
            </a:r>
            <a:endParaRPr lang="en-US" dirty="0"/>
          </a:p>
          <a:p>
            <a:r>
              <a:rPr lang="en-US" dirty="0"/>
              <a:t>Concerns remain around privacy, access inequality, and data security.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 Caring and Self-reliant Society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6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2025/09/10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16849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RECOMMENDATIONS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Ethically informed adoption of digital tools</a:t>
            </a:r>
          </a:p>
          <a:p>
            <a:endParaRPr lang="en-US" dirty="0"/>
          </a:p>
          <a:p>
            <a:r>
              <a:rPr lang="en-US" dirty="0"/>
              <a:t>Consistent training for social workers on e-social work and data security</a:t>
            </a:r>
          </a:p>
          <a:p>
            <a:endParaRPr lang="en-US" dirty="0"/>
          </a:p>
          <a:p>
            <a:r>
              <a:rPr lang="en-US" dirty="0"/>
              <a:t>Development of clear protocols for data storage, privacy, and consent</a:t>
            </a:r>
          </a:p>
          <a:p>
            <a:endParaRPr lang="en-US" dirty="0"/>
          </a:p>
          <a:p>
            <a:r>
              <a:rPr lang="en-US" dirty="0"/>
              <a:t>Infrastructure investment to improve access in rural areas</a:t>
            </a:r>
          </a:p>
          <a:p>
            <a:endParaRPr lang="en-US" dirty="0"/>
          </a:p>
          <a:p>
            <a:r>
              <a:rPr lang="en-US" dirty="0"/>
              <a:t>Ongoing monitoring and evaluation of technology use in practice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 Caring and Self-reliant Society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7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2025/09/10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05313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 </a:t>
            </a:r>
            <a:r>
              <a:rPr lang="en-ZA" dirty="0" smtClean="0"/>
              <a:t>CONCLUSION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Technology can transform </a:t>
            </a:r>
            <a:r>
              <a:rPr lang="en-US" dirty="0" smtClean="0"/>
              <a:t>social </a:t>
            </a:r>
            <a:r>
              <a:rPr lang="en-US" dirty="0"/>
              <a:t>work service </a:t>
            </a:r>
            <a:r>
              <a:rPr lang="en-US" dirty="0" smtClean="0"/>
              <a:t>delivery in rural areas.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Benefits: </a:t>
            </a:r>
            <a:r>
              <a:rPr lang="en-US" dirty="0"/>
              <a:t>accessibility, cost-effectiveness, flexibility.</a:t>
            </a:r>
          </a:p>
          <a:p>
            <a:endParaRPr lang="en-US" dirty="0"/>
          </a:p>
          <a:p>
            <a:r>
              <a:rPr lang="en-US" b="1" dirty="0"/>
              <a:t>Risks: </a:t>
            </a:r>
            <a:r>
              <a:rPr lang="en-US" dirty="0"/>
              <a:t>confidentiality, consent, literacy, and inequality.</a:t>
            </a:r>
          </a:p>
          <a:p>
            <a:endParaRPr lang="en-US" dirty="0"/>
          </a:p>
          <a:p>
            <a:r>
              <a:rPr lang="en-US" dirty="0"/>
              <a:t>Upholding SACSSP ethical responsibilities is essential.</a:t>
            </a:r>
          </a:p>
          <a:p>
            <a:endParaRPr lang="en-US" dirty="0"/>
          </a:p>
          <a:p>
            <a:r>
              <a:rPr lang="en-US" dirty="0"/>
              <a:t>A balanced approach ensures accessibility while safeguarding client rights and professional </a:t>
            </a:r>
            <a:r>
              <a:rPr lang="en-US" dirty="0" smtClean="0"/>
              <a:t>integrity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 Caring and Self-reliant Society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0F62D-E2D1-48B9-8941-567607D044A3}" type="slidenum">
              <a:rPr lang="en-ZA" smtClean="0"/>
              <a:t>8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2025/09/10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3262001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SD Power Point Template " id="{F5531C50-7086-4B9C-A9FB-AC7DDB89222B}" vid="{41205E8E-9BCC-419D-BAF7-86C501E60FE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475</Words>
  <Application>Microsoft Office PowerPoint</Application>
  <PresentationFormat>Widescreen</PresentationFormat>
  <Paragraphs>88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Courier New</vt:lpstr>
      <vt:lpstr>Times New Roman</vt:lpstr>
      <vt:lpstr>Wingdings</vt:lpstr>
      <vt:lpstr>1_Office Theme</vt:lpstr>
      <vt:lpstr>SOCIAL WELFARE SERVICES  EXPLORING THE ETHICAL IMPLICATIONS OF USING TECHNOLOGY IN RENDERING SOCIAL WORK SERVICES IN RURAL AREAS : A REFLECTION BASED ON FIELD EXPERIENCE  PRESENTER : MATSOSO SP</vt:lpstr>
      <vt:lpstr>BACKGROUND &amp; CONTEXT</vt:lpstr>
      <vt:lpstr> TECHNOLOGY FOR SOCIAL WORKERS IN RURAL AREAS</vt:lpstr>
      <vt:lpstr>ETHICAL CONCERNS IDENTIFIED</vt:lpstr>
      <vt:lpstr>SACSSP Ethical Guidelines (2020)</vt:lpstr>
      <vt:lpstr>KEY FINDINGS FROM RURAL PRACTICE</vt:lpstr>
      <vt:lpstr>RECOMMENDATIONS</vt:lpstr>
      <vt:lpstr> 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WELFARE SERVICES  STRENGTHENING PERFORMANCE OF PROFESSIONAL COMPLIANCE, SUPPORT AND QUALITY ASSURANCE SERVICES</dc:title>
  <dc:creator>Rakgoale EK (Kgomotso)</dc:creator>
  <cp:lastModifiedBy>Matsoso Sisimogang Philadelphia</cp:lastModifiedBy>
  <cp:revision>7</cp:revision>
  <dcterms:created xsi:type="dcterms:W3CDTF">2025-08-28T11:40:13Z</dcterms:created>
  <dcterms:modified xsi:type="dcterms:W3CDTF">2025-09-06T17:59:25Z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c740cb2-7f86-41bb-b68c-9e9a3dde6ec3_Enabled">
    <vt:lpwstr>true</vt:lpwstr>
  </property>
  <property fmtid="{D5CDD505-2E9C-101B-9397-08002B2CF9AE}" pid="3" name="MSIP_Label_dc740cb2-7f86-41bb-b68c-9e9a3dde6ec3_SetDate">
    <vt:lpwstr>2025-08-28T11:40:35Z</vt:lpwstr>
  </property>
  <property fmtid="{D5CDD505-2E9C-101B-9397-08002B2CF9AE}" pid="4" name="MSIP_Label_dc740cb2-7f86-41bb-b68c-9e9a3dde6ec3_Method">
    <vt:lpwstr>Standard</vt:lpwstr>
  </property>
  <property fmtid="{D5CDD505-2E9C-101B-9397-08002B2CF9AE}" pid="5" name="MSIP_Label_dc740cb2-7f86-41bb-b68c-9e9a3dde6ec3_Name">
    <vt:lpwstr>Confidential</vt:lpwstr>
  </property>
  <property fmtid="{D5CDD505-2E9C-101B-9397-08002B2CF9AE}" pid="6" name="MSIP_Label_dc740cb2-7f86-41bb-b68c-9e9a3dde6ec3_SiteId">
    <vt:lpwstr>3ff9ce1d-5f5d-43ff-84b2-652880bddc83</vt:lpwstr>
  </property>
  <property fmtid="{D5CDD505-2E9C-101B-9397-08002B2CF9AE}" pid="7" name="MSIP_Label_dc740cb2-7f86-41bb-b68c-9e9a3dde6ec3_ActionId">
    <vt:lpwstr>fef7c239-feda-44f0-bb58-3bbbfb95d49a</vt:lpwstr>
  </property>
  <property fmtid="{D5CDD505-2E9C-101B-9397-08002B2CF9AE}" pid="8" name="MSIP_Label_dc740cb2-7f86-41bb-b68c-9e9a3dde6ec3_ContentBits">
    <vt:lpwstr>0</vt:lpwstr>
  </property>
  <property fmtid="{D5CDD505-2E9C-101B-9397-08002B2CF9AE}" pid="9" name="MSIP_Label_dc740cb2-7f86-41bb-b68c-9e9a3dde6ec3_Tag">
    <vt:lpwstr>10, 3, 0, 1</vt:lpwstr>
  </property>
</Properties>
</file>