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9" r:id="rId8"/>
    <p:sldId id="267" r:id="rId9"/>
    <p:sldId id="264" r:id="rId10"/>
    <p:sldId id="261" r:id="rId11"/>
    <p:sldId id="266"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82" d="100"/>
          <a:sy n="82" d="100"/>
        </p:scale>
        <p:origin x="30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B9658E3B-4376-4D5F-A28D-A5FDB0E9D89D}" type="datetimeFigureOut">
              <a:rPr lang="en-ZA" smtClean="0"/>
              <a:t>2025/09/08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A627F-9F7D-4D14-8F59-98CC4BA8032E}" type="slidenum">
              <a:rPr lang="en-ZA" smtClean="0"/>
              <a:t>‹#›</a:t>
            </a:fld>
            <a:endParaRPr lang="en-ZA"/>
          </a:p>
        </p:txBody>
      </p:sp>
    </p:spTree>
    <p:extLst>
      <p:ext uri="{BB962C8B-B14F-4D97-AF65-F5344CB8AC3E}">
        <p14:creationId xmlns:p14="http://schemas.microsoft.com/office/powerpoint/2010/main" val="764293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9658E3B-4376-4D5F-A28D-A5FDB0E9D89D}" type="datetimeFigureOut">
              <a:rPr lang="en-ZA" smtClean="0"/>
              <a:t>2025/09/08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A627F-9F7D-4D14-8F59-98CC4BA8032E}" type="slidenum">
              <a:rPr lang="en-ZA" smtClean="0"/>
              <a:t>‹#›</a:t>
            </a:fld>
            <a:endParaRPr lang="en-ZA"/>
          </a:p>
        </p:txBody>
      </p:sp>
    </p:spTree>
    <p:extLst>
      <p:ext uri="{BB962C8B-B14F-4D97-AF65-F5344CB8AC3E}">
        <p14:creationId xmlns:p14="http://schemas.microsoft.com/office/powerpoint/2010/main" val="1520337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9658E3B-4376-4D5F-A28D-A5FDB0E9D89D}" type="datetimeFigureOut">
              <a:rPr lang="en-ZA" smtClean="0"/>
              <a:t>2025/09/08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A627F-9F7D-4D14-8F59-98CC4BA8032E}" type="slidenum">
              <a:rPr lang="en-ZA" smtClean="0"/>
              <a:t>‹#›</a:t>
            </a:fld>
            <a:endParaRPr lang="en-ZA"/>
          </a:p>
        </p:txBody>
      </p:sp>
    </p:spTree>
    <p:extLst>
      <p:ext uri="{BB962C8B-B14F-4D97-AF65-F5344CB8AC3E}">
        <p14:creationId xmlns:p14="http://schemas.microsoft.com/office/powerpoint/2010/main" val="1452776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9658E3B-4376-4D5F-A28D-A5FDB0E9D89D}" type="datetimeFigureOut">
              <a:rPr lang="en-ZA" smtClean="0"/>
              <a:t>2025/09/08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A627F-9F7D-4D14-8F59-98CC4BA8032E}" type="slidenum">
              <a:rPr lang="en-ZA" smtClean="0"/>
              <a:t>‹#›</a:t>
            </a:fld>
            <a:endParaRPr lang="en-ZA"/>
          </a:p>
        </p:txBody>
      </p:sp>
    </p:spTree>
    <p:extLst>
      <p:ext uri="{BB962C8B-B14F-4D97-AF65-F5344CB8AC3E}">
        <p14:creationId xmlns:p14="http://schemas.microsoft.com/office/powerpoint/2010/main" val="3532181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658E3B-4376-4D5F-A28D-A5FDB0E9D89D}" type="datetimeFigureOut">
              <a:rPr lang="en-ZA" smtClean="0"/>
              <a:t>2025/09/08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A627F-9F7D-4D14-8F59-98CC4BA8032E}" type="slidenum">
              <a:rPr lang="en-ZA" smtClean="0"/>
              <a:t>‹#›</a:t>
            </a:fld>
            <a:endParaRPr lang="en-ZA"/>
          </a:p>
        </p:txBody>
      </p:sp>
    </p:spTree>
    <p:extLst>
      <p:ext uri="{BB962C8B-B14F-4D97-AF65-F5344CB8AC3E}">
        <p14:creationId xmlns:p14="http://schemas.microsoft.com/office/powerpoint/2010/main" val="2592431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B9658E3B-4376-4D5F-A28D-A5FDB0E9D89D}" type="datetimeFigureOut">
              <a:rPr lang="en-ZA" smtClean="0"/>
              <a:t>2025/09/08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98A627F-9F7D-4D14-8F59-98CC4BA8032E}" type="slidenum">
              <a:rPr lang="en-ZA" smtClean="0"/>
              <a:t>‹#›</a:t>
            </a:fld>
            <a:endParaRPr lang="en-ZA"/>
          </a:p>
        </p:txBody>
      </p:sp>
    </p:spTree>
    <p:extLst>
      <p:ext uri="{BB962C8B-B14F-4D97-AF65-F5344CB8AC3E}">
        <p14:creationId xmlns:p14="http://schemas.microsoft.com/office/powerpoint/2010/main" val="37286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B9658E3B-4376-4D5F-A28D-A5FDB0E9D89D}" type="datetimeFigureOut">
              <a:rPr lang="en-ZA" smtClean="0"/>
              <a:t>2025/09/08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398A627F-9F7D-4D14-8F59-98CC4BA8032E}" type="slidenum">
              <a:rPr lang="en-ZA" smtClean="0"/>
              <a:t>‹#›</a:t>
            </a:fld>
            <a:endParaRPr lang="en-ZA"/>
          </a:p>
        </p:txBody>
      </p:sp>
    </p:spTree>
    <p:extLst>
      <p:ext uri="{BB962C8B-B14F-4D97-AF65-F5344CB8AC3E}">
        <p14:creationId xmlns:p14="http://schemas.microsoft.com/office/powerpoint/2010/main" val="3107265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B9658E3B-4376-4D5F-A28D-A5FDB0E9D89D}" type="datetimeFigureOut">
              <a:rPr lang="en-ZA" smtClean="0"/>
              <a:t>2025/09/08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398A627F-9F7D-4D14-8F59-98CC4BA8032E}" type="slidenum">
              <a:rPr lang="en-ZA" smtClean="0"/>
              <a:t>‹#›</a:t>
            </a:fld>
            <a:endParaRPr lang="en-ZA"/>
          </a:p>
        </p:txBody>
      </p:sp>
    </p:spTree>
    <p:extLst>
      <p:ext uri="{BB962C8B-B14F-4D97-AF65-F5344CB8AC3E}">
        <p14:creationId xmlns:p14="http://schemas.microsoft.com/office/powerpoint/2010/main" val="2873572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658E3B-4376-4D5F-A28D-A5FDB0E9D89D}" type="datetimeFigureOut">
              <a:rPr lang="en-ZA" smtClean="0"/>
              <a:t>2025/09/08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398A627F-9F7D-4D14-8F59-98CC4BA8032E}" type="slidenum">
              <a:rPr lang="en-ZA" smtClean="0"/>
              <a:t>‹#›</a:t>
            </a:fld>
            <a:endParaRPr lang="en-ZA"/>
          </a:p>
        </p:txBody>
      </p:sp>
    </p:spTree>
    <p:extLst>
      <p:ext uri="{BB962C8B-B14F-4D97-AF65-F5344CB8AC3E}">
        <p14:creationId xmlns:p14="http://schemas.microsoft.com/office/powerpoint/2010/main" val="2005053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658E3B-4376-4D5F-A28D-A5FDB0E9D89D}" type="datetimeFigureOut">
              <a:rPr lang="en-ZA" smtClean="0"/>
              <a:t>2025/09/08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98A627F-9F7D-4D14-8F59-98CC4BA8032E}" type="slidenum">
              <a:rPr lang="en-ZA" smtClean="0"/>
              <a:t>‹#›</a:t>
            </a:fld>
            <a:endParaRPr lang="en-ZA"/>
          </a:p>
        </p:txBody>
      </p:sp>
    </p:spTree>
    <p:extLst>
      <p:ext uri="{BB962C8B-B14F-4D97-AF65-F5344CB8AC3E}">
        <p14:creationId xmlns:p14="http://schemas.microsoft.com/office/powerpoint/2010/main" val="1268042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658E3B-4376-4D5F-A28D-A5FDB0E9D89D}" type="datetimeFigureOut">
              <a:rPr lang="en-ZA" smtClean="0"/>
              <a:t>2025/09/08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98A627F-9F7D-4D14-8F59-98CC4BA8032E}" type="slidenum">
              <a:rPr lang="en-ZA" smtClean="0"/>
              <a:t>‹#›</a:t>
            </a:fld>
            <a:endParaRPr lang="en-ZA"/>
          </a:p>
        </p:txBody>
      </p:sp>
    </p:spTree>
    <p:extLst>
      <p:ext uri="{BB962C8B-B14F-4D97-AF65-F5344CB8AC3E}">
        <p14:creationId xmlns:p14="http://schemas.microsoft.com/office/powerpoint/2010/main" val="1114837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58E3B-4376-4D5F-A28D-A5FDB0E9D89D}" type="datetimeFigureOut">
              <a:rPr lang="en-ZA" smtClean="0"/>
              <a:t>2025/09/08</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A627F-9F7D-4D14-8F59-98CC4BA8032E}" type="slidenum">
              <a:rPr lang="en-ZA" smtClean="0"/>
              <a:t>‹#›</a:t>
            </a:fld>
            <a:endParaRPr lang="en-ZA"/>
          </a:p>
        </p:txBody>
      </p:sp>
    </p:spTree>
    <p:extLst>
      <p:ext uri="{BB962C8B-B14F-4D97-AF65-F5344CB8AC3E}">
        <p14:creationId xmlns:p14="http://schemas.microsoft.com/office/powerpoint/2010/main" val="3174932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6">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iagram&#10;&#10;Description automatically generated">
            <a:extLst>
              <a:ext uri="{FF2B5EF4-FFF2-40B4-BE49-F238E27FC236}">
                <a16:creationId xmlns:a16="http://schemas.microsoft.com/office/drawing/2014/main" id="{EC328B4F-3BE5-4317-0EDC-6314E08E753B}"/>
              </a:ext>
            </a:extLst>
          </p:cNvPr>
          <p:cNvPicPr>
            <a:picLocks noChangeAspect="1"/>
          </p:cNvPicPr>
          <p:nvPr/>
        </p:nvPicPr>
        <p:blipFill>
          <a:blip r:embed="rId2" cstate="print">
            <a:extLst>
              <a:ext uri="{28A0092B-C50C-407E-A947-70E740481C1C}">
                <a14:useLocalDpi xmlns:a14="http://schemas.microsoft.com/office/drawing/2010/main" val="0"/>
              </a:ext>
            </a:extLst>
          </a:blip>
          <a:srcRect t="18515" r="-2" b="-2"/>
          <a:stretch>
            <a:fillRect/>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Picture 3" descr="A picture containing diagram&#10;&#10;Description automatically generated">
            <a:extLst>
              <a:ext uri="{FF2B5EF4-FFF2-40B4-BE49-F238E27FC236}">
                <a16:creationId xmlns:a16="http://schemas.microsoft.com/office/drawing/2014/main" id="{1D890925-752E-9466-DE30-EF425F300B41}"/>
              </a:ext>
            </a:extLst>
          </p:cNvPr>
          <p:cNvPicPr>
            <a:picLocks noChangeAspect="1"/>
          </p:cNvPicPr>
          <p:nvPr/>
        </p:nvPicPr>
        <p:blipFill>
          <a:blip r:embed="rId3" cstate="print">
            <a:extLst>
              <a:ext uri="{28A0092B-C50C-407E-A947-70E740481C1C}">
                <a14:useLocalDpi xmlns:a14="http://schemas.microsoft.com/office/drawing/2010/main" val="0"/>
              </a:ext>
            </a:extLst>
          </a:blip>
          <a:srcRect t="9256" r="-2" b="9257"/>
          <a:stretch>
            <a:fillRect/>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46" name="Freeform: Shape 38">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7" name="Freeform: Shape 40">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D19D96-6AEE-74C4-F5D6-696D467F2DD2}"/>
              </a:ext>
            </a:extLst>
          </p:cNvPr>
          <p:cNvSpPr>
            <a:spLocks noGrp="1"/>
          </p:cNvSpPr>
          <p:nvPr>
            <p:ph type="ctrTitle"/>
          </p:nvPr>
        </p:nvSpPr>
        <p:spPr>
          <a:xfrm>
            <a:off x="438912" y="1524659"/>
            <a:ext cx="5019074" cy="2774088"/>
          </a:xfrm>
        </p:spPr>
        <p:txBody>
          <a:bodyPr>
            <a:normAutofit/>
          </a:bodyPr>
          <a:lstStyle/>
          <a:p>
            <a:pPr algn="l"/>
            <a:br>
              <a:rPr kumimoji="0" lang="en-GB" sz="3000" b="0" i="0" u="none" strike="noStrike" kern="1200" cap="none" spc="0" normalizeH="0" baseline="0" noProof="0" dirty="0">
                <a:ln>
                  <a:noFill/>
                </a:ln>
                <a:effectLst/>
                <a:uLnTx/>
                <a:uFillTx/>
                <a:latin typeface="Calibri Light" panose="020F0302020204030204"/>
                <a:ea typeface="+mj-ea"/>
                <a:cs typeface="+mj-cs"/>
              </a:rPr>
            </a:br>
            <a:r>
              <a:rPr kumimoji="0" lang="en-GB" sz="3000" b="1" i="0" u="none" strike="noStrike" kern="1200" cap="none" spc="0" normalizeH="0" baseline="0" noProof="0" dirty="0">
                <a:ln>
                  <a:noFill/>
                </a:ln>
                <a:effectLst/>
                <a:uLnTx/>
                <a:uFillTx/>
              </a:rPr>
              <a:t>Parolees Adversities </a:t>
            </a:r>
            <a:r>
              <a:rPr lang="en-GB" sz="3000" b="1" dirty="0"/>
              <a:t>U</a:t>
            </a:r>
            <a:r>
              <a:rPr kumimoji="0" lang="en-GB" sz="3000" b="1" i="0" u="none" strike="noStrike" kern="1200" cap="none" spc="0" normalizeH="0" baseline="0" noProof="0" dirty="0" err="1">
                <a:ln>
                  <a:noFill/>
                </a:ln>
                <a:effectLst/>
                <a:uLnTx/>
                <a:uFillTx/>
              </a:rPr>
              <a:t>pon</a:t>
            </a:r>
            <a:r>
              <a:rPr kumimoji="0" lang="en-GB" sz="3000" b="1" i="0" u="none" strike="noStrike" kern="1200" cap="none" spc="0" normalizeH="0" baseline="0" noProof="0" dirty="0">
                <a:ln>
                  <a:noFill/>
                </a:ln>
                <a:effectLst/>
                <a:uLnTx/>
                <a:uFillTx/>
              </a:rPr>
              <a:t> </a:t>
            </a:r>
            <a:r>
              <a:rPr lang="en-GB" sz="3000" b="1" dirty="0"/>
              <a:t>R</a:t>
            </a:r>
            <a:r>
              <a:rPr kumimoji="0" lang="en-GB" sz="3000" b="1" i="0" u="none" strike="noStrike" kern="1200" cap="none" spc="0" normalizeH="0" baseline="0" noProof="0" dirty="0">
                <a:ln>
                  <a:noFill/>
                </a:ln>
                <a:effectLst/>
                <a:uLnTx/>
                <a:uFillTx/>
              </a:rPr>
              <a:t>e- entering Society: Perspectives from Social </a:t>
            </a:r>
            <a:r>
              <a:rPr lang="en-GB" sz="3000" b="1" dirty="0"/>
              <a:t>W</a:t>
            </a:r>
            <a:r>
              <a:rPr kumimoji="0" lang="en-GB" sz="3000" b="1" i="0" u="none" strike="noStrike" kern="1200" cap="none" spc="0" normalizeH="0" baseline="0" noProof="0" dirty="0" err="1">
                <a:ln>
                  <a:noFill/>
                </a:ln>
                <a:effectLst/>
                <a:uLnTx/>
                <a:uFillTx/>
              </a:rPr>
              <a:t>orkers</a:t>
            </a:r>
            <a:r>
              <a:rPr kumimoji="0" lang="en-GB" sz="3000" b="1" i="0" u="none" strike="noStrike" kern="1200" cap="none" spc="0" normalizeH="0" noProof="0" dirty="0">
                <a:ln>
                  <a:noFill/>
                </a:ln>
                <a:effectLst/>
                <a:uLnTx/>
                <a:uFillTx/>
              </a:rPr>
              <a:t> </a:t>
            </a:r>
            <a:r>
              <a:rPr kumimoji="0" lang="en-GB" sz="3000" b="1" i="0" u="none" strike="noStrike" kern="1200" cap="none" spc="0" normalizeH="0" baseline="0" noProof="0" dirty="0">
                <a:ln>
                  <a:noFill/>
                </a:ln>
                <a:effectLst/>
                <a:uLnTx/>
                <a:uFillTx/>
              </a:rPr>
              <a:t>at Community Corrections Offices on </a:t>
            </a:r>
            <a:r>
              <a:rPr lang="en-GB" sz="3000" b="1" noProof="0" dirty="0"/>
              <a:t>S</a:t>
            </a:r>
            <a:r>
              <a:rPr kumimoji="0" lang="en-GB" sz="3000" b="1" i="0" u="none" strike="noStrike" kern="1200" cap="none" spc="0" normalizeH="0" baseline="0" noProof="0" dirty="0">
                <a:ln>
                  <a:noFill/>
                </a:ln>
                <a:effectLst/>
                <a:uLnTx/>
                <a:uFillTx/>
              </a:rPr>
              <a:t>ustainable Reintegration</a:t>
            </a:r>
            <a:endParaRPr lang="en-ZA" sz="3000" b="1" dirty="0"/>
          </a:p>
        </p:txBody>
      </p:sp>
      <p:sp>
        <p:nvSpPr>
          <p:cNvPr id="3" name="Subtitle 2">
            <a:extLst>
              <a:ext uri="{FF2B5EF4-FFF2-40B4-BE49-F238E27FC236}">
                <a16:creationId xmlns:a16="http://schemas.microsoft.com/office/drawing/2014/main" id="{7FDCEC46-4DA7-F079-3448-AC788B5C5B2E}"/>
              </a:ext>
            </a:extLst>
          </p:cNvPr>
          <p:cNvSpPr>
            <a:spLocks noGrp="1"/>
          </p:cNvSpPr>
          <p:nvPr>
            <p:ph type="subTitle" idx="1"/>
          </p:nvPr>
        </p:nvSpPr>
        <p:spPr>
          <a:xfrm>
            <a:off x="438912" y="4687367"/>
            <a:ext cx="4917948" cy="1807218"/>
          </a:xfrm>
        </p:spPr>
        <p:txBody>
          <a:bodyPr>
            <a:normAutofit/>
          </a:bodyPr>
          <a:lstStyle/>
          <a:p>
            <a:pPr algn="l"/>
            <a:r>
              <a:rPr lang="en-ZA" sz="2600" b="1" dirty="0"/>
              <a:t>      </a:t>
            </a:r>
            <a:r>
              <a:rPr lang="en-ZA" sz="2600" b="1" u="sng" dirty="0">
                <a:latin typeface="+mj-lt"/>
              </a:rPr>
              <a:t>Dr Mmatsatsi Ramokolo-Kutu </a:t>
            </a:r>
          </a:p>
          <a:p>
            <a:pPr algn="l"/>
            <a:r>
              <a:rPr lang="en-ZA" sz="1900" b="1" dirty="0">
                <a:latin typeface="+mj-lt"/>
              </a:rPr>
              <a:t>              </a:t>
            </a:r>
            <a:r>
              <a:rPr lang="en-ZA" sz="1900" b="1" i="1" dirty="0">
                <a:latin typeface="+mj-lt"/>
              </a:rPr>
              <a:t>Department of Correctional Services</a:t>
            </a:r>
          </a:p>
          <a:p>
            <a:pPr algn="l"/>
            <a:r>
              <a:rPr lang="en-ZA" sz="2600" b="1" dirty="0">
                <a:latin typeface="+mj-lt"/>
              </a:rPr>
              <a:t>            </a:t>
            </a:r>
            <a:r>
              <a:rPr lang="en-ZA" sz="2600" b="1" u="sng" dirty="0">
                <a:latin typeface="+mj-lt"/>
              </a:rPr>
              <a:t>Professor Petro Botha</a:t>
            </a:r>
          </a:p>
          <a:p>
            <a:pPr algn="l"/>
            <a:r>
              <a:rPr lang="en-ZA" sz="2600" b="1" dirty="0">
                <a:latin typeface="+mj-lt"/>
              </a:rPr>
              <a:t>                 </a:t>
            </a:r>
            <a:r>
              <a:rPr lang="en-ZA" sz="1800" b="1" i="1" dirty="0">
                <a:latin typeface="+mj-lt"/>
              </a:rPr>
              <a:t>University of South Africa</a:t>
            </a:r>
          </a:p>
          <a:p>
            <a:pPr algn="l"/>
            <a:endParaRPr lang="en-ZA" sz="2600" b="1" dirty="0"/>
          </a:p>
          <a:p>
            <a:pPr algn="l"/>
            <a:endParaRPr lang="en-ZA" sz="2600" b="1" dirty="0"/>
          </a:p>
          <a:p>
            <a:pPr algn="l"/>
            <a:endParaRPr lang="en-ZA" sz="2600" b="1" dirty="0"/>
          </a:p>
        </p:txBody>
      </p:sp>
      <p:sp>
        <p:nvSpPr>
          <p:cNvPr id="43" name="Rectangle 42">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45" name="Rectangle 44">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722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Recommendations</a:t>
            </a:r>
          </a:p>
        </p:txBody>
      </p:sp>
      <p:sp>
        <p:nvSpPr>
          <p:cNvPr id="3" name="Content Placeholder 2"/>
          <p:cNvSpPr>
            <a:spLocks noGrp="1"/>
          </p:cNvSpPr>
          <p:nvPr>
            <p:ph idx="1"/>
          </p:nvPr>
        </p:nvSpPr>
        <p:spPr/>
        <p:txBody>
          <a:bodyPr>
            <a:normAutofit fontScale="77500" lnSpcReduction="20000"/>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3400" b="0" i="0" u="none" strike="noStrike" kern="1200" cap="none" spc="0" normalizeH="0" baseline="0" noProof="0" dirty="0">
                <a:ln>
                  <a:noFill/>
                </a:ln>
                <a:solidFill>
                  <a:prstClr val="black"/>
                </a:solidFill>
                <a:effectLst/>
                <a:uLnTx/>
                <a:uFillTx/>
                <a:latin typeface="Calibri" panose="020F0502020204030204"/>
                <a:ea typeface="+mn-ea"/>
                <a:cs typeface="+mn-cs"/>
              </a:rPr>
              <a:t>The DCS to integrate health and </a:t>
            </a:r>
            <a:r>
              <a:rPr lang="en-ZA" sz="3400" dirty="0">
                <a:solidFill>
                  <a:prstClr val="black"/>
                </a:solidFill>
                <a:latin typeface="Calibri" panose="020F0502020204030204"/>
              </a:rPr>
              <a:t>substance abuse</a:t>
            </a:r>
            <a:r>
              <a:rPr kumimoji="0" lang="en-ZA" sz="3400" b="0" i="0" u="none" strike="noStrike" kern="1200" cap="none" spc="0" normalizeH="0" baseline="0" noProof="0" dirty="0">
                <a:ln>
                  <a:noFill/>
                </a:ln>
                <a:solidFill>
                  <a:prstClr val="black"/>
                </a:solidFill>
                <a:effectLst/>
                <a:uLnTx/>
                <a:uFillTx/>
                <a:latin typeface="Calibri" panose="020F0502020204030204"/>
                <a:ea typeface="+mn-ea"/>
                <a:cs typeface="+mn-cs"/>
              </a:rPr>
              <a:t> treatment into parole programs to enhance the well-being of parolees.</a:t>
            </a:r>
          </a:p>
          <a:p>
            <a:pPr algn="just">
              <a:defRPr/>
            </a:pPr>
            <a:r>
              <a:rPr kumimoji="0" lang="en-ZA" sz="3400" b="0" i="0" u="none" strike="noStrike" kern="1200" cap="none" spc="0" normalizeH="0" baseline="0" noProof="0" dirty="0">
                <a:ln>
                  <a:noFill/>
                </a:ln>
                <a:solidFill>
                  <a:prstClr val="black"/>
                </a:solidFill>
                <a:effectLst/>
                <a:uLnTx/>
                <a:uFillTx/>
                <a:latin typeface="Calibri" panose="020F0502020204030204"/>
                <a:ea typeface="+mn-ea"/>
                <a:cs typeface="+mn-cs"/>
              </a:rPr>
              <a:t>Social workers to </a:t>
            </a:r>
            <a:r>
              <a:rPr lang="en-GB" sz="3400" dirty="0">
                <a:solidFill>
                  <a:prstClr val="black"/>
                </a:solidFill>
                <a:latin typeface="Calibri" panose="020F0502020204030204"/>
              </a:rPr>
              <a:t>establish</a:t>
            </a:r>
            <a:r>
              <a:rPr lang="en-GB" sz="3400" dirty="0"/>
              <a:t> family reintegration programs and  implement community awareness campaigns to address stigma and promote social acceptance of parolees. </a:t>
            </a:r>
            <a:endParaRPr kumimoji="0" lang="en-ZA" sz="3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3400" dirty="0">
                <a:solidFill>
                  <a:prstClr val="black"/>
                </a:solidFill>
                <a:latin typeface="Calibri" panose="020F0502020204030204"/>
                <a:ea typeface="Calibri" panose="020F0502020204030204" pitchFamily="34" charset="0"/>
              </a:rPr>
              <a:t>Social workers to p</a:t>
            </a:r>
            <a:r>
              <a:rPr lang="en-GB" sz="3400" dirty="0"/>
              <a:t>rovide structured counselling and training for families and caregivers to improve support systems.</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3400" dirty="0">
                <a:solidFill>
                  <a:prstClr val="black"/>
                </a:solidFill>
                <a:latin typeface="Calibri" panose="020F0502020204030204"/>
                <a:ea typeface="Calibri" panose="020F0502020204030204" pitchFamily="34" charset="0"/>
              </a:rPr>
              <a:t>The DCS to e</a:t>
            </a:r>
            <a:r>
              <a:rPr lang="en-GB" sz="3400" dirty="0"/>
              <a:t>stablish partnerships with employers willing to provide opportunities for parolees.</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3400" dirty="0">
                <a:solidFill>
                  <a:prstClr val="black"/>
                </a:solidFill>
                <a:latin typeface="Calibri" panose="020F0502020204030204"/>
                <a:ea typeface="Calibri" panose="020F0502020204030204" pitchFamily="34" charset="0"/>
              </a:rPr>
              <a:t>Social workers to link parolees to </a:t>
            </a:r>
            <a:r>
              <a:rPr lang="en-GB" sz="3400" dirty="0"/>
              <a:t>community development initiatives, including food security programs to address poverty and hunger.</a:t>
            </a:r>
            <a:endParaRPr lang="en-GB" sz="3400" dirty="0">
              <a:solidFill>
                <a:prstClr val="black"/>
              </a:solidFill>
              <a:latin typeface="Calibri" panose="020F0502020204030204"/>
              <a:ea typeface="Calibri" panose="020F0502020204030204" pitchFamily="34" charset="0"/>
            </a:endParaRPr>
          </a:p>
          <a:p>
            <a:pPr marL="0" marR="0" lvl="0" indent="0" algn="just" defTabSz="914400" rtl="0" eaLnBrk="1" fontAlgn="auto" latinLnBrk="0" hangingPunct="1">
              <a:lnSpc>
                <a:spcPct val="90000"/>
              </a:lnSpc>
              <a:spcBef>
                <a:spcPts val="1000"/>
              </a:spcBef>
              <a:spcAft>
                <a:spcPts val="0"/>
              </a:spcAft>
              <a:buClrTx/>
              <a:buSzTx/>
              <a:buNone/>
              <a:tabLst/>
              <a:defRPr/>
            </a:pPr>
            <a:endParaRPr kumimoji="0" lang="en-GB" sz="2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lang="en-GB" sz="2400" dirty="0">
                <a:solidFill>
                  <a:prstClr val="black"/>
                </a:solidFill>
                <a:latin typeface="Calibri" panose="020F0502020204030204"/>
                <a:ea typeface="Calibri" panose="020F0502020204030204" pitchFamily="34"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2400" dirty="0">
              <a:solidFill>
                <a:prstClr val="black"/>
              </a:solidFill>
              <a:latin typeface="Calibri" panose="020F0502020204030204"/>
              <a:ea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Tree>
    <p:extLst>
      <p:ext uri="{BB962C8B-B14F-4D97-AF65-F5344CB8AC3E}">
        <p14:creationId xmlns:p14="http://schemas.microsoft.com/office/powerpoint/2010/main" val="3502648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Conclusions</a:t>
            </a:r>
          </a:p>
        </p:txBody>
      </p:sp>
      <p:sp>
        <p:nvSpPr>
          <p:cNvPr id="3" name="Content Placeholder 2"/>
          <p:cNvSpPr>
            <a:spLocks noGrp="1"/>
          </p:cNvSpPr>
          <p:nvPr>
            <p:ph idx="1"/>
          </p:nvPr>
        </p:nvSpPr>
        <p:spPr>
          <a:xfrm>
            <a:off x="838200" y="1418492"/>
            <a:ext cx="10515600" cy="4758471"/>
          </a:xfrm>
        </p:spPr>
        <p:txBody>
          <a:bodyPr>
            <a:normAutofit/>
          </a:bodyPr>
          <a:lstStyle/>
          <a:p>
            <a:pPr algn="just"/>
            <a:r>
              <a:rPr lang="en-GB" sz="2400" dirty="0"/>
              <a:t>The study revealed that parolee reintegration remains a complex process shaped by health challenges, economic exclusion, stigma, and strained family relationships. </a:t>
            </a:r>
          </a:p>
          <a:p>
            <a:pPr algn="just"/>
            <a:r>
              <a:rPr lang="en-GB" sz="2400" dirty="0"/>
              <a:t>Substance addiction, unemployment, and limited education hinder parolees from attaining social development goals such as poverty reduction and sustainable livelihoods. </a:t>
            </a:r>
          </a:p>
          <a:p>
            <a:pPr algn="just"/>
            <a:r>
              <a:rPr lang="en-GB" sz="2400" dirty="0"/>
              <a:t>The stigma attached to a criminal record further isolates parolees from both their families and communities, negatively impacting their mental health and increasing the risk of reoffending.</a:t>
            </a:r>
          </a:p>
          <a:p>
            <a:pPr algn="just"/>
            <a:r>
              <a:rPr lang="en-GB" sz="2400" dirty="0"/>
              <a:t>A coordinated, multi-stakeholder approach that addresses both individual needs and structural barriers is therefore essential to breaking the cycle of reoffending and promoting sustainable social development.</a:t>
            </a:r>
            <a:endParaRPr lang="en-ZA" sz="2400" dirty="0"/>
          </a:p>
        </p:txBody>
      </p:sp>
    </p:spTree>
    <p:extLst>
      <p:ext uri="{BB962C8B-B14F-4D97-AF65-F5344CB8AC3E}">
        <p14:creationId xmlns:p14="http://schemas.microsoft.com/office/powerpoint/2010/main" val="1959932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b="1" dirty="0"/>
          </a:p>
        </p:txBody>
      </p:sp>
      <p:sp>
        <p:nvSpPr>
          <p:cNvPr id="3" name="Content Placeholder 2"/>
          <p:cNvSpPr>
            <a:spLocks noGrp="1"/>
          </p:cNvSpPr>
          <p:nvPr>
            <p:ph idx="1"/>
          </p:nvPr>
        </p:nvSpPr>
        <p:spPr>
          <a:xfrm>
            <a:off x="838200" y="1418492"/>
            <a:ext cx="10515600" cy="4758471"/>
          </a:xfrm>
        </p:spPr>
        <p:txBody>
          <a:bodyPr>
            <a:normAutofit/>
          </a:bodyPr>
          <a:lstStyle/>
          <a:p>
            <a:endParaRPr lang="en-GB" sz="2400" dirty="0"/>
          </a:p>
          <a:p>
            <a:endParaRPr lang="en-GB" sz="2400" dirty="0"/>
          </a:p>
          <a:p>
            <a:endParaRPr lang="en-GB" sz="2400" dirty="0"/>
          </a:p>
          <a:p>
            <a:endParaRPr lang="en-GB" sz="2400" dirty="0"/>
          </a:p>
          <a:p>
            <a:pPr marL="0" indent="0">
              <a:buNone/>
            </a:pPr>
            <a:r>
              <a:rPr lang="en-GB" sz="2400" dirty="0"/>
              <a:t>                                            </a:t>
            </a:r>
            <a:r>
              <a:rPr lang="en-GB" sz="8000" dirty="0"/>
              <a:t>Thank you</a:t>
            </a:r>
          </a:p>
        </p:txBody>
      </p:sp>
    </p:spTree>
    <p:extLst>
      <p:ext uri="{BB962C8B-B14F-4D97-AF65-F5344CB8AC3E}">
        <p14:creationId xmlns:p14="http://schemas.microsoft.com/office/powerpoint/2010/main" val="1742301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Introduction</a:t>
            </a:r>
          </a:p>
        </p:txBody>
      </p:sp>
      <p:sp>
        <p:nvSpPr>
          <p:cNvPr id="3" name="Content Placeholder 2"/>
          <p:cNvSpPr>
            <a:spLocks noGrp="1"/>
          </p:cNvSpPr>
          <p:nvPr>
            <p:ph idx="1"/>
          </p:nvPr>
        </p:nvSpPr>
        <p:spPr>
          <a:xfrm>
            <a:off x="838200" y="1500554"/>
            <a:ext cx="10515600" cy="4676409"/>
          </a:xfrm>
        </p:spPr>
        <p:txBody>
          <a:bodyPr>
            <a:normAutofit fontScale="85000" lnSpcReduction="10000"/>
          </a:bodyPr>
          <a:lstStyle/>
          <a:p>
            <a:pPr algn="just"/>
            <a:r>
              <a:rPr lang="en-GB" dirty="0"/>
              <a:t>Transitioning parolees back into the community is a complex and a persistent challenge (</a:t>
            </a:r>
            <a:r>
              <a:rPr lang="en-GB" dirty="0" err="1"/>
              <a:t>Sakib</a:t>
            </a:r>
            <a:r>
              <a:rPr lang="en-GB" dirty="0"/>
              <a:t>, 2022).</a:t>
            </a:r>
          </a:p>
          <a:p>
            <a:pPr algn="just"/>
            <a:r>
              <a:rPr lang="en-GB" dirty="0"/>
              <a:t>Successful transition requires balancing public safety with rehabilitation, yet many parolees face social and economic barriers that increase the risk of recidivism. </a:t>
            </a:r>
          </a:p>
          <a:p>
            <a:pPr algn="just"/>
            <a:r>
              <a:rPr lang="en-GB" dirty="0"/>
              <a:t>Re-entering society after incarceration presents numerous adversities, including substance addiction, limited education, unemployment, and social stigma. </a:t>
            </a:r>
          </a:p>
          <a:p>
            <a:pPr algn="just"/>
            <a:r>
              <a:rPr lang="en-GB" dirty="0"/>
              <a:t>Families and communities often struggle to support parolees effectively, while parolees themselves face barriers to reintegration that affect their health, well-being, and economic stability. </a:t>
            </a:r>
          </a:p>
          <a:p>
            <a:pPr algn="just"/>
            <a:r>
              <a:rPr lang="en-GB" dirty="0"/>
              <a:t>This paper explores these challenges from the perspectives of social workers, highlighting the multidimensional obstacles parolees encounter and the strategies social workers recommend to facilitate successful reintegration.</a:t>
            </a:r>
            <a:endParaRPr lang="en-ZA" dirty="0"/>
          </a:p>
        </p:txBody>
      </p:sp>
    </p:spTree>
    <p:extLst>
      <p:ext uri="{BB962C8B-B14F-4D97-AF65-F5344CB8AC3E}">
        <p14:creationId xmlns:p14="http://schemas.microsoft.com/office/powerpoint/2010/main" val="1971698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Background</a:t>
            </a:r>
          </a:p>
        </p:txBody>
      </p:sp>
      <p:sp>
        <p:nvSpPr>
          <p:cNvPr id="3" name="Content Placeholder 2"/>
          <p:cNvSpPr>
            <a:spLocks noGrp="1"/>
          </p:cNvSpPr>
          <p:nvPr>
            <p:ph idx="1"/>
          </p:nvPr>
        </p:nvSpPr>
        <p:spPr>
          <a:xfrm>
            <a:off x="838200" y="1582615"/>
            <a:ext cx="10515600" cy="4594348"/>
          </a:xfrm>
        </p:spPr>
        <p:txBody>
          <a:bodyPr>
            <a:normAutofit/>
          </a:bodyPr>
          <a:lstStyle/>
          <a:p>
            <a:pPr algn="just"/>
            <a:r>
              <a:rPr lang="en-ZA" sz="2400" dirty="0"/>
              <a:t>A significant number of offenders are released on parole after serving half of their sentence in the correctional facilities.</a:t>
            </a:r>
          </a:p>
          <a:p>
            <a:pPr algn="just"/>
            <a:r>
              <a:rPr lang="en-GB" sz="2400" dirty="0">
                <a:effectLst/>
              </a:rPr>
              <a:t>Upon release, the Department of Correctional Services (DCS) continues the rehabilitation process by utilising appointed social workers within communities.</a:t>
            </a:r>
          </a:p>
          <a:p>
            <a:pPr algn="just"/>
            <a:r>
              <a:rPr lang="en-GB" sz="2400" dirty="0">
                <a:effectLst/>
              </a:rPr>
              <a:t>Social workers’ efforts aim to reduce recidivism rates and promote successful transitions for those who have been incarcerated.</a:t>
            </a:r>
          </a:p>
          <a:p>
            <a:pPr algn="just"/>
            <a:r>
              <a:rPr lang="en-GB" sz="2400" dirty="0">
                <a:effectLst/>
              </a:rPr>
              <a:t>These initiatives not only benefit the offenders but also contribute to the overall safety and well-being of the community.</a:t>
            </a:r>
          </a:p>
          <a:p>
            <a:pPr algn="just"/>
            <a:r>
              <a:rPr lang="en-GB" sz="2400" dirty="0">
                <a:effectLst/>
              </a:rPr>
              <a:t>These social workers collaborate with families and caregivers to support parolees’ reintegration and reduce the risk of reoffending.</a:t>
            </a:r>
          </a:p>
          <a:p>
            <a:endParaRPr lang="en-GB" sz="2400" dirty="0">
              <a:effectLst/>
            </a:endParaRPr>
          </a:p>
          <a:p>
            <a:endParaRPr lang="en-GB" sz="2600" dirty="0">
              <a:effectLst/>
            </a:endParaRPr>
          </a:p>
          <a:p>
            <a:pPr marL="0" indent="0">
              <a:buNone/>
            </a:pPr>
            <a:endParaRPr lang="en-ZA" sz="2400" dirty="0"/>
          </a:p>
          <a:p>
            <a:endParaRPr lang="en-ZA" sz="2400" dirty="0"/>
          </a:p>
        </p:txBody>
      </p:sp>
    </p:spTree>
    <p:extLst>
      <p:ext uri="{BB962C8B-B14F-4D97-AF65-F5344CB8AC3E}">
        <p14:creationId xmlns:p14="http://schemas.microsoft.com/office/powerpoint/2010/main" val="1636033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Methodology</a:t>
            </a:r>
            <a:r>
              <a:rPr lang="en-ZA" dirty="0"/>
              <a:t> </a:t>
            </a:r>
          </a:p>
        </p:txBody>
      </p:sp>
      <p:sp>
        <p:nvSpPr>
          <p:cNvPr id="3" name="Content Placeholder 2"/>
          <p:cNvSpPr>
            <a:spLocks noGrp="1"/>
          </p:cNvSpPr>
          <p:nvPr>
            <p:ph idx="1"/>
          </p:nvPr>
        </p:nvSpPr>
        <p:spPr>
          <a:xfrm>
            <a:off x="838200" y="1395046"/>
            <a:ext cx="10515600" cy="4781917"/>
          </a:xfrm>
        </p:spPr>
        <p:txBody>
          <a:bodyPr>
            <a:normAutofit fontScale="92500" lnSpcReduction="10000"/>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This PhD study employed a qualitative research </a:t>
            </a:r>
            <a:r>
              <a:rPr lang="en-GB" sz="2400" dirty="0">
                <a:solidFill>
                  <a:prstClr val="black"/>
                </a:solidFill>
                <a:latin typeface="Calibri" panose="020F0502020204030204"/>
              </a:rPr>
              <a:t>approach</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with descriptive and explorative </a:t>
            </a:r>
            <a:r>
              <a:rPr lang="en-GB" sz="2400" dirty="0">
                <a:solidFill>
                  <a:prstClr val="black"/>
                </a:solidFill>
                <a:latin typeface="Calibri" panose="020F0502020204030204"/>
              </a:rPr>
              <a:t>designs</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400" dirty="0"/>
              <a:t>Participants were purposefully selected from three populations within the DCS, consisting of</a:t>
            </a:r>
            <a:r>
              <a:rPr kumimoji="0" lang="en-ZA" sz="2400" b="0" i="0" u="none" strike="noStrike" kern="1200" cap="none" spc="0" normalizeH="0" baseline="0" noProof="0" dirty="0">
                <a:ln>
                  <a:noFill/>
                </a:ln>
                <a:solidFill>
                  <a:prstClr val="black"/>
                </a:solidFill>
                <a:effectLst/>
                <a:uLnTx/>
                <a:uFillTx/>
                <a:latin typeface="Calibri" panose="020F0502020204030204"/>
                <a:ea typeface="+mn-ea"/>
                <a:cs typeface="+mn-cs"/>
              </a:rPr>
              <a:t> of social workers working at community corrections, their supervisors and heads of community corrections offices, both male and female.</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2400" b="0" i="0" u="none" strike="noStrike" kern="1200" cap="none" spc="0" normalizeH="0" baseline="0" noProof="0" dirty="0">
                <a:ln>
                  <a:noFill/>
                </a:ln>
                <a:solidFill>
                  <a:prstClr val="black"/>
                </a:solidFill>
                <a:effectLst/>
                <a:uLnTx/>
                <a:uFillTx/>
                <a:latin typeface="Calibri" panose="020F0502020204030204"/>
                <a:ea typeface="+mn-ea"/>
                <a:cs typeface="+mn-cs"/>
              </a:rPr>
              <a:t>Data collection - face-to-face and telephone interviews, semi structured interviews guide were used, interviews were audio recorded through participants consent.</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2400" b="0" i="0" u="none" strike="noStrike" kern="1200" cap="none" spc="0" normalizeH="0" baseline="0" noProof="0" dirty="0">
                <a:ln>
                  <a:noFill/>
                </a:ln>
                <a:solidFill>
                  <a:prstClr val="black"/>
                </a:solidFill>
                <a:effectLst/>
                <a:uLnTx/>
                <a:uFillTx/>
                <a:latin typeface="Calibri" panose="020F0502020204030204"/>
                <a:ea typeface="+mn-ea"/>
                <a:cs typeface="+mn-cs"/>
              </a:rPr>
              <a:t>Data analysis - </a:t>
            </a:r>
            <a:r>
              <a:rPr kumimoji="0" lang="en-GB"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followed eight steps of data analysis as proposed by </a:t>
            </a:r>
            <a:r>
              <a:rPr lang="en-ZA" sz="2400" dirty="0" err="1"/>
              <a:t>Tesch’s</a:t>
            </a:r>
            <a:r>
              <a:rPr lang="en-ZA" sz="2400" dirty="0"/>
              <a:t> (1990)</a:t>
            </a:r>
            <a:r>
              <a:rPr kumimoji="0" lang="en-GB"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a:t>
            </a:r>
            <a:r>
              <a:rPr lang="en-GB" sz="2400" dirty="0"/>
              <a:t>which provided a systematic approach to organizing, coding, and identifying themes within the qualitative data.</a:t>
            </a:r>
            <a:r>
              <a:rPr kumimoji="0" lang="en-GB"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400" dirty="0"/>
              <a:t>The study was informed by Ecological Systems Theory, which emphasizes the interaction between individuals and their surrounding environments, and Conflict Theory, which highlights structural inequalities and power dynamics that influence reintegration processes.</a:t>
            </a:r>
            <a:endParaRPr kumimoji="0" lang="en-GB"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Tree>
    <p:extLst>
      <p:ext uri="{BB962C8B-B14F-4D97-AF65-F5344CB8AC3E}">
        <p14:creationId xmlns:p14="http://schemas.microsoft.com/office/powerpoint/2010/main" val="10437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5815" y="365125"/>
            <a:ext cx="10837985" cy="1325563"/>
          </a:xfrm>
        </p:spPr>
        <p:txBody>
          <a:bodyPr/>
          <a:lstStyle/>
          <a:p>
            <a:r>
              <a:rPr lang="en-ZA" b="1" dirty="0"/>
              <a:t>Findings of the study</a:t>
            </a:r>
          </a:p>
        </p:txBody>
      </p:sp>
      <p:graphicFrame>
        <p:nvGraphicFramePr>
          <p:cNvPr id="4" name="Table 4">
            <a:extLst>
              <a:ext uri="{FF2B5EF4-FFF2-40B4-BE49-F238E27FC236}">
                <a16:creationId xmlns:a16="http://schemas.microsoft.com/office/drawing/2014/main" id="{3914C0EE-89EC-B5D0-E9E7-F385CFDB88B8}"/>
              </a:ext>
            </a:extLst>
          </p:cNvPr>
          <p:cNvGraphicFramePr>
            <a:graphicFrameLocks noGrp="1"/>
          </p:cNvGraphicFramePr>
          <p:nvPr>
            <p:ph idx="1"/>
            <p:extLst>
              <p:ext uri="{D42A27DB-BD31-4B8C-83A1-F6EECF244321}">
                <p14:modId xmlns:p14="http://schemas.microsoft.com/office/powerpoint/2010/main" val="449370416"/>
              </p:ext>
            </p:extLst>
          </p:nvPr>
        </p:nvGraphicFramePr>
        <p:xfrm>
          <a:off x="515815" y="1395046"/>
          <a:ext cx="10837985" cy="5219533"/>
        </p:xfrm>
        <a:graphic>
          <a:graphicData uri="http://schemas.openxmlformats.org/drawingml/2006/table">
            <a:tbl>
              <a:tblPr firstRow="1" bandRow="1">
                <a:tableStyleId>{5C22544A-7EE6-4342-B048-85BDC9FD1C3A}</a:tableStyleId>
              </a:tblPr>
              <a:tblGrid>
                <a:gridCol w="1242647">
                  <a:extLst>
                    <a:ext uri="{9D8B030D-6E8A-4147-A177-3AD203B41FA5}">
                      <a16:colId xmlns:a16="http://schemas.microsoft.com/office/drawing/2014/main" val="564976893"/>
                    </a:ext>
                  </a:extLst>
                </a:gridCol>
                <a:gridCol w="9595338">
                  <a:extLst>
                    <a:ext uri="{9D8B030D-6E8A-4147-A177-3AD203B41FA5}">
                      <a16:colId xmlns:a16="http://schemas.microsoft.com/office/drawing/2014/main" val="4207736008"/>
                    </a:ext>
                  </a:extLst>
                </a:gridCol>
              </a:tblGrid>
              <a:tr h="464653">
                <a:tc>
                  <a:txBody>
                    <a:bodyPr/>
                    <a:lstStyle/>
                    <a:p>
                      <a:r>
                        <a:rPr lang="en-ZA" dirty="0"/>
                        <a:t>Theme</a:t>
                      </a:r>
                    </a:p>
                  </a:txBody>
                  <a:tcPr/>
                </a:tc>
                <a:tc>
                  <a:txBody>
                    <a:bodyPr/>
                    <a:lstStyle/>
                    <a:p>
                      <a:r>
                        <a:rPr lang="en-ZA" dirty="0"/>
                        <a:t>Subtheme</a:t>
                      </a:r>
                    </a:p>
                  </a:txBody>
                  <a:tcPr/>
                </a:tc>
                <a:extLst>
                  <a:ext uri="{0D108BD9-81ED-4DB2-BD59-A6C34878D82A}">
                    <a16:rowId xmlns:a16="http://schemas.microsoft.com/office/drawing/2014/main" val="2841558918"/>
                  </a:ext>
                </a:extLst>
              </a:tr>
              <a:tr h="4749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mn-lt"/>
                          <a:ea typeface="+mn-ea"/>
                          <a:cs typeface="+mn-cs"/>
                        </a:rPr>
                        <a:t>Social workers description of the challenges parolees experience upon re-entering the society</a:t>
                      </a:r>
                    </a:p>
                    <a:p>
                      <a:endParaRPr lang="en-ZA" dirty="0"/>
                    </a:p>
                  </a:txBody>
                  <a:tcPr/>
                </a:tc>
                <a:tc>
                  <a:txBody>
                    <a:bodyPr/>
                    <a:lstStyle/>
                    <a:p>
                      <a:pPr algn="just"/>
                      <a:r>
                        <a:rPr lang="en-GB" u="sng" dirty="0"/>
                        <a:t>Family conflict- </a:t>
                      </a:r>
                      <a:r>
                        <a:rPr lang="en-GB" dirty="0"/>
                        <a:t>Family support is critical for parolees as they strive to achieve stability and avoid recidivism. This study </a:t>
                      </a:r>
                      <a:r>
                        <a:rPr lang="en-GB" b="0" dirty="0"/>
                        <a:t>adopts a conflict theory </a:t>
                      </a:r>
                      <a:r>
                        <a:rPr lang="en-GB" dirty="0"/>
                        <a:t>perspective, highlighting that parolees often experience tensions with family members who struggle to accommodate them after release. One social worker observed:</a:t>
                      </a:r>
                    </a:p>
                    <a:p>
                      <a:pPr algn="just"/>
                      <a:r>
                        <a:rPr lang="en-GB" dirty="0"/>
                        <a:t>“</a:t>
                      </a:r>
                      <a:r>
                        <a:rPr lang="en-GB" i="1" dirty="0"/>
                        <a:t>Within a month there is a family problem; the parolee is complaining that ‘I don’t have a place to stay, I am sleeping in the dining room and other family members watch TV while I’m sleeping</a:t>
                      </a:r>
                      <a:r>
                        <a:rPr lang="en-GB" dirty="0"/>
                        <a:t>.’”</a:t>
                      </a:r>
                    </a:p>
                    <a:p>
                      <a:pPr algn="just"/>
                      <a:r>
                        <a:rPr lang="en-GB" dirty="0"/>
                        <a:t>These conflicts reflect the challenges parolees face in negotiating space, roles, and expectations within their families.</a:t>
                      </a:r>
                    </a:p>
                    <a:p>
                      <a:pPr algn="just"/>
                      <a:endParaRPr lang="en-GB" dirty="0"/>
                    </a:p>
                    <a:p>
                      <a:pPr algn="just"/>
                      <a:r>
                        <a:rPr lang="en-ZA" u="sng" dirty="0"/>
                        <a:t>Relationship problems </a:t>
                      </a:r>
                      <a:r>
                        <a:rPr lang="en-ZA" dirty="0"/>
                        <a:t>- </a:t>
                      </a:r>
                      <a:r>
                        <a:rPr lang="en-GB" dirty="0"/>
                        <a:t>Prior to incarceration, parolees often held significant roles as parents, partners, and children. Upon release, they frequently encounter difficulties in rebuilding these relationships. A social worker noted:</a:t>
                      </a:r>
                    </a:p>
                    <a:p>
                      <a:pPr algn="just"/>
                      <a:r>
                        <a:rPr lang="en-GB" dirty="0"/>
                        <a:t>“</a:t>
                      </a:r>
                      <a:r>
                        <a:rPr lang="en-GB" i="1" dirty="0"/>
                        <a:t>There seems to be a problem between parolees and their significant others… I think at some point it’s behavioural problems; they cannot maintain healthy relationships</a:t>
                      </a:r>
                      <a:r>
                        <a:rPr lang="en-GB" dirty="0"/>
                        <a:t>.”</a:t>
                      </a:r>
                    </a:p>
                    <a:p>
                      <a:pPr algn="just"/>
                      <a:r>
                        <a:rPr lang="en-GB" dirty="0"/>
                        <a:t>This highlights the lasting impact of incarceration on interpersonal dynamics and the need for support mechanisms that facilitate relationship restoration.</a:t>
                      </a:r>
                    </a:p>
                    <a:p>
                      <a:endParaRPr lang="en-ZA" dirty="0"/>
                    </a:p>
                  </a:txBody>
                  <a:tcPr/>
                </a:tc>
                <a:extLst>
                  <a:ext uri="{0D108BD9-81ED-4DB2-BD59-A6C34878D82A}">
                    <a16:rowId xmlns:a16="http://schemas.microsoft.com/office/drawing/2014/main" val="1019401836"/>
                  </a:ext>
                </a:extLst>
              </a:tr>
            </a:tbl>
          </a:graphicData>
        </a:graphic>
      </p:graphicFrame>
    </p:spTree>
    <p:extLst>
      <p:ext uri="{BB962C8B-B14F-4D97-AF65-F5344CB8AC3E}">
        <p14:creationId xmlns:p14="http://schemas.microsoft.com/office/powerpoint/2010/main" val="2598093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4076" y="365125"/>
            <a:ext cx="10679724" cy="1325563"/>
          </a:xfrm>
        </p:spPr>
        <p:txBody>
          <a:bodyPr/>
          <a:lstStyle/>
          <a:p>
            <a:r>
              <a:rPr lang="en-ZA" b="1" dirty="0"/>
              <a:t>Findings of the study</a:t>
            </a:r>
          </a:p>
        </p:txBody>
      </p:sp>
      <p:graphicFrame>
        <p:nvGraphicFramePr>
          <p:cNvPr id="4" name="Table 4">
            <a:extLst>
              <a:ext uri="{FF2B5EF4-FFF2-40B4-BE49-F238E27FC236}">
                <a16:creationId xmlns:a16="http://schemas.microsoft.com/office/drawing/2014/main" id="{E57558AA-2140-EB86-7E0C-163E77D7B465}"/>
              </a:ext>
            </a:extLst>
          </p:cNvPr>
          <p:cNvGraphicFramePr>
            <a:graphicFrameLocks noGrp="1"/>
          </p:cNvGraphicFramePr>
          <p:nvPr>
            <p:ph idx="1"/>
            <p:extLst>
              <p:ext uri="{D42A27DB-BD31-4B8C-83A1-F6EECF244321}">
                <p14:modId xmlns:p14="http://schemas.microsoft.com/office/powerpoint/2010/main" val="2510151990"/>
              </p:ext>
            </p:extLst>
          </p:nvPr>
        </p:nvGraphicFramePr>
        <p:xfrm>
          <a:off x="674076" y="1618937"/>
          <a:ext cx="10515600" cy="5148258"/>
        </p:xfrm>
        <a:graphic>
          <a:graphicData uri="http://schemas.openxmlformats.org/drawingml/2006/table">
            <a:tbl>
              <a:tblPr firstRow="1" bandRow="1">
                <a:tableStyleId>{5C22544A-7EE6-4342-B048-85BDC9FD1C3A}</a:tableStyleId>
              </a:tblPr>
              <a:tblGrid>
                <a:gridCol w="1201616">
                  <a:extLst>
                    <a:ext uri="{9D8B030D-6E8A-4147-A177-3AD203B41FA5}">
                      <a16:colId xmlns:a16="http://schemas.microsoft.com/office/drawing/2014/main" val="4069576216"/>
                    </a:ext>
                  </a:extLst>
                </a:gridCol>
                <a:gridCol w="9313984">
                  <a:extLst>
                    <a:ext uri="{9D8B030D-6E8A-4147-A177-3AD203B41FA5}">
                      <a16:colId xmlns:a16="http://schemas.microsoft.com/office/drawing/2014/main" val="215168027"/>
                    </a:ext>
                  </a:extLst>
                </a:gridCol>
              </a:tblGrid>
              <a:tr h="393378">
                <a:tc>
                  <a:txBody>
                    <a:bodyPr/>
                    <a:lstStyle/>
                    <a:p>
                      <a:r>
                        <a:rPr lang="en-ZA" dirty="0"/>
                        <a:t>Theme</a:t>
                      </a:r>
                    </a:p>
                  </a:txBody>
                  <a:tcPr/>
                </a:tc>
                <a:tc>
                  <a:txBody>
                    <a:bodyPr/>
                    <a:lstStyle/>
                    <a:p>
                      <a:r>
                        <a:rPr lang="en-ZA" dirty="0"/>
                        <a:t>Subtheme</a:t>
                      </a:r>
                    </a:p>
                  </a:txBody>
                  <a:tcPr/>
                </a:tc>
                <a:extLst>
                  <a:ext uri="{0D108BD9-81ED-4DB2-BD59-A6C34878D82A}">
                    <a16:rowId xmlns:a16="http://schemas.microsoft.com/office/drawing/2014/main" val="2739784582"/>
                  </a:ext>
                </a:extLst>
              </a:tr>
              <a:tr h="44618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mn-lt"/>
                          <a:ea typeface="+mn-ea"/>
                          <a:cs typeface="+mn-cs"/>
                        </a:rPr>
                        <a:t>Social workers description of the challenges parolees experience upon re-entering the society</a:t>
                      </a:r>
                    </a:p>
                    <a:p>
                      <a:endParaRPr lang="en-ZA"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u="sng" dirty="0"/>
                        <a:t>Community and family stigma </a:t>
                      </a:r>
                      <a:r>
                        <a:rPr lang="en-ZA" u="none" dirty="0"/>
                        <a:t>– </a:t>
                      </a:r>
                      <a:r>
                        <a:rPr lang="en-GB" u="none" dirty="0"/>
                        <a:t>Parolees experience significant stigma related to their criminal history, both from family members and the wider community. This stigma often leads to social isolation, and limited access to employment and social networks, all of which complicate successful reintegration.</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u="none" dirty="0"/>
                        <a:t>One participant observed:</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u="none" dirty="0"/>
                        <a:t>“</a:t>
                      </a:r>
                      <a:r>
                        <a:rPr lang="en-GB" i="1" u="none" dirty="0"/>
                        <a:t>It is not easy for the community to accept parolees because they still regard them as criminals who are robbing other people.”</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This stigma severely restricts access to employment opportunities and social support networks, ultimately making reintegration more difficult.</a:t>
                      </a:r>
                      <a:endParaRPr lang="en-GB" i="1" u="none" dirty="0"/>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i="1" u="none" dirty="0"/>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u="sng" dirty="0"/>
                        <a:t>Unemployment and financial challenges </a:t>
                      </a:r>
                      <a:r>
                        <a:rPr lang="en-ZA" dirty="0"/>
                        <a:t>– </a:t>
                      </a:r>
                      <a:r>
                        <a:rPr lang="en-GB" dirty="0"/>
                        <a:t>Parolees struggle to find employment due to criminal records and limited job-related skills, and this increases vulnerability to recidivism. Some of them resort to </a:t>
                      </a:r>
                      <a:r>
                        <a:rPr lang="en-GB" u="sng" dirty="0"/>
                        <a:t>substance abuse </a:t>
                      </a:r>
                      <a:r>
                        <a:rPr lang="en-GB" dirty="0"/>
                        <a:t>as a coping mechanism.</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One participant said:</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i="1" kern="1200" dirty="0">
                          <a:solidFill>
                            <a:schemeClr val="dk1"/>
                          </a:solidFill>
                          <a:effectLst/>
                          <a:latin typeface="+mn-lt"/>
                          <a:ea typeface="+mn-ea"/>
                          <a:cs typeface="+mn-cs"/>
                        </a:rPr>
                        <a:t>“They struggle to find work, illiteracy is also a problem, because they are not literate enough to find employment”.</a:t>
                      </a:r>
                      <a:endParaRPr lang="en-ZA" dirty="0"/>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This financial instability not only creates stress but also increases vulnerability to recidivism.</a:t>
                      </a:r>
                      <a:endParaRPr lang="en-ZA" dirty="0"/>
                    </a:p>
                  </a:txBody>
                  <a:tcPr/>
                </a:tc>
                <a:extLst>
                  <a:ext uri="{0D108BD9-81ED-4DB2-BD59-A6C34878D82A}">
                    <a16:rowId xmlns:a16="http://schemas.microsoft.com/office/drawing/2014/main" val="1530924078"/>
                  </a:ext>
                </a:extLst>
              </a:tr>
            </a:tbl>
          </a:graphicData>
        </a:graphic>
      </p:graphicFrame>
    </p:spTree>
    <p:extLst>
      <p:ext uri="{BB962C8B-B14F-4D97-AF65-F5344CB8AC3E}">
        <p14:creationId xmlns:p14="http://schemas.microsoft.com/office/powerpoint/2010/main" val="3732864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4076" y="365125"/>
            <a:ext cx="10679724" cy="1325563"/>
          </a:xfrm>
        </p:spPr>
        <p:txBody>
          <a:bodyPr/>
          <a:lstStyle/>
          <a:p>
            <a:r>
              <a:rPr lang="en-ZA" b="1" dirty="0"/>
              <a:t>Findings of the study</a:t>
            </a:r>
          </a:p>
        </p:txBody>
      </p:sp>
      <p:graphicFrame>
        <p:nvGraphicFramePr>
          <p:cNvPr id="4" name="Table 4">
            <a:extLst>
              <a:ext uri="{FF2B5EF4-FFF2-40B4-BE49-F238E27FC236}">
                <a16:creationId xmlns:a16="http://schemas.microsoft.com/office/drawing/2014/main" id="{E57558AA-2140-EB86-7E0C-163E77D7B465}"/>
              </a:ext>
            </a:extLst>
          </p:cNvPr>
          <p:cNvGraphicFramePr>
            <a:graphicFrameLocks noGrp="1"/>
          </p:cNvGraphicFramePr>
          <p:nvPr>
            <p:ph idx="1"/>
            <p:extLst>
              <p:ext uri="{D42A27DB-BD31-4B8C-83A1-F6EECF244321}">
                <p14:modId xmlns:p14="http://schemas.microsoft.com/office/powerpoint/2010/main" val="332003485"/>
              </p:ext>
            </p:extLst>
          </p:nvPr>
        </p:nvGraphicFramePr>
        <p:xfrm>
          <a:off x="674076" y="1618937"/>
          <a:ext cx="10515600" cy="4855259"/>
        </p:xfrm>
        <a:graphic>
          <a:graphicData uri="http://schemas.openxmlformats.org/drawingml/2006/table">
            <a:tbl>
              <a:tblPr firstRow="1" bandRow="1">
                <a:tableStyleId>{5C22544A-7EE6-4342-B048-85BDC9FD1C3A}</a:tableStyleId>
              </a:tblPr>
              <a:tblGrid>
                <a:gridCol w="1682262">
                  <a:extLst>
                    <a:ext uri="{9D8B030D-6E8A-4147-A177-3AD203B41FA5}">
                      <a16:colId xmlns:a16="http://schemas.microsoft.com/office/drawing/2014/main" val="4069576216"/>
                    </a:ext>
                  </a:extLst>
                </a:gridCol>
                <a:gridCol w="8833338">
                  <a:extLst>
                    <a:ext uri="{9D8B030D-6E8A-4147-A177-3AD203B41FA5}">
                      <a16:colId xmlns:a16="http://schemas.microsoft.com/office/drawing/2014/main" val="215168027"/>
                    </a:ext>
                  </a:extLst>
                </a:gridCol>
              </a:tblGrid>
              <a:tr h="393378">
                <a:tc>
                  <a:txBody>
                    <a:bodyPr/>
                    <a:lstStyle/>
                    <a:p>
                      <a:r>
                        <a:rPr lang="en-ZA" dirty="0"/>
                        <a:t>Theme</a:t>
                      </a:r>
                    </a:p>
                  </a:txBody>
                  <a:tcPr/>
                </a:tc>
                <a:tc>
                  <a:txBody>
                    <a:bodyPr/>
                    <a:lstStyle/>
                    <a:p>
                      <a:r>
                        <a:rPr lang="en-ZA" dirty="0"/>
                        <a:t>Subtheme</a:t>
                      </a:r>
                    </a:p>
                  </a:txBody>
                  <a:tcPr/>
                </a:tc>
                <a:extLst>
                  <a:ext uri="{0D108BD9-81ED-4DB2-BD59-A6C34878D82A}">
                    <a16:rowId xmlns:a16="http://schemas.microsoft.com/office/drawing/2014/main" val="2739784582"/>
                  </a:ext>
                </a:extLst>
              </a:tr>
              <a:tr h="44618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mn-lt"/>
                          <a:ea typeface="+mn-ea"/>
                          <a:cs typeface="+mn-cs"/>
                        </a:rPr>
                        <a:t>Social workers description of the challenges parolees experience upon re-entering the society</a:t>
                      </a:r>
                    </a:p>
                    <a:p>
                      <a:endParaRPr lang="en-ZA"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u="sng" dirty="0"/>
                        <a:t>Substance abuse </a:t>
                      </a:r>
                      <a:r>
                        <a:rPr lang="en-ZA" dirty="0"/>
                        <a:t>– </a:t>
                      </a:r>
                      <a:r>
                        <a:rPr lang="en-GB" dirty="0"/>
                        <a:t>They engage in alcohol or drug use, ignoring their parole conditions.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 participant said:</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i="1" kern="1200" dirty="0">
                          <a:solidFill>
                            <a:schemeClr val="dk1"/>
                          </a:solidFill>
                          <a:effectLst/>
                          <a:latin typeface="+mn-lt"/>
                          <a:ea typeface="+mn-ea"/>
                          <a:cs typeface="+mn-cs"/>
                        </a:rPr>
                        <a:t>“When they relapse, they no longer respect their parole conditions, they focus on drugs which leads to recidivism, and we struggle now with absconding”.</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Relapse can lead to disengagement from rehabilitation programs, violations of parole conditions, and increased likelihood of re-offending.</a:t>
                      </a:r>
                      <a:endParaRPr lang="en-ZA" dirty="0"/>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u="sng" dirty="0"/>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u="sng" dirty="0"/>
                        <a:t>Parole violations and non-compliance </a:t>
                      </a:r>
                      <a:r>
                        <a:rPr lang="en-ZA" dirty="0"/>
                        <a:t>– P</a:t>
                      </a:r>
                      <a:r>
                        <a:rPr lang="en-GB" dirty="0"/>
                        <a:t>arolees often fail to comply with parole conditions due to lack of family and social support.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One social worker observed:</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i="1" kern="1200" dirty="0">
                          <a:solidFill>
                            <a:schemeClr val="dk1"/>
                          </a:solidFill>
                          <a:effectLst/>
                          <a:latin typeface="+mn-lt"/>
                          <a:ea typeface="+mn-ea"/>
                          <a:cs typeface="+mn-cs"/>
                        </a:rPr>
                        <a:t>“Sometimes if they have family problems, they will relocate to stay with a girlfriend, and if there is no change of address it’s a violation”.</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These circumstances make it difficult to comply with parole conditions.</a:t>
                      </a:r>
                      <a:endParaRPr lang="en-ZA" dirty="0"/>
                    </a:p>
                    <a:p>
                      <a:endParaRPr lang="en-ZA" dirty="0"/>
                    </a:p>
                  </a:txBody>
                  <a:tcPr/>
                </a:tc>
                <a:extLst>
                  <a:ext uri="{0D108BD9-81ED-4DB2-BD59-A6C34878D82A}">
                    <a16:rowId xmlns:a16="http://schemas.microsoft.com/office/drawing/2014/main" val="1530924078"/>
                  </a:ext>
                </a:extLst>
              </a:tr>
            </a:tbl>
          </a:graphicData>
        </a:graphic>
      </p:graphicFrame>
    </p:spTree>
    <p:extLst>
      <p:ext uri="{BB962C8B-B14F-4D97-AF65-F5344CB8AC3E}">
        <p14:creationId xmlns:p14="http://schemas.microsoft.com/office/powerpoint/2010/main" val="3612411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Discussions</a:t>
            </a:r>
          </a:p>
        </p:txBody>
      </p:sp>
      <p:sp>
        <p:nvSpPr>
          <p:cNvPr id="3" name="Content Placeholder 2"/>
          <p:cNvSpPr>
            <a:spLocks noGrp="1"/>
          </p:cNvSpPr>
          <p:nvPr>
            <p:ph idx="1"/>
          </p:nvPr>
        </p:nvSpPr>
        <p:spPr>
          <a:xfrm>
            <a:off x="750277" y="1465385"/>
            <a:ext cx="10603523" cy="4711578"/>
          </a:xfrm>
        </p:spPr>
        <p:txBody>
          <a:bodyPr>
            <a:normAutofit fontScale="92500" lnSpcReduction="10000"/>
          </a:bodyPr>
          <a:lstStyle/>
          <a:p>
            <a:pPr algn="just"/>
            <a:r>
              <a:rPr lang="en-GB" sz="2400" dirty="0"/>
              <a:t>The findings revealed that ensuring health and well-being of parolee particularly substance abuse is a barrier to achieving social development goals. From an ecological perspective, this reflects weak support within families and limited access to community health services.</a:t>
            </a:r>
          </a:p>
          <a:p>
            <a:pPr algn="just"/>
            <a:r>
              <a:rPr lang="en-GB" sz="2400" dirty="0"/>
              <a:t>Parolees struggle to secure employment due to limited education and criminal records, undermining progress toward poverty eradication and sustainable development. Lack of economic opportunities often drives parolees back into crime. </a:t>
            </a:r>
          </a:p>
          <a:p>
            <a:pPr algn="just"/>
            <a:r>
              <a:rPr lang="en-GB" sz="2400" dirty="0"/>
              <a:t>Without access to sustainable livelihoods, parolees remain vulnerable to poverty and hunger, which increases the likelihood of reoffending. This finding aligns with the macrosystem in Ecological Systems Theory, where structural exclusion reproduces cycles of instability.</a:t>
            </a:r>
          </a:p>
          <a:p>
            <a:pPr algn="just"/>
            <a:r>
              <a:rPr lang="en-GB" sz="2400" dirty="0"/>
              <a:t>Parolees reported stigma from both communities and families, which weakened relationships and contributed to poor mental health. In ecological terms, strained families and communities' dynamics disrupt reintegration. Conflict Theory explains stigma as a form of social control that reinforces exclusion and inequality.</a:t>
            </a:r>
          </a:p>
          <a:p>
            <a:pPr marL="0" indent="0">
              <a:buNone/>
            </a:pPr>
            <a:endParaRPr lang="en-GB" sz="2400" dirty="0"/>
          </a:p>
          <a:p>
            <a:pPr marL="0" indent="0">
              <a:buNone/>
            </a:pPr>
            <a:endParaRPr lang="en-ZA" sz="2400" dirty="0"/>
          </a:p>
        </p:txBody>
      </p:sp>
    </p:spTree>
    <p:extLst>
      <p:ext uri="{BB962C8B-B14F-4D97-AF65-F5344CB8AC3E}">
        <p14:creationId xmlns:p14="http://schemas.microsoft.com/office/powerpoint/2010/main" val="2844448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Lessons learned</a:t>
            </a:r>
          </a:p>
        </p:txBody>
      </p:sp>
      <p:sp>
        <p:nvSpPr>
          <p:cNvPr id="3" name="Content Placeholder 2"/>
          <p:cNvSpPr>
            <a:spLocks noGrp="1"/>
          </p:cNvSpPr>
          <p:nvPr>
            <p:ph idx="1"/>
          </p:nvPr>
        </p:nvSpPr>
        <p:spPr>
          <a:xfrm>
            <a:off x="838200" y="1418492"/>
            <a:ext cx="10515600" cy="4758471"/>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solidFill>
                  <a:prstClr val="black"/>
                </a:solidFill>
                <a:latin typeface="Calibri" panose="020F0502020204030204"/>
              </a:rPr>
              <a:t>Employment and skills development are critical to breaking the cycle of poverty and reoffending. Lack of economic opportunity is a direct driver of recidivism.</a:t>
            </a:r>
            <a:endParaRPr lang="en-ZA" dirty="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Negative attitudes from communities and families  hinder parolees’ reintegration</a:t>
            </a:r>
            <a:r>
              <a:rPr lang="en-ZA" dirty="0">
                <a:solidFill>
                  <a:prstClr val="black"/>
                </a:solidFill>
                <a:latin typeface="Calibri" panose="020F0502020204030204"/>
              </a:rPr>
              <a:t>. Strong family and community support contribute to stability.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Addressing substance addiction and mental health is a prerequisite for successful parolee reintegration.</a:t>
            </a:r>
            <a:endParaRPr lang="en-ZA" dirty="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Family and Community involvement are critical as reintegration is not an individual journey but a shared responsibility </a:t>
            </a:r>
            <a:endParaRPr kumimoji="0" lang="en-ZA"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Tree>
    <p:extLst>
      <p:ext uri="{BB962C8B-B14F-4D97-AF65-F5344CB8AC3E}">
        <p14:creationId xmlns:p14="http://schemas.microsoft.com/office/powerpoint/2010/main" val="613076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876</TotalTime>
  <Words>1410</Words>
  <Application>Microsoft Office PowerPoint</Application>
  <PresentationFormat>Widescreen</PresentationFormat>
  <Paragraphs>93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Avenir Next LT Pro</vt:lpstr>
      <vt:lpstr>Calibri</vt:lpstr>
      <vt:lpstr>Calibri Light</vt:lpstr>
      <vt:lpstr>Office Theme</vt:lpstr>
      <vt:lpstr> Parolees Adversities Upon Re- entering Society: Perspectives from Social Workers at Community Corrections Offices on Sustainable Reintegration</vt:lpstr>
      <vt:lpstr>Introduction</vt:lpstr>
      <vt:lpstr>Background</vt:lpstr>
      <vt:lpstr>Methodology </vt:lpstr>
      <vt:lpstr>Findings of the study</vt:lpstr>
      <vt:lpstr>Findings of the study</vt:lpstr>
      <vt:lpstr>Findings of the study</vt:lpstr>
      <vt:lpstr>Discussions</vt:lpstr>
      <vt:lpstr>Lessons learned</vt:lpstr>
      <vt:lpstr>Recommendations</vt:lpstr>
      <vt:lpstr>Conclusions</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Omen</dc:creator>
  <cp:lastModifiedBy>Dr Ramokolo-Kutu, Mmatsatsi</cp:lastModifiedBy>
  <cp:revision>12</cp:revision>
  <dcterms:created xsi:type="dcterms:W3CDTF">2021-02-04T13:42:30Z</dcterms:created>
  <dcterms:modified xsi:type="dcterms:W3CDTF">2025-09-08T17:25:03Z</dcterms:modified>
</cp:coreProperties>
</file>