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8895D-DB3B-4C4A-8516-5730A2C78879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BFA73-5157-4C11-9A7F-2DDA3139460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3089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A8C3-E0CE-4F98-BCA9-71F28CC7BCEE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07CD-01F0-4E77-A608-E04966261D1C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F2EC8-821A-4CE1-BE01-B8D386028B77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25AD-D755-47AA-B0FC-02ADDBD1C320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B234D-D5D1-4653-89A5-3029FF44B65B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43B09-3B88-4DCA-A19A-410A58C1D807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F343-C802-4A97-995E-A9B985A79C21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8AD40-79E0-4859-9665-602E151DE066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6025-A06E-4485-A7F8-159B425FFF32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6E91-457E-4F14-B3D0-6ADD5889C5ED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5107E-A807-4CD3-8981-6C749F0618F4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5B547-E675-4F17-8358-CB0907F6033F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F7AF0-F7F8-4F57-B103-1EDDABD96822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B5B5F4C0-9E2D-42FE-BA32-CF6A537EA084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65DCAF7-811D-4EFC-BE54-D1802095FB03}" type="datetime1">
              <a:rPr lang="en-US" smtClean="0"/>
              <a:t>9/8/2025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A6D0F-1D66-A285-8B75-05C70B527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Exploring the well-being of social work students in five South African higher education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B0195-6E89-3492-38C0-C6AA8DAF34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Roestenburg WJH, Malan H, Schiller U, Reyneke R, Nadesan V, Rautenbach J 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417DF-193A-57F6-EA11-AAEA4804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7AD04D-2A1F-4916-09E9-F5C6028F9245}"/>
              </a:ext>
            </a:extLst>
          </p:cNvPr>
          <p:cNvSpPr txBox="1"/>
          <p:nvPr/>
        </p:nvSpPr>
        <p:spPr>
          <a:xfrm>
            <a:off x="208344" y="219919"/>
            <a:ext cx="4074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P5 – 7 EBW G2 09H00 </a:t>
            </a:r>
            <a:r>
              <a:rPr lang="en-US" b="1"/>
              <a:t>– 10H30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388747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EE075-F3DE-F1DB-4496-94269FC2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Background</a:t>
            </a:r>
            <a:endParaRPr lang="en-Z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4BB2D-862C-A448-92A3-BE837B121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Social work students worldwide face significant mental health challenges.</a:t>
            </a:r>
          </a:p>
          <a:p>
            <a:r>
              <a:rPr lang="en-US" sz="2000" dirty="0"/>
              <a:t>In South Africa, these issues are exacerbated by socio-economic disparities.</a:t>
            </a:r>
          </a:p>
          <a:p>
            <a:r>
              <a:rPr lang="en-US" sz="2000" dirty="0"/>
              <a:t>Research on the well-being of this specific student population is limited.</a:t>
            </a:r>
          </a:p>
          <a:p>
            <a:r>
              <a:rPr lang="en-US" sz="2000" dirty="0"/>
              <a:t>This study explores how academic and social factors influence their well-being.</a:t>
            </a:r>
          </a:p>
          <a:p>
            <a:r>
              <a:rPr lang="en-US" sz="2000" dirty="0"/>
              <a:t>The study used the General Well-being Schedule (GWBS) and the Depression, Anxiety, and Stress Scales (DASS-21).</a:t>
            </a:r>
            <a:endParaRPr lang="en-ZA" sz="2000" dirty="0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1ACFB5DB-97FA-AF73-A301-7F6F10B51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51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52702-721D-9E59-D289-E0139673E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Problem statement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F54F9-3326-DEF2-5551-931477559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Social work students are a vulnerable group due to the emotional demands of their studies.</a:t>
            </a:r>
          </a:p>
          <a:p>
            <a:r>
              <a:rPr lang="en-US" sz="2000" dirty="0"/>
              <a:t>They often experience financial stress, anxiety, and secondary trauma.</a:t>
            </a:r>
          </a:p>
          <a:p>
            <a:r>
              <a:rPr lang="en-US" sz="2000" dirty="0"/>
              <a:t>The South African context adds unique pressures from inequality and socio-political issues.</a:t>
            </a:r>
          </a:p>
          <a:p>
            <a:r>
              <a:rPr lang="en-US" sz="2000" dirty="0"/>
              <a:t>Despite high levels of distress, many students do not seek professional support.</a:t>
            </a:r>
          </a:p>
          <a:p>
            <a:r>
              <a:rPr lang="en-US" sz="2000" dirty="0"/>
              <a:t>There is a need for targeted wellness support for these specific students.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AEDC7-0911-9E89-E978-E9C2DA04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2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F76B8-1059-9406-8046-4F69EABD4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Literature review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2C183-C402-8809-4C02-E7006B747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Well-being is defined as a holistic combination of physical and mental health.</a:t>
            </a:r>
          </a:p>
          <a:p>
            <a:r>
              <a:rPr lang="en-US" sz="2000" dirty="0"/>
              <a:t>Six factors were examined: IT resources, on-campus support, off-campus support, friendship networks, financial aid, and accommodation.</a:t>
            </a:r>
          </a:p>
          <a:p>
            <a:r>
              <a:rPr lang="en-US" sz="2000" dirty="0"/>
              <a:t>Both on-campus and off-campus support systems are crucial for managing student stress.</a:t>
            </a:r>
          </a:p>
          <a:p>
            <a:r>
              <a:rPr lang="en-US" sz="2000" dirty="0"/>
              <a:t>On-campus programs help students develop coping skills and psychological well-being.</a:t>
            </a:r>
          </a:p>
          <a:p>
            <a:r>
              <a:rPr lang="en-US" sz="2000" dirty="0"/>
              <a:t>Financial hardship is a significant stressor for most students.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F4C20F-0FD1-CE5D-15CC-0A780879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389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7CE6E-5249-6669-5611-680A4B2F0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Methodology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EAAF8-5CB2-7141-5BC8-67474CCE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quantitative, cross-sectional design was used for this study.</a:t>
            </a:r>
          </a:p>
          <a:p>
            <a:r>
              <a:rPr lang="en-US" sz="2000" dirty="0"/>
              <a:t>The research was descriptive and non-experimental.</a:t>
            </a:r>
          </a:p>
          <a:p>
            <a:r>
              <a:rPr lang="en-US" sz="2000" dirty="0"/>
              <a:t>The target population was social work students at five South African Higher Education Institutions.</a:t>
            </a:r>
          </a:p>
          <a:p>
            <a:r>
              <a:rPr lang="en-US" sz="2000" dirty="0"/>
              <a:t>Data was collected from 236 students via an online survey.</a:t>
            </a:r>
          </a:p>
          <a:p>
            <a:r>
              <a:rPr lang="en-US" sz="2000" dirty="0"/>
              <a:t>The study </a:t>
            </a:r>
            <a:r>
              <a:rPr lang="en-US" sz="2000" dirty="0" err="1"/>
              <a:t>utilised</a:t>
            </a:r>
            <a:r>
              <a:rPr lang="en-US" sz="2000" dirty="0"/>
              <a:t> the GWBS and the DASS-21 as measurement tools.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7AA5F-BBAB-EA47-AC02-DC87B2CBD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86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7D7F5-7739-E362-E371-57FA39483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Data collection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5AC2F-7C56-6ABD-1FF9-1CB98C827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survey collected demographic information, including age and gender.</a:t>
            </a:r>
          </a:p>
          <a:p>
            <a:r>
              <a:rPr lang="en-US" sz="2000" dirty="0"/>
              <a:t>It also assessed various forms of social and academic support received by the students.</a:t>
            </a:r>
          </a:p>
          <a:p>
            <a:r>
              <a:rPr lang="en-US" sz="2000" dirty="0"/>
              <a:t>The GWBS was used to measure general psychological and somatic well-being.</a:t>
            </a:r>
          </a:p>
          <a:p>
            <a:r>
              <a:rPr lang="en-US" sz="2000" dirty="0"/>
              <a:t>The DASS-21 specifically measured symptoms of depression, anxiety, and stress.</a:t>
            </a:r>
          </a:p>
          <a:p>
            <a:r>
              <a:rPr lang="en-US" sz="2000" dirty="0"/>
              <a:t>All participants provided informed consent before completing the survey.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955F0-8C7F-51B0-EB21-F8A1F2864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7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AD0C6-3132-6F83-8E0E-11D44EBC5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Data analysis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3F364-1587-3708-0801-5D86A968F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Demographics: The majority of participants were female (87.7%) and between 18 and 24 years old (78.15%).</a:t>
            </a:r>
          </a:p>
          <a:p>
            <a:r>
              <a:rPr lang="en-US" sz="2000" dirty="0"/>
              <a:t>Depression by Age: The 18-24 age group had the highest percentage (34%) of "extremely severe" depression.</a:t>
            </a:r>
          </a:p>
          <a:p>
            <a:r>
              <a:rPr lang="en-US" sz="2000" dirty="0"/>
              <a:t>Regression Analysis: The DASS Depression score was a strong predictor of well-being.</a:t>
            </a:r>
          </a:p>
          <a:p>
            <a:r>
              <a:rPr lang="en-US" sz="2000" dirty="0"/>
              <a:t>Key Results: On-campus support programs positively influenced general well-being.</a:t>
            </a:r>
          </a:p>
          <a:p>
            <a:r>
              <a:rPr lang="en-US" sz="2000" dirty="0"/>
              <a:t>Key Results: Off-campus support from family and friends helped lower depression levels.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D6B05F-34D9-36E2-BB20-4F86EED06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436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83BDD-CB00-E749-DFA3-A9DFCD2EB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Regression model results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A21CE-07DD-6E9A-302B-56797F8A8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regression analysis identified key factors predicting well-being and depression.</a:t>
            </a:r>
          </a:p>
          <a:p>
            <a:r>
              <a:rPr lang="en-US" sz="2000" dirty="0"/>
              <a:t>The DASS Depression score was a significant predictor of a student's well-being.</a:t>
            </a:r>
          </a:p>
          <a:p>
            <a:r>
              <a:rPr lang="en-US" sz="2000" dirty="0"/>
              <a:t>For every one-unit increase in depression, the well-being score decreased by 0.443 units.</a:t>
            </a:r>
          </a:p>
          <a:p>
            <a:r>
              <a:rPr lang="en-US" sz="2000" dirty="0"/>
              <a:t>This relationship indicates a moderate-to-strong adverse effect of depression on well-being.</a:t>
            </a:r>
          </a:p>
          <a:p>
            <a:r>
              <a:rPr lang="en-US" sz="2000" dirty="0"/>
              <a:t>Other significant predictors included gender and on-campus support.</a:t>
            </a:r>
            <a:endParaRPr lang="en-ZA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87904-74C6-5626-A69C-B276C8160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885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28E6-8B86-A54F-6B6D-EF2554A45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153" y="451513"/>
            <a:ext cx="11128127" cy="970450"/>
          </a:xfrm>
        </p:spPr>
        <p:txBody>
          <a:bodyPr/>
          <a:lstStyle/>
          <a:p>
            <a:r>
              <a:rPr lang="en-US" sz="4800" dirty="0"/>
              <a:t>Conclusions and Recommendations</a:t>
            </a:r>
            <a:endParaRPr lang="en-Z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313D0-AA29-0862-543C-EB0A48DCB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Conclusions:</a:t>
            </a:r>
          </a:p>
          <a:p>
            <a:pPr lvl="1"/>
            <a:r>
              <a:rPr lang="en-US" sz="1800" dirty="0"/>
              <a:t>Younger students and males are more vulnerable to low well-being.</a:t>
            </a:r>
          </a:p>
          <a:p>
            <a:pPr lvl="1"/>
            <a:r>
              <a:rPr lang="en-US" sz="1800" dirty="0"/>
              <a:t>On-campus support and friendship networks are crucial for student well-being.</a:t>
            </a:r>
          </a:p>
          <a:p>
            <a:pPr lvl="1"/>
            <a:r>
              <a:rPr lang="en-US" sz="1800" dirty="0"/>
              <a:t>Depression, anxiety, and stress are common among social work students.</a:t>
            </a:r>
          </a:p>
          <a:p>
            <a:r>
              <a:rPr lang="en-US" b="1" dirty="0"/>
              <a:t>Recommendations:</a:t>
            </a:r>
          </a:p>
          <a:p>
            <a:pPr lvl="1"/>
            <a:r>
              <a:rPr lang="en-US" sz="1800" dirty="0"/>
              <a:t>Enhance on-campus support programs and remove barriers to access.</a:t>
            </a:r>
          </a:p>
          <a:p>
            <a:pPr lvl="1"/>
            <a:r>
              <a:rPr lang="en-US" sz="1800" dirty="0"/>
              <a:t>Develop targeted interventions for vulnerable groups like males and younger students.</a:t>
            </a:r>
          </a:p>
          <a:p>
            <a:pPr lvl="1"/>
            <a:r>
              <a:rPr lang="en-US" sz="1800" dirty="0"/>
              <a:t>Promote student engagement with available support resources.</a:t>
            </a:r>
          </a:p>
          <a:p>
            <a:pPr lvl="1"/>
            <a:r>
              <a:rPr lang="en-US" sz="1800" dirty="0"/>
              <a:t>Address the stigma associated with seeking mental health support.</a:t>
            </a:r>
          </a:p>
          <a:p>
            <a:pPr lvl="1"/>
            <a:r>
              <a:rPr lang="en-US" sz="1800" dirty="0"/>
              <a:t>Focus on building emotional competence and resilience in students.</a:t>
            </a:r>
            <a:endParaRPr lang="en-ZA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5D620A-6244-31A6-9D61-222F1E2BE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 Big Five Research Group - Inter-University research consortium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80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{6772D44E-A01C-4DF0-9A95-17141825F9E2}tf03457503</Template>
  <TotalTime>58</TotalTime>
  <Words>690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Century Gothic</vt:lpstr>
      <vt:lpstr>Wingdings 2</vt:lpstr>
      <vt:lpstr>Quotable</vt:lpstr>
      <vt:lpstr>Exploring the well-being of social work students in five South African higher education institutions</vt:lpstr>
      <vt:lpstr>Background</vt:lpstr>
      <vt:lpstr>Problem statement</vt:lpstr>
      <vt:lpstr>Literature review</vt:lpstr>
      <vt:lpstr>Methodology</vt:lpstr>
      <vt:lpstr>Data collection</vt:lpstr>
      <vt:lpstr>Data analysis</vt:lpstr>
      <vt:lpstr>Regression model results</vt:lpstr>
      <vt:lpstr>Conclusions and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external reviewer</dc:creator>
  <cp:lastModifiedBy>external reviewer</cp:lastModifiedBy>
  <cp:revision>2</cp:revision>
  <dcterms:created xsi:type="dcterms:W3CDTF">2025-09-08T15:35:41Z</dcterms:created>
  <dcterms:modified xsi:type="dcterms:W3CDTF">2025-09-08T16:33:48Z</dcterms:modified>
</cp:coreProperties>
</file>