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64" r:id="rId4"/>
    <p:sldId id="263" r:id="rId5"/>
    <p:sldId id="258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1AB6-463E-42D7-B88E-57FCEE790C93}" type="datetimeFigureOut">
              <a:rPr lang="en-ZA" smtClean="0"/>
              <a:t>2025/09/07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C3E40-A2B7-4A50-955B-49FA26A28D01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59721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1AB6-463E-42D7-B88E-57FCEE790C93}" type="datetimeFigureOut">
              <a:rPr lang="en-ZA" smtClean="0"/>
              <a:t>2025/09/07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C3E40-A2B7-4A50-955B-49FA26A28D01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58626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1AB6-463E-42D7-B88E-57FCEE790C93}" type="datetimeFigureOut">
              <a:rPr lang="en-ZA" smtClean="0"/>
              <a:t>2025/09/07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C3E40-A2B7-4A50-955B-49FA26A28D01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45431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1AB6-463E-42D7-B88E-57FCEE790C93}" type="datetimeFigureOut">
              <a:rPr lang="en-ZA" smtClean="0"/>
              <a:t>2025/09/07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C3E40-A2B7-4A50-955B-49FA26A28D01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9168466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1AB6-463E-42D7-B88E-57FCEE790C93}" type="datetimeFigureOut">
              <a:rPr lang="en-ZA" smtClean="0"/>
              <a:t>2025/09/07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C3E40-A2B7-4A50-955B-49FA26A28D01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04204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1AB6-463E-42D7-B88E-57FCEE790C93}" type="datetimeFigureOut">
              <a:rPr lang="en-ZA" smtClean="0"/>
              <a:t>2025/09/07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C3E40-A2B7-4A50-955B-49FA26A28D01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4007581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1AB6-463E-42D7-B88E-57FCEE790C93}" type="datetimeFigureOut">
              <a:rPr lang="en-ZA" smtClean="0"/>
              <a:t>2025/09/07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C3E40-A2B7-4A50-955B-49FA26A28D01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0649425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1AB6-463E-42D7-B88E-57FCEE790C93}" type="datetimeFigureOut">
              <a:rPr lang="en-ZA" smtClean="0"/>
              <a:t>2025/09/07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C3E40-A2B7-4A50-955B-49FA26A28D01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38098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1AB6-463E-42D7-B88E-57FCEE790C93}" type="datetimeFigureOut">
              <a:rPr lang="en-ZA" smtClean="0"/>
              <a:t>2025/09/07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C3E40-A2B7-4A50-955B-49FA26A28D01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119917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1AB6-463E-42D7-B88E-57FCEE790C93}" type="datetimeFigureOut">
              <a:rPr lang="en-ZA" smtClean="0"/>
              <a:t>2025/09/07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C3E40-A2B7-4A50-955B-49FA26A28D01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96191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1AB6-463E-42D7-B88E-57FCEE790C93}" type="datetimeFigureOut">
              <a:rPr lang="en-ZA" smtClean="0"/>
              <a:t>2025/09/07</a:t>
            </a:fld>
            <a:endParaRPr lang="en-Z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C3E40-A2B7-4A50-955B-49FA26A28D01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150476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1AB6-463E-42D7-B88E-57FCEE790C93}" type="datetimeFigureOut">
              <a:rPr lang="en-ZA" smtClean="0"/>
              <a:t>2025/09/07</a:t>
            </a:fld>
            <a:endParaRPr lang="en-Z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C3E40-A2B7-4A50-955B-49FA26A28D01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751419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1AB6-463E-42D7-B88E-57FCEE790C93}" type="datetimeFigureOut">
              <a:rPr lang="en-ZA" smtClean="0"/>
              <a:t>2025/09/07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C3E40-A2B7-4A50-955B-49FA26A28D01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90043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1AB6-463E-42D7-B88E-57FCEE790C93}" type="datetimeFigureOut">
              <a:rPr lang="en-ZA" smtClean="0"/>
              <a:t>2025/09/07</a:t>
            </a:fld>
            <a:endParaRPr lang="en-Z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C3E40-A2B7-4A50-955B-49FA26A28D01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304823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1AB6-463E-42D7-B88E-57FCEE790C93}" type="datetimeFigureOut">
              <a:rPr lang="en-ZA" smtClean="0"/>
              <a:t>2025/09/07</a:t>
            </a:fld>
            <a:endParaRPr lang="en-Z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C3E40-A2B7-4A50-955B-49FA26A28D01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041471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1AB6-463E-42D7-B88E-57FCEE790C93}" type="datetimeFigureOut">
              <a:rPr lang="en-ZA" smtClean="0"/>
              <a:t>2025/09/07</a:t>
            </a:fld>
            <a:endParaRPr lang="en-Z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C3E40-A2B7-4A50-955B-49FA26A28D01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668639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91AB6-463E-42D7-B88E-57FCEE790C93}" type="datetimeFigureOut">
              <a:rPr lang="en-ZA" smtClean="0"/>
              <a:t>2025/09/07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0E6C3E40-A2B7-4A50-955B-49FA26A28D01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66226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70340" y="1578634"/>
            <a:ext cx="8597660" cy="1931328"/>
          </a:xfrm>
        </p:spPr>
        <p:txBody>
          <a:bodyPr>
            <a:normAutofit/>
          </a:bodyPr>
          <a:lstStyle/>
          <a:p>
            <a:pPr algn="just"/>
            <a:r>
              <a:rPr lang="en-GB" sz="3200" b="1" kern="1400" spc="25" dirty="0" smtClean="0">
                <a:solidFill>
                  <a:srgbClr val="323E4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School dropout among teenage girls in Greater Taung Municipality: A social work perspective</a:t>
            </a:r>
            <a:endParaRPr lang="en-Z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0340" y="3407434"/>
            <a:ext cx="8865079" cy="1565694"/>
          </a:xfrm>
        </p:spPr>
        <p:txBody>
          <a:bodyPr>
            <a:noAutofit/>
          </a:bodyPr>
          <a:lstStyle/>
          <a:p>
            <a:pPr algn="just"/>
            <a:r>
              <a:rPr lang="en-ZA" sz="2400" b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Z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ub-theme</a:t>
            </a:r>
            <a:r>
              <a:rPr lang="en-Z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Z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Social Work and the Achievement of sustainable Development Goals (SDGs</a:t>
            </a:r>
            <a:r>
              <a:rPr lang="en-Z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)-Research </a:t>
            </a:r>
            <a:r>
              <a:rPr lang="en-ZA" sz="2400" dirty="0">
                <a:latin typeface="Arial" panose="020B0604020202020204" pitchFamily="34" charset="0"/>
                <a:cs typeface="Arial" panose="020B0604020202020204" pitchFamily="34" charset="0"/>
              </a:rPr>
              <a:t>and practice strategies pertaining to health, mental health and wellbeing including poverty eradication, quality education, gender equality, decent work and economic growth.</a:t>
            </a:r>
            <a:endParaRPr lang="en-ZA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Z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Lead presenter:</a:t>
            </a:r>
            <a:r>
              <a:rPr lang="en-Z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Ms Kelebogile Fancy Lentswe</a:t>
            </a:r>
          </a:p>
          <a:p>
            <a:pPr algn="just"/>
            <a:r>
              <a:rPr lang="en-Z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Presenter 2:  </a:t>
            </a:r>
            <a:r>
              <a:rPr lang="en-Z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Prof Elizabeth Smit</a:t>
            </a:r>
          </a:p>
          <a:p>
            <a:pPr algn="just"/>
            <a:r>
              <a:rPr lang="en-Z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University Affiliation: </a:t>
            </a:r>
            <a:r>
              <a:rPr lang="en-Z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North West University </a:t>
            </a:r>
            <a:endParaRPr lang="en-Z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115050" cy="300545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17325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2487" y="500062"/>
            <a:ext cx="10515600" cy="1325563"/>
          </a:xfrm>
        </p:spPr>
        <p:txBody>
          <a:bodyPr>
            <a:normAutofit/>
          </a:bodyPr>
          <a:lstStyle/>
          <a:p>
            <a:r>
              <a:rPr lang="en-ZA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Z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Z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School dropout as a negative factor on the progress to ensure inclusive and equitable quality education and promotion of lifelong learning opportunities for all.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Z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School dropout as a negative factor on the progress to achieve gender equality and empower all women and girls.</a:t>
            </a:r>
          </a:p>
          <a:p>
            <a:pPr marL="0" indent="0">
              <a:buNone/>
            </a:pPr>
            <a:endParaRPr lang="en-ZA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ZA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ZA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ZA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ZA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 smtClean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5876" y="4334933"/>
            <a:ext cx="2964124" cy="2531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327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134" y="55880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en-ZA" b="1" dirty="0" smtClean="0"/>
              <a:t>CAUSES OF SCHOOL DROPOUT</a:t>
            </a:r>
            <a:r>
              <a:rPr lang="en-ZA" b="1" dirty="0"/>
              <a:t/>
            </a:r>
            <a:br>
              <a:rPr lang="en-ZA" b="1" dirty="0"/>
            </a:br>
            <a:r>
              <a:rPr lang="en-ZA" b="1" dirty="0" smtClean="0"/>
              <a:t/>
            </a:r>
            <a:br>
              <a:rPr lang="en-ZA" b="1" dirty="0" smtClean="0"/>
            </a:br>
            <a:r>
              <a:rPr lang="en-ZA" dirty="0" smtClean="0"/>
              <a:t>Lack of School Social Workers</a:t>
            </a:r>
            <a:br>
              <a:rPr lang="en-ZA" dirty="0" smtClean="0"/>
            </a:br>
            <a:r>
              <a:rPr lang="en-ZA" dirty="0" smtClean="0"/>
              <a:t>Teenage pregnancy</a:t>
            </a:r>
            <a:br>
              <a:rPr lang="en-ZA" dirty="0" smtClean="0"/>
            </a:br>
            <a:r>
              <a:rPr lang="en-ZA" dirty="0" smtClean="0"/>
              <a:t>Bullying </a:t>
            </a:r>
            <a:br>
              <a:rPr lang="en-ZA" dirty="0" smtClean="0"/>
            </a:br>
            <a:r>
              <a:rPr lang="en-ZA" dirty="0" smtClean="0"/>
              <a:t>Substance abuse</a:t>
            </a:r>
            <a:br>
              <a:rPr lang="en-ZA" dirty="0" smtClean="0"/>
            </a:br>
            <a:r>
              <a:rPr lang="en-ZA" dirty="0" err="1" smtClean="0"/>
              <a:t>rentention</a:t>
            </a:r>
            <a:r>
              <a:rPr lang="en-ZA" dirty="0" smtClean="0"/>
              <a:t> of grades</a:t>
            </a:r>
            <a:br>
              <a:rPr lang="en-ZA" dirty="0" smtClean="0"/>
            </a:br>
            <a:r>
              <a:rPr lang="en-ZA" dirty="0" smtClean="0"/>
              <a:t/>
            </a:r>
            <a:br>
              <a:rPr lang="en-ZA" dirty="0" smtClean="0"/>
            </a:br>
            <a:endParaRPr lang="en-Z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5925" y="4360597"/>
            <a:ext cx="2419086" cy="2358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60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1" y="702734"/>
            <a:ext cx="8596668" cy="1320800"/>
          </a:xfrm>
        </p:spPr>
        <p:txBody>
          <a:bodyPr>
            <a:normAutofit/>
          </a:bodyPr>
          <a:lstStyle/>
          <a:p>
            <a:r>
              <a:rPr lang="en-ZA" b="1" dirty="0" smtClean="0">
                <a:latin typeface="Arial" panose="020B0604020202020204" pitchFamily="34" charset="0"/>
                <a:cs typeface="Arial" panose="020B0604020202020204" pitchFamily="34" charset="0"/>
              </a:rPr>
              <a:t>EFFECTS OF SCHOOL DROPOUTS</a:t>
            </a:r>
            <a:endParaRPr lang="en-Z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</a:t>
            </a:r>
            <a:r>
              <a:rPr lang="en-GB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chool dropout in </a:t>
            </a:r>
            <a:r>
              <a:rPr lang="en-GB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secondary schools negatively affect the promotion of life long learning opportunities among teenage girls. </a:t>
            </a:r>
          </a:p>
          <a:p>
            <a:r>
              <a:rPr lang="en-GB" sz="2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Most teenage girls who have dropped out are likely to face various negative consequences impacting personal well-being.</a:t>
            </a:r>
            <a:endParaRPr lang="en-Z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</a:t>
            </a:r>
            <a:endParaRPr lang="en-GB" sz="2400" dirty="0" smtClean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ZA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145" y="4552420"/>
            <a:ext cx="3152775" cy="2105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943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6660" y="500062"/>
            <a:ext cx="10515600" cy="1325563"/>
          </a:xfrm>
        </p:spPr>
        <p:txBody>
          <a:bodyPr>
            <a:normAutofit/>
          </a:bodyPr>
          <a:lstStyle/>
          <a:p>
            <a:r>
              <a:rPr lang="en-ZA" b="1" dirty="0" smtClean="0">
                <a:latin typeface="Arial" panose="020B0604020202020204" pitchFamily="34" charset="0"/>
                <a:cs typeface="Arial" panose="020B0604020202020204" pitchFamily="34" charset="0"/>
              </a:rPr>
              <a:t>SOCIAL WORK INTERVENTION STRATEGIES </a:t>
            </a:r>
            <a:endParaRPr lang="en-Z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0653" y="1584856"/>
            <a:ext cx="8596668" cy="3880773"/>
          </a:xfrm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ZA" sz="2600" dirty="0" smtClean="0">
                <a:solidFill>
                  <a:srgbClr val="000000"/>
                </a:solidFill>
                <a:latin typeface="Arial" panose="020B0604020202020204" pitchFamily="34" charset="0"/>
                <a:ea typeface="WenQuanYi Micro Hei"/>
                <a:cs typeface="Arial" panose="020B0604020202020204" pitchFamily="34" charset="0"/>
              </a:rPr>
              <a:t>Employment of School Social Workers to provide early and prevention services of school dropout. </a:t>
            </a:r>
            <a:r>
              <a:rPr lang="en-GB" sz="26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WenQuanYi Micro Hei"/>
                <a:cs typeface="Calibri" panose="020F0502020204030204" pitchFamily="34" charset="0"/>
              </a:rPr>
              <a:t> </a:t>
            </a:r>
          </a:p>
          <a:p>
            <a:pPr lvl="0"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2600" dirty="0" smtClean="0">
                <a:solidFill>
                  <a:srgbClr val="000000"/>
                </a:solidFill>
                <a:latin typeface="Arial" panose="020B0604020202020204" pitchFamily="34" charset="0"/>
                <a:ea typeface="WenQuanYi Micro Hei"/>
                <a:cs typeface="Calibri" panose="020F0502020204030204" pitchFamily="34" charset="0"/>
              </a:rPr>
              <a:t>Case work, Group work, Community work, Research and administration.</a:t>
            </a:r>
          </a:p>
          <a:p>
            <a:pPr lvl="0"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GB" sz="2600" dirty="0" smtClean="0">
              <a:solidFill>
                <a:srgbClr val="000000"/>
              </a:solidFill>
              <a:latin typeface="Arial" panose="020B0604020202020204" pitchFamily="34" charset="0"/>
              <a:ea typeface="WenQuanYi Micro Hei"/>
              <a:cs typeface="Calibri" panose="020F0502020204030204" pitchFamily="34" charset="0"/>
            </a:endParaRPr>
          </a:p>
          <a:p>
            <a:pPr lvl="0"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ZA" sz="2400" dirty="0" smtClean="0">
              <a:solidFill>
                <a:srgbClr val="000000"/>
              </a:solidFill>
              <a:effectLst/>
              <a:latin typeface="Calibri" panose="020F0502020204030204" pitchFamily="34" charset="0"/>
              <a:ea typeface="WenQuanYi Micro Hei"/>
              <a:cs typeface="Calibri" panose="020F0502020204030204" pitchFamily="34" charset="0"/>
            </a:endParaRPr>
          </a:p>
          <a:p>
            <a:pPr marL="0" lvl="0" indent="0" algn="just">
              <a:lnSpc>
                <a:spcPct val="150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endParaRPr lang="en-ZA" sz="2600" dirty="0" smtClean="0">
              <a:solidFill>
                <a:srgbClr val="000000"/>
              </a:solidFill>
              <a:effectLst/>
              <a:latin typeface="Calibri" panose="020F0502020204030204" pitchFamily="34" charset="0"/>
              <a:ea typeface="WenQuanYi Micro Hei"/>
              <a:cs typeface="Calibri" panose="020F0502020204030204" pitchFamily="34" charset="0"/>
            </a:endParaRPr>
          </a:p>
          <a:p>
            <a:endParaRPr lang="en-ZA" sz="260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GB" sz="3600" dirty="0" smtClean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Z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9933" y="4402667"/>
            <a:ext cx="4004733" cy="2455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017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b="1" dirty="0" smtClean="0">
                <a:latin typeface="Arial" panose="020B0604020202020204" pitchFamily="34" charset="0"/>
                <a:cs typeface="Arial" panose="020B0604020202020204" pitchFamily="34" charset="0"/>
              </a:rPr>
              <a:t>RELATION OF THE STUDY AND SUB-THEME OF ASASWEI 2025 CONFERENCE </a:t>
            </a:r>
            <a:endParaRPr lang="en-Z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2534" y="1051456"/>
            <a:ext cx="8596668" cy="3880773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50000"/>
              </a:lnSpc>
              <a:spcAft>
                <a:spcPts val="1200"/>
              </a:spcAft>
            </a:pPr>
            <a:endParaRPr lang="en-GB" sz="2400" dirty="0" smtClean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Aft>
                <a:spcPts val="1200"/>
              </a:spcAft>
              <a:buNone/>
            </a:pPr>
            <a:r>
              <a:rPr lang="en-GB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en-GB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    The study relate with the sub-theme of Social Work and </a:t>
            </a:r>
          </a:p>
          <a:p>
            <a:pPr marL="0" indent="0" algn="just">
              <a:lnSpc>
                <a:spcPct val="150000"/>
              </a:lnSpc>
              <a:spcAft>
                <a:spcPts val="1200"/>
              </a:spcAft>
              <a:buNone/>
            </a:pPr>
            <a:r>
              <a:rPr lang="en-GB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Achievement of Sustainable Development Goals (SDGs).</a:t>
            </a: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en-ZA" sz="2400" dirty="0"/>
              <a:t>Goal 4 (SDG 4</a:t>
            </a:r>
            <a:r>
              <a:rPr lang="en-ZA" sz="2400" dirty="0" smtClean="0"/>
              <a:t>): Ensure </a:t>
            </a:r>
            <a:r>
              <a:rPr lang="en-ZA" sz="2400" dirty="0"/>
              <a:t>inclusive and equitable quality education and </a:t>
            </a:r>
            <a:r>
              <a:rPr lang="en-ZA" sz="2400" dirty="0" smtClean="0"/>
              <a:t>promotion of </a:t>
            </a:r>
            <a:r>
              <a:rPr lang="en-ZA" sz="2400" dirty="0"/>
              <a:t>lifelong learning opportunities for all</a:t>
            </a:r>
            <a:r>
              <a:rPr lang="en-ZA" sz="2400" dirty="0" smtClean="0"/>
              <a:t>.</a:t>
            </a: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en-ZA" sz="2400" dirty="0" smtClean="0"/>
              <a:t>Goal 5 (SDG 5): Achieve gender equality and empower all women and girls.</a:t>
            </a: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endParaRPr lang="en-GB" sz="2400" dirty="0" smtClean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endParaRPr lang="en-GB" sz="2400" dirty="0" smtClean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endParaRPr lang="en-GB" sz="2400" dirty="0" smtClean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endParaRPr lang="en-GB" dirty="0" smtClean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endParaRPr lang="en-ZA" dirty="0" smtClean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endParaRPr lang="en-GB" dirty="0" smtClean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endParaRPr lang="en-ZA" dirty="0" smtClean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ZA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5" y="1930400"/>
            <a:ext cx="1261532" cy="85513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474" y="4693732"/>
            <a:ext cx="2895851" cy="216426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69467" y="4631267"/>
            <a:ext cx="2912533" cy="2226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53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endParaRPr lang="en-Z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52123"/>
            <a:ext cx="8596668" cy="388077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GB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School dropout is a major barrier to achieving Sustainable Development Goals and Social Work profession is paramount in addressing psychosocial problems that leads to school dropout.</a:t>
            </a:r>
            <a:endParaRPr lang="en-Z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1867" y="3818467"/>
            <a:ext cx="5596467" cy="304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459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491</TotalTime>
  <Words>315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Times New Roman</vt:lpstr>
      <vt:lpstr>Trebuchet MS</vt:lpstr>
      <vt:lpstr>WenQuanYi Micro Hei</vt:lpstr>
      <vt:lpstr>Wingdings</vt:lpstr>
      <vt:lpstr>Wingdings 3</vt:lpstr>
      <vt:lpstr>Facet</vt:lpstr>
      <vt:lpstr>School dropout among teenage girls in Greater Taung Municipality: A social work perspective</vt:lpstr>
      <vt:lpstr>INTRODUCTION</vt:lpstr>
      <vt:lpstr>CAUSES OF SCHOOL DROPOUT  Lack of School Social Workers Teenage pregnancy Bullying  Substance abuse rentention of grades  </vt:lpstr>
      <vt:lpstr>EFFECTS OF SCHOOL DROPOUTS</vt:lpstr>
      <vt:lpstr>SOCIAL WORK INTERVENTION STRATEGIES </vt:lpstr>
      <vt:lpstr>RELATION OF THE STUDY AND SUB-THEME OF ASASWEI 2025 CONFERENCE </vt:lpstr>
      <vt:lpstr>CONCLUSION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School dropout among teenage girls in Greater Taung Municipality: A social work perspective</dc:title>
  <dc:creator>KLentswe</dc:creator>
  <cp:lastModifiedBy>Windows User</cp:lastModifiedBy>
  <cp:revision>40</cp:revision>
  <dcterms:created xsi:type="dcterms:W3CDTF">2021-08-20T01:21:48Z</dcterms:created>
  <dcterms:modified xsi:type="dcterms:W3CDTF">2025-09-07T15:06:21Z</dcterms:modified>
</cp:coreProperties>
</file>