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1"/>
  </p:notesMasterIdLst>
  <p:sldIdLst>
    <p:sldId id="256" r:id="rId2"/>
    <p:sldId id="277" r:id="rId3"/>
    <p:sldId id="292" r:id="rId4"/>
    <p:sldId id="285" r:id="rId5"/>
    <p:sldId id="284" r:id="rId6"/>
    <p:sldId id="293" r:id="rId7"/>
    <p:sldId id="300" r:id="rId8"/>
    <p:sldId id="281" r:id="rId9"/>
    <p:sldId id="296" r:id="rId10"/>
    <p:sldId id="294" r:id="rId11"/>
    <p:sldId id="295" r:id="rId12"/>
    <p:sldId id="258" r:id="rId13"/>
    <p:sldId id="257" r:id="rId14"/>
    <p:sldId id="287" r:id="rId15"/>
    <p:sldId id="297" r:id="rId16"/>
    <p:sldId id="299" r:id="rId17"/>
    <p:sldId id="283" r:id="rId18"/>
    <p:sldId id="27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EA929E-6785-D171-CCDC-C005606F9622}" name="Dr. Jeff Khosa" initials="DK" userId="641f4a2b6e3fed58" providerId="Windows Live"/>
  <p188:author id="{A18D2ABA-2AF4-AF1B-FDDE-2E6A71781714}" name="Mary Masehela" initials="MM" userId="S::01476806@wf.uct.ac.za::131c2ea1-5b4e-4cd9-8a11-2823a39bf7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4C96F-323A-4D7F-93EE-FA447473E290}" v="353" dt="2025-09-07T15:52:28.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6" y="-10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BA159-1E07-4053-B4A1-5E6000309225}"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DAE41BE-F3F6-4C2A-B7D6-3DCD4235F2F0}">
      <dgm:prSet/>
      <dgm:spPr/>
      <dgm:t>
        <a:bodyPr/>
        <a:lstStyle/>
        <a:p>
          <a:pPr>
            <a:buNone/>
          </a:pPr>
          <a:r>
            <a:rPr lang="en-US" dirty="0"/>
            <a:t>Social work education in South Africa has historically been embedded in a </a:t>
          </a:r>
          <a:r>
            <a:rPr lang="en-US" dirty="0" err="1"/>
            <a:t>Westernised</a:t>
          </a:r>
          <a:r>
            <a:rPr lang="en-US" dirty="0"/>
            <a:t> higher education context.</a:t>
          </a:r>
        </a:p>
      </dgm:t>
    </dgm:pt>
    <dgm:pt modelId="{CE44045D-16DF-42D3-B11D-885ED9E5F0A3}" type="parTrans" cxnId="{56538E33-747B-4F91-8983-AD25039490AA}">
      <dgm:prSet/>
      <dgm:spPr/>
      <dgm:t>
        <a:bodyPr/>
        <a:lstStyle/>
        <a:p>
          <a:endParaRPr lang="en-ZA"/>
        </a:p>
      </dgm:t>
    </dgm:pt>
    <dgm:pt modelId="{02437C28-69E3-40C8-91B1-A2D4903A2111}" type="sibTrans" cxnId="{56538E33-747B-4F91-8983-AD25039490AA}">
      <dgm:prSet/>
      <dgm:spPr/>
      <dgm:t>
        <a:bodyPr/>
        <a:lstStyle/>
        <a:p>
          <a:endParaRPr lang="en-ZA"/>
        </a:p>
      </dgm:t>
    </dgm:pt>
    <dgm:pt modelId="{7D88603E-3467-4772-B508-4BCADF10E73B}">
      <dgm:prSet/>
      <dgm:spPr/>
      <dgm:t>
        <a:bodyPr/>
        <a:lstStyle/>
        <a:p>
          <a:pPr>
            <a:buNone/>
          </a:pPr>
          <a:r>
            <a:rPr lang="en-US" dirty="0"/>
            <a:t>Since the 1930s, it has largely adopted British and American models.</a:t>
          </a:r>
        </a:p>
      </dgm:t>
    </dgm:pt>
    <dgm:pt modelId="{CE83F87A-93B7-4A7E-9C63-7138885248BF}" type="parTrans" cxnId="{0DFD3DB2-33E6-4B2C-9213-E903010A04BB}">
      <dgm:prSet/>
      <dgm:spPr/>
      <dgm:t>
        <a:bodyPr/>
        <a:lstStyle/>
        <a:p>
          <a:endParaRPr lang="en-ZA"/>
        </a:p>
      </dgm:t>
    </dgm:pt>
    <dgm:pt modelId="{DB2A1FB5-8756-43F8-ACBB-7737610C448E}" type="sibTrans" cxnId="{0DFD3DB2-33E6-4B2C-9213-E903010A04BB}">
      <dgm:prSet/>
      <dgm:spPr/>
      <dgm:t>
        <a:bodyPr/>
        <a:lstStyle/>
        <a:p>
          <a:endParaRPr lang="en-ZA"/>
        </a:p>
      </dgm:t>
    </dgm:pt>
    <dgm:pt modelId="{1074759A-1ECB-4442-9E9A-EAB636F86F54}">
      <dgm:prSet/>
      <dgm:spPr/>
      <dgm:t>
        <a:bodyPr/>
        <a:lstStyle/>
        <a:p>
          <a:pPr>
            <a:buNone/>
          </a:pPr>
          <a:r>
            <a:rPr lang="en-US" dirty="0"/>
            <a:t>The original curriculum was designed for the white population and excluded the cultural realities and needs of Black South Africans.</a:t>
          </a:r>
        </a:p>
      </dgm:t>
    </dgm:pt>
    <dgm:pt modelId="{18E1BB05-48EF-484F-AC80-8270A1CCD373}" type="parTrans" cxnId="{6EAAFD59-EE81-431A-8707-020361F9EDC1}">
      <dgm:prSet/>
      <dgm:spPr/>
      <dgm:t>
        <a:bodyPr/>
        <a:lstStyle/>
        <a:p>
          <a:endParaRPr lang="en-ZA"/>
        </a:p>
      </dgm:t>
    </dgm:pt>
    <dgm:pt modelId="{4C70C892-120B-46C0-BD78-520802D06741}" type="sibTrans" cxnId="{6EAAFD59-EE81-431A-8707-020361F9EDC1}">
      <dgm:prSet/>
      <dgm:spPr/>
      <dgm:t>
        <a:bodyPr/>
        <a:lstStyle/>
        <a:p>
          <a:endParaRPr lang="en-ZA"/>
        </a:p>
      </dgm:t>
    </dgm:pt>
    <dgm:pt modelId="{249F5D0F-2ED3-4E48-A046-0B3576614747}">
      <dgm:prSet/>
      <dgm:spPr/>
      <dgm:t>
        <a:bodyPr/>
        <a:lstStyle/>
        <a:p>
          <a:pPr>
            <a:buNone/>
          </a:pPr>
          <a:r>
            <a:rPr lang="en-US"/>
            <a:t>This has created an epistemological gap where students learn Western theories that are difficult to apply in African contexts.</a:t>
          </a:r>
        </a:p>
      </dgm:t>
    </dgm:pt>
    <dgm:pt modelId="{18D31350-C999-451A-BF48-53D7502E325E}" type="parTrans" cxnId="{C5F57410-17C2-42B4-99CC-997F0EE14CF5}">
      <dgm:prSet/>
      <dgm:spPr/>
      <dgm:t>
        <a:bodyPr/>
        <a:lstStyle/>
        <a:p>
          <a:endParaRPr lang="en-ZA"/>
        </a:p>
      </dgm:t>
    </dgm:pt>
    <dgm:pt modelId="{C213333F-B092-4D5B-A24C-4A8EE162001D}" type="sibTrans" cxnId="{C5F57410-17C2-42B4-99CC-997F0EE14CF5}">
      <dgm:prSet/>
      <dgm:spPr/>
      <dgm:t>
        <a:bodyPr/>
        <a:lstStyle/>
        <a:p>
          <a:endParaRPr lang="en-ZA"/>
        </a:p>
      </dgm:t>
    </dgm:pt>
    <dgm:pt modelId="{AF589936-3E30-48DF-AC00-E44574F4BB6C}">
      <dgm:prSet/>
      <dgm:spPr/>
      <dgm:t>
        <a:bodyPr/>
        <a:lstStyle/>
        <a:p>
          <a:pPr>
            <a:buNone/>
          </a:pPr>
          <a:r>
            <a:rPr lang="en-US"/>
            <a:t>The disconnection reduces professional responsiveness to local communities and contributes to graduates being ill-prepared for practice.</a:t>
          </a:r>
        </a:p>
      </dgm:t>
    </dgm:pt>
    <dgm:pt modelId="{78E8D6A5-D97F-4C25-899B-1E72EDDAF8BA}" type="parTrans" cxnId="{51F716AD-026A-4DB5-B2F6-0CC9B2889A1C}">
      <dgm:prSet/>
      <dgm:spPr/>
      <dgm:t>
        <a:bodyPr/>
        <a:lstStyle/>
        <a:p>
          <a:endParaRPr lang="en-ZA"/>
        </a:p>
      </dgm:t>
    </dgm:pt>
    <dgm:pt modelId="{DBF915B7-77D8-47C3-8028-D5ACFC03D856}" type="sibTrans" cxnId="{51F716AD-026A-4DB5-B2F6-0CC9B2889A1C}">
      <dgm:prSet/>
      <dgm:spPr/>
      <dgm:t>
        <a:bodyPr/>
        <a:lstStyle/>
        <a:p>
          <a:endParaRPr lang="en-ZA"/>
        </a:p>
      </dgm:t>
    </dgm:pt>
    <dgm:pt modelId="{D40DD241-C31F-4970-8D6F-40029AF37CBF}">
      <dgm:prSet/>
      <dgm:spPr/>
      <dgm:t>
        <a:bodyPr/>
        <a:lstStyle/>
        <a:p>
          <a:r>
            <a:rPr lang="en-US" dirty="0"/>
            <a:t>Student protests ( #FeesMustFall) became a catalyst for discourse of decolonization in SA. </a:t>
          </a:r>
          <a:endParaRPr lang="en-ZA" dirty="0"/>
        </a:p>
      </dgm:t>
    </dgm:pt>
    <dgm:pt modelId="{4B47C9F0-4D0F-4560-A0AB-F188AA378E48}" type="parTrans" cxnId="{1E0C27FD-31E4-440A-8C63-2D29C4616B54}">
      <dgm:prSet/>
      <dgm:spPr/>
      <dgm:t>
        <a:bodyPr/>
        <a:lstStyle/>
        <a:p>
          <a:endParaRPr lang="en-ZA"/>
        </a:p>
      </dgm:t>
    </dgm:pt>
    <dgm:pt modelId="{780649D9-D1E5-4244-A723-BF0683D9AC93}" type="sibTrans" cxnId="{1E0C27FD-31E4-440A-8C63-2D29C4616B54}">
      <dgm:prSet/>
      <dgm:spPr/>
      <dgm:t>
        <a:bodyPr/>
        <a:lstStyle/>
        <a:p>
          <a:endParaRPr lang="en-ZA"/>
        </a:p>
      </dgm:t>
    </dgm:pt>
    <dgm:pt modelId="{8506B85C-E42D-1146-B3AD-D06BC2BB6EF2}" type="pres">
      <dgm:prSet presAssocID="{DD1BA159-1E07-4053-B4A1-5E6000309225}" presName="Name0" presStyleCnt="0">
        <dgm:presLayoutVars>
          <dgm:dir/>
          <dgm:resizeHandles val="exact"/>
        </dgm:presLayoutVars>
      </dgm:prSet>
      <dgm:spPr/>
    </dgm:pt>
    <dgm:pt modelId="{79CF5B78-3731-4DB5-BE47-C0B5FA9653C1}" type="pres">
      <dgm:prSet presAssocID="{EDAE41BE-F3F6-4C2A-B7D6-3DCD4235F2F0}" presName="node" presStyleLbl="node1" presStyleIdx="0" presStyleCnt="6">
        <dgm:presLayoutVars>
          <dgm:bulletEnabled val="1"/>
        </dgm:presLayoutVars>
      </dgm:prSet>
      <dgm:spPr/>
    </dgm:pt>
    <dgm:pt modelId="{E79A4189-FD54-4A68-9E61-DBDBA84D66EB}" type="pres">
      <dgm:prSet presAssocID="{02437C28-69E3-40C8-91B1-A2D4903A2111}" presName="sibTrans" presStyleLbl="sibTrans1D1" presStyleIdx="0" presStyleCnt="5"/>
      <dgm:spPr/>
    </dgm:pt>
    <dgm:pt modelId="{FF1CDCC5-3847-492E-8238-A1489A13BF70}" type="pres">
      <dgm:prSet presAssocID="{02437C28-69E3-40C8-91B1-A2D4903A2111}" presName="connectorText" presStyleLbl="sibTrans1D1" presStyleIdx="0" presStyleCnt="5"/>
      <dgm:spPr/>
    </dgm:pt>
    <dgm:pt modelId="{767A00CA-5DCF-4E64-A425-1EE47AF1463B}" type="pres">
      <dgm:prSet presAssocID="{7D88603E-3467-4772-B508-4BCADF10E73B}" presName="node" presStyleLbl="node1" presStyleIdx="1" presStyleCnt="6">
        <dgm:presLayoutVars>
          <dgm:bulletEnabled val="1"/>
        </dgm:presLayoutVars>
      </dgm:prSet>
      <dgm:spPr/>
    </dgm:pt>
    <dgm:pt modelId="{EA05DF02-2595-4A0D-89B4-DC6F6437A8EE}" type="pres">
      <dgm:prSet presAssocID="{DB2A1FB5-8756-43F8-ACBB-7737610C448E}" presName="sibTrans" presStyleLbl="sibTrans1D1" presStyleIdx="1" presStyleCnt="5"/>
      <dgm:spPr/>
    </dgm:pt>
    <dgm:pt modelId="{F0CCE86D-32C6-4990-9D4B-C4B949B505F4}" type="pres">
      <dgm:prSet presAssocID="{DB2A1FB5-8756-43F8-ACBB-7737610C448E}" presName="connectorText" presStyleLbl="sibTrans1D1" presStyleIdx="1" presStyleCnt="5"/>
      <dgm:spPr/>
    </dgm:pt>
    <dgm:pt modelId="{6DB91A06-D367-4B63-9798-D858AA5F1101}" type="pres">
      <dgm:prSet presAssocID="{1074759A-1ECB-4442-9E9A-EAB636F86F54}" presName="node" presStyleLbl="node1" presStyleIdx="2" presStyleCnt="6">
        <dgm:presLayoutVars>
          <dgm:bulletEnabled val="1"/>
        </dgm:presLayoutVars>
      </dgm:prSet>
      <dgm:spPr/>
    </dgm:pt>
    <dgm:pt modelId="{1A2DA125-D3F9-40DE-B328-BC5792493D29}" type="pres">
      <dgm:prSet presAssocID="{4C70C892-120B-46C0-BD78-520802D06741}" presName="sibTrans" presStyleLbl="sibTrans1D1" presStyleIdx="2" presStyleCnt="5"/>
      <dgm:spPr/>
    </dgm:pt>
    <dgm:pt modelId="{E0EA9F1A-4564-4144-86CE-969F2D4556D9}" type="pres">
      <dgm:prSet presAssocID="{4C70C892-120B-46C0-BD78-520802D06741}" presName="connectorText" presStyleLbl="sibTrans1D1" presStyleIdx="2" presStyleCnt="5"/>
      <dgm:spPr/>
    </dgm:pt>
    <dgm:pt modelId="{D02F8B44-0DDA-4C71-915B-A7244609909C}" type="pres">
      <dgm:prSet presAssocID="{249F5D0F-2ED3-4E48-A046-0B3576614747}" presName="node" presStyleLbl="node1" presStyleIdx="3" presStyleCnt="6">
        <dgm:presLayoutVars>
          <dgm:bulletEnabled val="1"/>
        </dgm:presLayoutVars>
      </dgm:prSet>
      <dgm:spPr/>
    </dgm:pt>
    <dgm:pt modelId="{0CDD9717-F8C8-4F3A-8297-9C52306B3847}" type="pres">
      <dgm:prSet presAssocID="{C213333F-B092-4D5B-A24C-4A8EE162001D}" presName="sibTrans" presStyleLbl="sibTrans1D1" presStyleIdx="3" presStyleCnt="5"/>
      <dgm:spPr/>
    </dgm:pt>
    <dgm:pt modelId="{19E6E4AE-5AF5-4D2E-9DE8-4ED96842D7A8}" type="pres">
      <dgm:prSet presAssocID="{C213333F-B092-4D5B-A24C-4A8EE162001D}" presName="connectorText" presStyleLbl="sibTrans1D1" presStyleIdx="3" presStyleCnt="5"/>
      <dgm:spPr/>
    </dgm:pt>
    <dgm:pt modelId="{99352ED9-113B-4E05-BA02-7942770C7D06}" type="pres">
      <dgm:prSet presAssocID="{AF589936-3E30-48DF-AC00-E44574F4BB6C}" presName="node" presStyleLbl="node1" presStyleIdx="4" presStyleCnt="6">
        <dgm:presLayoutVars>
          <dgm:bulletEnabled val="1"/>
        </dgm:presLayoutVars>
      </dgm:prSet>
      <dgm:spPr/>
    </dgm:pt>
    <dgm:pt modelId="{7DD4F3FC-3C10-48D0-8206-177E175FC8CA}" type="pres">
      <dgm:prSet presAssocID="{DBF915B7-77D8-47C3-8028-D5ACFC03D856}" presName="sibTrans" presStyleLbl="sibTrans1D1" presStyleIdx="4" presStyleCnt="5"/>
      <dgm:spPr/>
    </dgm:pt>
    <dgm:pt modelId="{627D6AFC-1BAF-417D-8B6D-936E99729958}" type="pres">
      <dgm:prSet presAssocID="{DBF915B7-77D8-47C3-8028-D5ACFC03D856}" presName="connectorText" presStyleLbl="sibTrans1D1" presStyleIdx="4" presStyleCnt="5"/>
      <dgm:spPr/>
    </dgm:pt>
    <dgm:pt modelId="{B60AD039-AEA1-44E8-B0BD-8498B5A5DCB5}" type="pres">
      <dgm:prSet presAssocID="{D40DD241-C31F-4970-8D6F-40029AF37CBF}" presName="node" presStyleLbl="node1" presStyleIdx="5" presStyleCnt="6">
        <dgm:presLayoutVars>
          <dgm:bulletEnabled val="1"/>
        </dgm:presLayoutVars>
      </dgm:prSet>
      <dgm:spPr/>
    </dgm:pt>
  </dgm:ptLst>
  <dgm:cxnLst>
    <dgm:cxn modelId="{C5F57410-17C2-42B4-99CC-997F0EE14CF5}" srcId="{DD1BA159-1E07-4053-B4A1-5E6000309225}" destId="{249F5D0F-2ED3-4E48-A046-0B3576614747}" srcOrd="3" destOrd="0" parTransId="{18D31350-C999-451A-BF48-53D7502E325E}" sibTransId="{C213333F-B092-4D5B-A24C-4A8EE162001D}"/>
    <dgm:cxn modelId="{7A817B15-D408-494F-9550-AFEB595BC617}" type="presOf" srcId="{02437C28-69E3-40C8-91B1-A2D4903A2111}" destId="{FF1CDCC5-3847-492E-8238-A1489A13BF70}" srcOrd="1" destOrd="0" presId="urn:microsoft.com/office/officeart/2016/7/layout/RepeatingBendingProcessNew"/>
    <dgm:cxn modelId="{DC991527-3053-4F3D-941E-54117EDDC41C}" type="presOf" srcId="{7D88603E-3467-4772-B508-4BCADF10E73B}" destId="{767A00CA-5DCF-4E64-A425-1EE47AF1463B}" srcOrd="0" destOrd="0" presId="urn:microsoft.com/office/officeart/2016/7/layout/RepeatingBendingProcessNew"/>
    <dgm:cxn modelId="{5E0ACF28-62EB-4E61-8788-8022D5D49771}" type="presOf" srcId="{DBF915B7-77D8-47C3-8028-D5ACFC03D856}" destId="{7DD4F3FC-3C10-48D0-8206-177E175FC8CA}" srcOrd="0" destOrd="0" presId="urn:microsoft.com/office/officeart/2016/7/layout/RepeatingBendingProcessNew"/>
    <dgm:cxn modelId="{62637F2D-32DE-49D1-8DFE-74F833193C3D}" type="presOf" srcId="{4C70C892-120B-46C0-BD78-520802D06741}" destId="{1A2DA125-D3F9-40DE-B328-BC5792493D29}" srcOrd="0" destOrd="0" presId="urn:microsoft.com/office/officeart/2016/7/layout/RepeatingBendingProcessNew"/>
    <dgm:cxn modelId="{BD63CE31-C514-47A0-9878-A333629E32A5}" type="presOf" srcId="{4C70C892-120B-46C0-BD78-520802D06741}" destId="{E0EA9F1A-4564-4144-86CE-969F2D4556D9}" srcOrd="1" destOrd="0" presId="urn:microsoft.com/office/officeart/2016/7/layout/RepeatingBendingProcessNew"/>
    <dgm:cxn modelId="{56538E33-747B-4F91-8983-AD25039490AA}" srcId="{DD1BA159-1E07-4053-B4A1-5E6000309225}" destId="{EDAE41BE-F3F6-4C2A-B7D6-3DCD4235F2F0}" srcOrd="0" destOrd="0" parTransId="{CE44045D-16DF-42D3-B11D-885ED9E5F0A3}" sibTransId="{02437C28-69E3-40C8-91B1-A2D4903A2111}"/>
    <dgm:cxn modelId="{C236A960-9992-470E-AFFD-A074A91C89BF}" type="presOf" srcId="{02437C28-69E3-40C8-91B1-A2D4903A2111}" destId="{E79A4189-FD54-4A68-9E61-DBDBA84D66EB}" srcOrd="0" destOrd="0" presId="urn:microsoft.com/office/officeart/2016/7/layout/RepeatingBendingProcessNew"/>
    <dgm:cxn modelId="{D631CC6D-9DFC-4439-814C-82E2DA2BC826}" type="presOf" srcId="{AF589936-3E30-48DF-AC00-E44574F4BB6C}" destId="{99352ED9-113B-4E05-BA02-7942770C7D06}" srcOrd="0" destOrd="0" presId="urn:microsoft.com/office/officeart/2016/7/layout/RepeatingBendingProcessNew"/>
    <dgm:cxn modelId="{1009404E-C828-4E36-AB74-25ACDFF8F118}" type="presOf" srcId="{DB2A1FB5-8756-43F8-ACBB-7737610C448E}" destId="{EA05DF02-2595-4A0D-89B4-DC6F6437A8EE}" srcOrd="0" destOrd="0" presId="urn:microsoft.com/office/officeart/2016/7/layout/RepeatingBendingProcessNew"/>
    <dgm:cxn modelId="{5877154F-0C76-1B49-8A6E-5790B877EEB6}" type="presOf" srcId="{DD1BA159-1E07-4053-B4A1-5E6000309225}" destId="{8506B85C-E42D-1146-B3AD-D06BC2BB6EF2}" srcOrd="0" destOrd="0" presId="urn:microsoft.com/office/officeart/2016/7/layout/RepeatingBendingProcessNew"/>
    <dgm:cxn modelId="{6EAAFD59-EE81-431A-8707-020361F9EDC1}" srcId="{DD1BA159-1E07-4053-B4A1-5E6000309225}" destId="{1074759A-1ECB-4442-9E9A-EAB636F86F54}" srcOrd="2" destOrd="0" parTransId="{18E1BB05-48EF-484F-AC80-8270A1CCD373}" sibTransId="{4C70C892-120B-46C0-BD78-520802D06741}"/>
    <dgm:cxn modelId="{C3B47991-00F0-4124-91A6-FB389D28AF4F}" type="presOf" srcId="{C213333F-B092-4D5B-A24C-4A8EE162001D}" destId="{0CDD9717-F8C8-4F3A-8297-9C52306B3847}" srcOrd="0" destOrd="0" presId="urn:microsoft.com/office/officeart/2016/7/layout/RepeatingBendingProcessNew"/>
    <dgm:cxn modelId="{12C7AF93-05FC-46C0-B4AD-0CDBE9806CB4}" type="presOf" srcId="{1074759A-1ECB-4442-9E9A-EAB636F86F54}" destId="{6DB91A06-D367-4B63-9798-D858AA5F1101}" srcOrd="0" destOrd="0" presId="urn:microsoft.com/office/officeart/2016/7/layout/RepeatingBendingProcessNew"/>
    <dgm:cxn modelId="{FA90C198-CEBD-4DA8-B0B9-92D8B8075A06}" type="presOf" srcId="{249F5D0F-2ED3-4E48-A046-0B3576614747}" destId="{D02F8B44-0DDA-4C71-915B-A7244609909C}" srcOrd="0" destOrd="0" presId="urn:microsoft.com/office/officeart/2016/7/layout/RepeatingBendingProcessNew"/>
    <dgm:cxn modelId="{01ED7A9D-5EF9-48E9-9D75-3271476641C1}" type="presOf" srcId="{EDAE41BE-F3F6-4C2A-B7D6-3DCD4235F2F0}" destId="{79CF5B78-3731-4DB5-BE47-C0B5FA9653C1}" srcOrd="0" destOrd="0" presId="urn:microsoft.com/office/officeart/2016/7/layout/RepeatingBendingProcessNew"/>
    <dgm:cxn modelId="{51F716AD-026A-4DB5-B2F6-0CC9B2889A1C}" srcId="{DD1BA159-1E07-4053-B4A1-5E6000309225}" destId="{AF589936-3E30-48DF-AC00-E44574F4BB6C}" srcOrd="4" destOrd="0" parTransId="{78E8D6A5-D97F-4C25-899B-1E72EDDAF8BA}" sibTransId="{DBF915B7-77D8-47C3-8028-D5ACFC03D856}"/>
    <dgm:cxn modelId="{0DFD3DB2-33E6-4B2C-9213-E903010A04BB}" srcId="{DD1BA159-1E07-4053-B4A1-5E6000309225}" destId="{7D88603E-3467-4772-B508-4BCADF10E73B}" srcOrd="1" destOrd="0" parTransId="{CE83F87A-93B7-4A7E-9C63-7138885248BF}" sibTransId="{DB2A1FB5-8756-43F8-ACBB-7737610C448E}"/>
    <dgm:cxn modelId="{22079CC2-2CC7-462A-8389-73D58A11265F}" type="presOf" srcId="{D40DD241-C31F-4970-8D6F-40029AF37CBF}" destId="{B60AD039-AEA1-44E8-B0BD-8498B5A5DCB5}" srcOrd="0" destOrd="0" presId="urn:microsoft.com/office/officeart/2016/7/layout/RepeatingBendingProcessNew"/>
    <dgm:cxn modelId="{8F7917C7-A174-48A9-A59F-3B95D0A16D1A}" type="presOf" srcId="{DBF915B7-77D8-47C3-8028-D5ACFC03D856}" destId="{627D6AFC-1BAF-417D-8B6D-936E99729958}" srcOrd="1" destOrd="0" presId="urn:microsoft.com/office/officeart/2016/7/layout/RepeatingBendingProcessNew"/>
    <dgm:cxn modelId="{3FAB12C8-CC86-4F6C-9021-4617B35D35F9}" type="presOf" srcId="{DB2A1FB5-8756-43F8-ACBB-7737610C448E}" destId="{F0CCE86D-32C6-4990-9D4B-C4B949B505F4}" srcOrd="1" destOrd="0" presId="urn:microsoft.com/office/officeart/2016/7/layout/RepeatingBendingProcessNew"/>
    <dgm:cxn modelId="{009564E3-9B79-43AF-A7BE-CD050D5D1C85}" type="presOf" srcId="{C213333F-B092-4D5B-A24C-4A8EE162001D}" destId="{19E6E4AE-5AF5-4D2E-9DE8-4ED96842D7A8}" srcOrd="1" destOrd="0" presId="urn:microsoft.com/office/officeart/2016/7/layout/RepeatingBendingProcessNew"/>
    <dgm:cxn modelId="{1E0C27FD-31E4-440A-8C63-2D29C4616B54}" srcId="{DD1BA159-1E07-4053-B4A1-5E6000309225}" destId="{D40DD241-C31F-4970-8D6F-40029AF37CBF}" srcOrd="5" destOrd="0" parTransId="{4B47C9F0-4D0F-4560-A0AB-F188AA378E48}" sibTransId="{780649D9-D1E5-4244-A723-BF0683D9AC93}"/>
    <dgm:cxn modelId="{ACF484E8-FD0E-4412-B64A-634A18D6516B}" type="presParOf" srcId="{8506B85C-E42D-1146-B3AD-D06BC2BB6EF2}" destId="{79CF5B78-3731-4DB5-BE47-C0B5FA9653C1}" srcOrd="0" destOrd="0" presId="urn:microsoft.com/office/officeart/2016/7/layout/RepeatingBendingProcessNew"/>
    <dgm:cxn modelId="{0D5AB0CB-0824-405B-AA94-CF56D661E109}" type="presParOf" srcId="{8506B85C-E42D-1146-B3AD-D06BC2BB6EF2}" destId="{E79A4189-FD54-4A68-9E61-DBDBA84D66EB}" srcOrd="1" destOrd="0" presId="urn:microsoft.com/office/officeart/2016/7/layout/RepeatingBendingProcessNew"/>
    <dgm:cxn modelId="{56A4B932-A8D6-491F-9DAE-2310D8EC60DC}" type="presParOf" srcId="{E79A4189-FD54-4A68-9E61-DBDBA84D66EB}" destId="{FF1CDCC5-3847-492E-8238-A1489A13BF70}" srcOrd="0" destOrd="0" presId="urn:microsoft.com/office/officeart/2016/7/layout/RepeatingBendingProcessNew"/>
    <dgm:cxn modelId="{C6A26720-4FA7-4D56-9252-4E5F4647B24D}" type="presParOf" srcId="{8506B85C-E42D-1146-B3AD-D06BC2BB6EF2}" destId="{767A00CA-5DCF-4E64-A425-1EE47AF1463B}" srcOrd="2" destOrd="0" presId="urn:microsoft.com/office/officeart/2016/7/layout/RepeatingBendingProcessNew"/>
    <dgm:cxn modelId="{4B321E9F-9717-48E5-ACF9-2EAF815F522D}" type="presParOf" srcId="{8506B85C-E42D-1146-B3AD-D06BC2BB6EF2}" destId="{EA05DF02-2595-4A0D-89B4-DC6F6437A8EE}" srcOrd="3" destOrd="0" presId="urn:microsoft.com/office/officeart/2016/7/layout/RepeatingBendingProcessNew"/>
    <dgm:cxn modelId="{E3749AE5-541D-4EC3-8D1E-AE85AEEA6B46}" type="presParOf" srcId="{EA05DF02-2595-4A0D-89B4-DC6F6437A8EE}" destId="{F0CCE86D-32C6-4990-9D4B-C4B949B505F4}" srcOrd="0" destOrd="0" presId="urn:microsoft.com/office/officeart/2016/7/layout/RepeatingBendingProcessNew"/>
    <dgm:cxn modelId="{4833B6E2-FD69-43DB-BFAE-445DBE2A9F8D}" type="presParOf" srcId="{8506B85C-E42D-1146-B3AD-D06BC2BB6EF2}" destId="{6DB91A06-D367-4B63-9798-D858AA5F1101}" srcOrd="4" destOrd="0" presId="urn:microsoft.com/office/officeart/2016/7/layout/RepeatingBendingProcessNew"/>
    <dgm:cxn modelId="{B60F9FDE-7FEE-4CB3-8416-A22538C1D1F7}" type="presParOf" srcId="{8506B85C-E42D-1146-B3AD-D06BC2BB6EF2}" destId="{1A2DA125-D3F9-40DE-B328-BC5792493D29}" srcOrd="5" destOrd="0" presId="urn:microsoft.com/office/officeart/2016/7/layout/RepeatingBendingProcessNew"/>
    <dgm:cxn modelId="{4E9DF11D-77F2-440F-BA5A-7FE8835D038C}" type="presParOf" srcId="{1A2DA125-D3F9-40DE-B328-BC5792493D29}" destId="{E0EA9F1A-4564-4144-86CE-969F2D4556D9}" srcOrd="0" destOrd="0" presId="urn:microsoft.com/office/officeart/2016/7/layout/RepeatingBendingProcessNew"/>
    <dgm:cxn modelId="{DE5CAD6E-D2D7-4B38-B777-A745C4576EEE}" type="presParOf" srcId="{8506B85C-E42D-1146-B3AD-D06BC2BB6EF2}" destId="{D02F8B44-0DDA-4C71-915B-A7244609909C}" srcOrd="6" destOrd="0" presId="urn:microsoft.com/office/officeart/2016/7/layout/RepeatingBendingProcessNew"/>
    <dgm:cxn modelId="{BC0DD6A6-C923-4D5B-B761-F8D6CA95D695}" type="presParOf" srcId="{8506B85C-E42D-1146-B3AD-D06BC2BB6EF2}" destId="{0CDD9717-F8C8-4F3A-8297-9C52306B3847}" srcOrd="7" destOrd="0" presId="urn:microsoft.com/office/officeart/2016/7/layout/RepeatingBendingProcessNew"/>
    <dgm:cxn modelId="{EAEEE0F4-62E6-46CB-994E-19DFFD62A56E}" type="presParOf" srcId="{0CDD9717-F8C8-4F3A-8297-9C52306B3847}" destId="{19E6E4AE-5AF5-4D2E-9DE8-4ED96842D7A8}" srcOrd="0" destOrd="0" presId="urn:microsoft.com/office/officeart/2016/7/layout/RepeatingBendingProcessNew"/>
    <dgm:cxn modelId="{616CBA0B-9F5E-4871-9D34-7A424863EE91}" type="presParOf" srcId="{8506B85C-E42D-1146-B3AD-D06BC2BB6EF2}" destId="{99352ED9-113B-4E05-BA02-7942770C7D06}" srcOrd="8" destOrd="0" presId="urn:microsoft.com/office/officeart/2016/7/layout/RepeatingBendingProcessNew"/>
    <dgm:cxn modelId="{3D875D48-FCD0-4465-92C4-C72ACA00837B}" type="presParOf" srcId="{8506B85C-E42D-1146-B3AD-D06BC2BB6EF2}" destId="{7DD4F3FC-3C10-48D0-8206-177E175FC8CA}" srcOrd="9" destOrd="0" presId="urn:microsoft.com/office/officeart/2016/7/layout/RepeatingBendingProcessNew"/>
    <dgm:cxn modelId="{0D1AE958-541E-4964-9D38-0F9E2D1D84BB}" type="presParOf" srcId="{7DD4F3FC-3C10-48D0-8206-177E175FC8CA}" destId="{627D6AFC-1BAF-417D-8B6D-936E99729958}" srcOrd="0" destOrd="0" presId="urn:microsoft.com/office/officeart/2016/7/layout/RepeatingBendingProcessNew"/>
    <dgm:cxn modelId="{D895AF1E-85CB-4D1C-A89B-7A2C94528118}" type="presParOf" srcId="{8506B85C-E42D-1146-B3AD-D06BC2BB6EF2}" destId="{B60AD039-AEA1-44E8-B0BD-8498B5A5DCB5}"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A4189-FD54-4A68-9E61-DBDBA84D66EB}">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3357014" y="912848"/>
        <a:ext cx="34897" cy="6979"/>
      </dsp:txXfrm>
    </dsp:sp>
    <dsp:sp modelId="{79CF5B78-3731-4DB5-BE47-C0B5FA9653C1}">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t>Social work education in South Africa has historically been embedded in a </a:t>
          </a:r>
          <a:r>
            <a:rPr lang="en-US" sz="1800" kern="1200" dirty="0" err="1"/>
            <a:t>Westernised</a:t>
          </a:r>
          <a:r>
            <a:rPr lang="en-US" sz="1800" kern="1200" dirty="0"/>
            <a:t> higher education context.</a:t>
          </a:r>
        </a:p>
      </dsp:txBody>
      <dsp:txXfrm>
        <a:off x="8061" y="5979"/>
        <a:ext cx="3034531" cy="1820718"/>
      </dsp:txXfrm>
    </dsp:sp>
    <dsp:sp modelId="{EA05DF02-2595-4A0D-89B4-DC6F6437A8EE}">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7089488" y="912848"/>
        <a:ext cx="34897" cy="6979"/>
      </dsp:txXfrm>
    </dsp:sp>
    <dsp:sp modelId="{767A00CA-5DCF-4E64-A425-1EE47AF1463B}">
      <dsp:nvSpPr>
        <dsp:cNvPr id="0" name=""/>
        <dsp:cNvSpPr/>
      </dsp:nvSpPr>
      <dsp:spPr>
        <a:xfrm>
          <a:off x="3740534" y="5979"/>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t>Since the 1930s, it has largely adopted British and American models.</a:t>
          </a:r>
        </a:p>
      </dsp:txBody>
      <dsp:txXfrm>
        <a:off x="3740534" y="5979"/>
        <a:ext cx="3034531" cy="1820718"/>
      </dsp:txXfrm>
    </dsp:sp>
    <dsp:sp modelId="{1A2DA125-D3F9-40DE-B328-BC5792493D29}">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070362" y="2155079"/>
        <a:ext cx="374875" cy="6979"/>
      </dsp:txXfrm>
    </dsp:sp>
    <dsp:sp modelId="{6DB91A06-D367-4B63-9798-D858AA5F1101}">
      <dsp:nvSpPr>
        <dsp:cNvPr id="0" name=""/>
        <dsp:cNvSpPr/>
      </dsp:nvSpPr>
      <dsp:spPr>
        <a:xfrm>
          <a:off x="7473007" y="5979"/>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t>The original curriculum was designed for the white population and excluded the cultural realities and needs of Black South Africans.</a:t>
          </a:r>
        </a:p>
      </dsp:txBody>
      <dsp:txXfrm>
        <a:off x="7473007" y="5979"/>
        <a:ext cx="3034531" cy="1820718"/>
      </dsp:txXfrm>
    </dsp:sp>
    <dsp:sp modelId="{0CDD9717-F8C8-4F3A-8297-9C52306B3847}">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3357014" y="3431509"/>
        <a:ext cx="34897" cy="6979"/>
      </dsp:txXfrm>
    </dsp:sp>
    <dsp:sp modelId="{D02F8B44-0DDA-4C71-915B-A7244609909C}">
      <dsp:nvSpPr>
        <dsp:cNvPr id="0" name=""/>
        <dsp:cNvSpPr/>
      </dsp:nvSpPr>
      <dsp:spPr>
        <a:xfrm>
          <a:off x="8061" y="2524640"/>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This has created an epistemological gap where students learn Western theories that are difficult to apply in African contexts.</a:t>
          </a:r>
        </a:p>
      </dsp:txBody>
      <dsp:txXfrm>
        <a:off x="8061" y="2524640"/>
        <a:ext cx="3034531" cy="1820718"/>
      </dsp:txXfrm>
    </dsp:sp>
    <dsp:sp modelId="{7DD4F3FC-3C10-48D0-8206-177E175FC8CA}">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7089488" y="3431509"/>
        <a:ext cx="34897" cy="6979"/>
      </dsp:txXfrm>
    </dsp:sp>
    <dsp:sp modelId="{99352ED9-113B-4E05-BA02-7942770C7D06}">
      <dsp:nvSpPr>
        <dsp:cNvPr id="0" name=""/>
        <dsp:cNvSpPr/>
      </dsp:nvSpPr>
      <dsp:spPr>
        <a:xfrm>
          <a:off x="3740534" y="2524640"/>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The disconnection reduces professional responsiveness to local communities and contributes to graduates being ill-prepared for practice.</a:t>
          </a:r>
        </a:p>
      </dsp:txBody>
      <dsp:txXfrm>
        <a:off x="3740534" y="2524640"/>
        <a:ext cx="3034531" cy="1820718"/>
      </dsp:txXfrm>
    </dsp:sp>
    <dsp:sp modelId="{B60AD039-AEA1-44E8-B0BD-8498B5A5DCB5}">
      <dsp:nvSpPr>
        <dsp:cNvPr id="0" name=""/>
        <dsp:cNvSpPr/>
      </dsp:nvSpPr>
      <dsp:spPr>
        <a:xfrm>
          <a:off x="7473007"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t>Student protests ( #FeesMustFall) became a catalyst for discourse of decolonization in SA. </a:t>
          </a:r>
          <a:endParaRPr lang="en-ZA" sz="1800" kern="1200" dirty="0"/>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926A1-FB3A-984C-A40A-D7DEA99E1B65}"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DA111-D047-9945-A7C7-9044A79DD2D6}" type="slidenum">
              <a:rPr lang="en-US" smtClean="0"/>
              <a:t>‹#›</a:t>
            </a:fld>
            <a:endParaRPr lang="en-US"/>
          </a:p>
        </p:txBody>
      </p:sp>
    </p:spTree>
    <p:extLst>
      <p:ext uri="{BB962C8B-B14F-4D97-AF65-F5344CB8AC3E}">
        <p14:creationId xmlns:p14="http://schemas.microsoft.com/office/powerpoint/2010/main" val="95648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E7DA111-D047-9945-A7C7-9044A79DD2D6}" type="slidenum">
              <a:rPr lang="en-US" smtClean="0"/>
              <a:t>1</a:t>
            </a:fld>
            <a:endParaRPr lang="en-US"/>
          </a:p>
        </p:txBody>
      </p:sp>
    </p:spTree>
    <p:extLst>
      <p:ext uri="{BB962C8B-B14F-4D97-AF65-F5344CB8AC3E}">
        <p14:creationId xmlns:p14="http://schemas.microsoft.com/office/powerpoint/2010/main" val="350150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DA111-D047-9945-A7C7-9044A79DD2D6}" type="slidenum">
              <a:rPr lang="en-US" smtClean="0"/>
              <a:t>2</a:t>
            </a:fld>
            <a:endParaRPr lang="en-US"/>
          </a:p>
        </p:txBody>
      </p:sp>
    </p:spTree>
    <p:extLst>
      <p:ext uri="{BB962C8B-B14F-4D97-AF65-F5344CB8AC3E}">
        <p14:creationId xmlns:p14="http://schemas.microsoft.com/office/powerpoint/2010/main" val="151949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E7DA111-D047-9945-A7C7-9044A79DD2D6}" type="slidenum">
              <a:rPr lang="en-US" smtClean="0"/>
              <a:t>10</a:t>
            </a:fld>
            <a:endParaRPr lang="en-US"/>
          </a:p>
        </p:txBody>
      </p:sp>
    </p:spTree>
    <p:extLst>
      <p:ext uri="{BB962C8B-B14F-4D97-AF65-F5344CB8AC3E}">
        <p14:creationId xmlns:p14="http://schemas.microsoft.com/office/powerpoint/2010/main" val="303669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LCT (Maton: 1990) is an ally of social realism (SR) by Margaret Archer (1995)</a:t>
            </a:r>
          </a:p>
          <a:p>
            <a:r>
              <a:rPr lang="en-US" sz="1200"/>
              <a:t>SR - reality that exists independently of our awareness/perceptions. </a:t>
            </a:r>
          </a:p>
          <a:p>
            <a:r>
              <a:rPr lang="en-US" sz="1200"/>
              <a:t>SR focuses on the interplay between underlying objective structures and mechanisms that shape phenomena.   </a:t>
            </a:r>
          </a:p>
          <a:p>
            <a:r>
              <a:rPr lang="en-ZA" sz="1200">
                <a:latin typeface="Helvetica" pitchFamily="2" charset="0"/>
              </a:rPr>
              <a:t>SR is a school of thought that takes knowledge seriously as an object of study. </a:t>
            </a:r>
            <a:endParaRPr lang="en-US" sz="1200"/>
          </a:p>
          <a:p>
            <a:r>
              <a:rPr lang="en-US" sz="1200"/>
              <a:t>LCT is about building knowledge in education</a:t>
            </a:r>
          </a:p>
          <a:p>
            <a:r>
              <a:rPr lang="en-US" sz="1200"/>
              <a:t>LCT- spectacles to see how the discourse of decolonization is introduced in ECAs</a:t>
            </a:r>
          </a:p>
          <a:p>
            <a:r>
              <a:rPr lang="en-ZA" sz="1200">
                <a:effectLst/>
                <a:latin typeface="Helvetica" pitchFamily="2" charset="0"/>
              </a:rPr>
              <a:t>LCT itself is a sociology of legitimacy or a sociology of possibility</a:t>
            </a:r>
          </a:p>
          <a:p>
            <a:r>
              <a:rPr lang="en-ZA" sz="1200">
                <a:effectLst/>
                <a:latin typeface="Helvetica" pitchFamily="2" charset="0"/>
              </a:rPr>
              <a:t>LCT is realist rather than realism: it is not a meta-theory of why such characteristics are ontologically necessary.</a:t>
            </a:r>
          </a:p>
          <a:p>
            <a:r>
              <a:rPr lang="en-ZA" sz="1200">
                <a:latin typeface="Google Sans"/>
              </a:rPr>
              <a:t>"Realism" is a broad concept encompassing a tendency to accept things as they are, while "realist" is a person who embodies that tendency, or someone who believes in or advocates for realism. </a:t>
            </a:r>
            <a:endParaRPr lang="en-ZA" sz="1200">
              <a:latin typeface="Helvetica" pitchFamily="2" charset="0"/>
            </a:endParaRPr>
          </a:p>
          <a:p>
            <a:r>
              <a:rPr lang="en-ZA" sz="1200" b="0" i="0">
                <a:effectLst/>
                <a:latin typeface="Google Sans"/>
              </a:rPr>
              <a:t>LCT embodies </a:t>
            </a:r>
            <a:r>
              <a:rPr lang="en-ZA" sz="1200">
                <a:latin typeface="Google Sans"/>
              </a:rPr>
              <a:t>SR tendencies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a:p>
          <a:p>
            <a:pPr marL="0" marR="0" lvl="0" indent="0" algn="l" defTabSz="914400" rtl="0" eaLnBrk="1" fontAlgn="auto" latinLnBrk="0" hangingPunct="1">
              <a:lnSpc>
                <a:spcPct val="100000"/>
              </a:lnSpc>
              <a:spcBef>
                <a:spcPts val="0"/>
              </a:spcBef>
              <a:spcAft>
                <a:spcPts val="0"/>
              </a:spcAft>
              <a:buClrTx/>
              <a:buSzTx/>
              <a:buFontTx/>
              <a:buNone/>
              <a:tabLst/>
              <a:defRPr/>
            </a:pPr>
            <a:r>
              <a:rPr lang="en-ZA"/>
              <a:t>Jeff uses LCT as his spectacles to see clearly on how the discourse of decolonisation is introduced in this institution to new social work lecturers.</a:t>
            </a:r>
          </a:p>
          <a:p>
            <a:endParaRPr lang="en-US"/>
          </a:p>
        </p:txBody>
      </p:sp>
      <p:sp>
        <p:nvSpPr>
          <p:cNvPr id="4" name="Slide Number Placeholder 3"/>
          <p:cNvSpPr>
            <a:spLocks noGrp="1"/>
          </p:cNvSpPr>
          <p:nvPr>
            <p:ph type="sldNum" sz="quarter" idx="5"/>
          </p:nvPr>
        </p:nvSpPr>
        <p:spPr/>
        <p:txBody>
          <a:bodyPr/>
          <a:lstStyle/>
          <a:p>
            <a:fld id="{22582D4A-221E-5B42-BC3A-83C9912B0704}" type="slidenum">
              <a:rPr lang="en-US" smtClean="0"/>
              <a:t>12</a:t>
            </a:fld>
            <a:endParaRPr lang="en-US"/>
          </a:p>
        </p:txBody>
      </p:sp>
    </p:spTree>
    <p:extLst>
      <p:ext uri="{BB962C8B-B14F-4D97-AF65-F5344CB8AC3E}">
        <p14:creationId xmlns:p14="http://schemas.microsoft.com/office/powerpoint/2010/main" val="332033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7DA111-D047-9945-A7C7-9044A79DD2D6}" type="slidenum">
              <a:rPr lang="en-US" smtClean="0"/>
              <a:t>13</a:t>
            </a:fld>
            <a:endParaRPr lang="en-US"/>
          </a:p>
        </p:txBody>
      </p:sp>
    </p:spTree>
    <p:extLst>
      <p:ext uri="{BB962C8B-B14F-4D97-AF65-F5344CB8AC3E}">
        <p14:creationId xmlns:p14="http://schemas.microsoft.com/office/powerpoint/2010/main" val="52737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FA0C-3217-A7A9-9660-DB52AE2D26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B13C243-B033-CCD4-3F9F-0ACD1CF07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9B19F0ED-9420-F93C-6908-E0C7B2A1055A}"/>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5" name="Footer Placeholder 4">
            <a:extLst>
              <a:ext uri="{FF2B5EF4-FFF2-40B4-BE49-F238E27FC236}">
                <a16:creationId xmlns:a16="http://schemas.microsoft.com/office/drawing/2014/main" id="{FF322FC3-AE15-E8B6-36E2-FC302A4A8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5F880-E078-00DA-4FAC-7DCF4CB2059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6525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8B5C9-4BE1-9FE5-3A36-9AF0E59C02F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13615FB-D389-3CEC-D7E1-F443E31B2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6699EF1-BEAE-E97D-FDAA-79BEF4F18A20}"/>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5" name="Footer Placeholder 4">
            <a:extLst>
              <a:ext uri="{FF2B5EF4-FFF2-40B4-BE49-F238E27FC236}">
                <a16:creationId xmlns:a16="http://schemas.microsoft.com/office/drawing/2014/main" id="{D089F4F7-2973-E343-E326-A31FFEED3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A2098-4530-596A-C671-4310D6811C37}"/>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31805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722094-9873-CCCD-B74E-020980F9FC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62DBD10-39A2-3B58-4ED0-E5C888331E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08A0781-C6BA-15BD-06C1-42BBC11B5CAD}"/>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5" name="Footer Placeholder 4">
            <a:extLst>
              <a:ext uri="{FF2B5EF4-FFF2-40B4-BE49-F238E27FC236}">
                <a16:creationId xmlns:a16="http://schemas.microsoft.com/office/drawing/2014/main" id="{154B738E-5745-7325-9DAC-5EB0D43E0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97198-F33F-E6C7-9E13-2247416DF015}"/>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820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7F9C-26D2-73AC-52F6-AA3AF4B0225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96A9D2A-6D66-86D6-AFA5-B3F31B7AF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F64EDE7-AB6C-76F8-BB46-4110F4BA765E}"/>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5" name="Footer Placeholder 4">
            <a:extLst>
              <a:ext uri="{FF2B5EF4-FFF2-40B4-BE49-F238E27FC236}">
                <a16:creationId xmlns:a16="http://schemas.microsoft.com/office/drawing/2014/main" id="{97BD9A51-3B2E-5FDC-981C-B49A6FE4C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2FABF-9BE3-C023-448B-A5EAE685CDE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22051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23F8-725B-14EC-DC1F-23EC01F092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8350137-CC52-6B88-6404-CD497D57DF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66D8E4-9377-5045-1F14-73A83020D611}"/>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5" name="Footer Placeholder 4">
            <a:extLst>
              <a:ext uri="{FF2B5EF4-FFF2-40B4-BE49-F238E27FC236}">
                <a16:creationId xmlns:a16="http://schemas.microsoft.com/office/drawing/2014/main" id="{D7985C9D-2331-3EB8-8953-CF0D19DC9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3457D-624D-019E-E52C-0096A28AC58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78154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0BF0-A97A-B23D-2500-04048231F7C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E68FF56-01F0-F5DF-6BFA-F949DC8C6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88F3DE3-A8BC-7D5F-0D3A-3B3825C9A8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601596C-36A3-0067-D6B4-D94E556DDDC3}"/>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6" name="Footer Placeholder 5">
            <a:extLst>
              <a:ext uri="{FF2B5EF4-FFF2-40B4-BE49-F238E27FC236}">
                <a16:creationId xmlns:a16="http://schemas.microsoft.com/office/drawing/2014/main" id="{71A669CA-9741-96F1-A560-70D112E21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CBFE7-11FE-E1F8-2D2A-6671BF2777A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52111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3B71-4FD0-BDD3-29C2-1749F525A55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A459015-A9CB-C7B1-E4FA-38219B248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FA9ED6-3977-9840-7152-538CEC027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033FDB9-7544-F839-9EC2-9BB261D4D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DFA4F-5B26-4BC9-794A-BB3880628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EBEA9FB-775D-A686-AE3B-CD98501C6F94}"/>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8" name="Footer Placeholder 7">
            <a:extLst>
              <a:ext uri="{FF2B5EF4-FFF2-40B4-BE49-F238E27FC236}">
                <a16:creationId xmlns:a16="http://schemas.microsoft.com/office/drawing/2014/main" id="{B1A58595-BD82-E169-3DAF-5DFF1AB491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36DFBD-BCA6-6BA3-043C-6427AFF40A8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76732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6024-FA82-F17B-697E-9D6C5177CE0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A12592D-3A1D-FE9D-6CD1-7AB8B4C17425}"/>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4" name="Footer Placeholder 3">
            <a:extLst>
              <a:ext uri="{FF2B5EF4-FFF2-40B4-BE49-F238E27FC236}">
                <a16:creationId xmlns:a16="http://schemas.microsoft.com/office/drawing/2014/main" id="{7AF3A6DA-B153-A390-4F7B-61167E38E0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16EBD0-B240-7A2C-6DB4-07BB3718663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06960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ED7CD-A8F8-41CE-BF65-2F1E32808EB2}"/>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3" name="Footer Placeholder 2">
            <a:extLst>
              <a:ext uri="{FF2B5EF4-FFF2-40B4-BE49-F238E27FC236}">
                <a16:creationId xmlns:a16="http://schemas.microsoft.com/office/drawing/2014/main" id="{ABB36478-CC9A-CFB4-14D7-26EB1467A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84F92C-63D5-7A55-6401-8CB12F020C3A}"/>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02173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89A7-AAB8-A63F-9742-5278F55DA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ED347C84-7246-98C5-B5CF-B7188BDA9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841F463-6FDF-B1BA-DC72-0C3E8FA7D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DC8DB-9F58-E1ED-A35B-F68D131BBD33}"/>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6" name="Footer Placeholder 5">
            <a:extLst>
              <a:ext uri="{FF2B5EF4-FFF2-40B4-BE49-F238E27FC236}">
                <a16:creationId xmlns:a16="http://schemas.microsoft.com/office/drawing/2014/main" id="{BF387B7E-4AC7-8CB8-8BF1-53EB7EC3F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1EAEE-3498-5E97-C978-2CEA05E37BF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98333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447D-9CB2-CDC0-58C2-5AF42F129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3DC03C8-45D2-EEF6-1333-16155B56DD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4F2C908-C35A-4771-F2D9-5BF593A4C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89CC2-D523-A139-7443-E24882255177}"/>
              </a:ext>
            </a:extLst>
          </p:cNvPr>
          <p:cNvSpPr>
            <a:spLocks noGrp="1"/>
          </p:cNvSpPr>
          <p:nvPr>
            <p:ph type="dt" sz="half" idx="10"/>
          </p:nvPr>
        </p:nvSpPr>
        <p:spPr/>
        <p:txBody>
          <a:bodyPr/>
          <a:lstStyle/>
          <a:p>
            <a:fld id="{999A8DD2-C443-44AD-85B3-4CE72B962C5F}" type="datetimeFigureOut">
              <a:rPr lang="en-US" smtClean="0"/>
              <a:t>9/5/2025</a:t>
            </a:fld>
            <a:endParaRPr lang="en-US"/>
          </a:p>
        </p:txBody>
      </p:sp>
      <p:sp>
        <p:nvSpPr>
          <p:cNvPr id="6" name="Footer Placeholder 5">
            <a:extLst>
              <a:ext uri="{FF2B5EF4-FFF2-40B4-BE49-F238E27FC236}">
                <a16:creationId xmlns:a16="http://schemas.microsoft.com/office/drawing/2014/main" id="{984C354C-38DB-A083-9A0E-C6E3EAA5F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F5084-4C71-EB85-11AF-CEC8DC59185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29032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35B2AB-CB15-E8B2-76B6-2625939FA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2223A52-D875-5AAA-EE35-16FA79DA1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9B18E53-2C44-EDD5-C552-65C583E9A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A8DD2-C443-44AD-85B3-4CE72B962C5F}" type="datetimeFigureOut">
              <a:rPr lang="en-US" smtClean="0"/>
              <a:t>9/5/2025</a:t>
            </a:fld>
            <a:endParaRPr lang="en-US"/>
          </a:p>
        </p:txBody>
      </p:sp>
      <p:sp>
        <p:nvSpPr>
          <p:cNvPr id="5" name="Footer Placeholder 4">
            <a:extLst>
              <a:ext uri="{FF2B5EF4-FFF2-40B4-BE49-F238E27FC236}">
                <a16:creationId xmlns:a16="http://schemas.microsoft.com/office/drawing/2014/main" id="{4918D9F6-B72F-9144-C6FE-C722F8FF7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ACF59E-A6ED-1889-E7D9-D78B0166E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423318646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C5C6F-3520-1773-D03F-8796100FB736}"/>
              </a:ext>
            </a:extLst>
          </p:cNvPr>
          <p:cNvSpPr>
            <a:spLocks noGrp="1"/>
          </p:cNvSpPr>
          <p:nvPr>
            <p:ph type="ctrTitle"/>
          </p:nvPr>
        </p:nvSpPr>
        <p:spPr>
          <a:xfrm>
            <a:off x="4853988" y="320041"/>
            <a:ext cx="6707084" cy="3892668"/>
          </a:xfrm>
        </p:spPr>
        <p:txBody>
          <a:bodyPr>
            <a:normAutofit/>
          </a:bodyPr>
          <a:lstStyle/>
          <a:p>
            <a:pPr algn="l"/>
            <a:r>
              <a:rPr kumimoji="0" lang="en-ZA" sz="2600" b="1" i="0" u="none" strike="noStrike" kern="1200" cap="none" spc="0" normalizeH="0" baseline="0" noProof="0" dirty="0">
                <a:ln>
                  <a:noFill/>
                </a:ln>
                <a:solidFill>
                  <a:schemeClr val="accent2">
                    <a:lumMod val="75000"/>
                  </a:schemeClr>
                </a:solidFill>
                <a:effectLst/>
                <a:uLnTx/>
                <a:uFillTx/>
                <a:latin typeface="Calibri Light"/>
                <a:ea typeface="+mj-ea"/>
                <a:cs typeface="+mj-cs"/>
              </a:rPr>
              <a:t>TITLE OF THE STUDY</a:t>
            </a:r>
            <a:br>
              <a:rPr kumimoji="0" lang="en-ZA" sz="2600" b="0" i="0" u="none" strike="noStrike" kern="1200" cap="none" spc="0" normalizeH="0" baseline="0" noProof="0" dirty="0">
                <a:ln>
                  <a:noFill/>
                </a:ln>
                <a:effectLst/>
                <a:uLnTx/>
                <a:uFillTx/>
                <a:latin typeface="Calibri Light"/>
                <a:ea typeface="+mj-ea"/>
                <a:cs typeface="+mj-cs"/>
              </a:rPr>
            </a:br>
            <a:r>
              <a:rPr lang="en-US" sz="2600" dirty="0">
                <a:latin typeface="Arial" panose="020B0604020202020204" pitchFamily="34" charset="0"/>
                <a:ea typeface="Calibri" panose="020F0502020204030204" pitchFamily="34" charset="0"/>
                <a:cs typeface="Times New Roman" panose="02020603050405020304" pitchFamily="18" charset="0"/>
              </a:rPr>
              <a:t>Orientating early career academics in decolonial discourses: a case study of the department of social work in a selected university</a:t>
            </a:r>
            <a:br>
              <a:rPr kumimoji="0" lang="en-ZA" sz="2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ZA" sz="2600" b="0" i="0" u="none" strike="noStrike" kern="1200" cap="none" spc="0" normalizeH="0" baseline="0" noProof="0" dirty="0">
                <a:ln>
                  <a:noFill/>
                </a:ln>
                <a:effectLst/>
                <a:uLnTx/>
                <a:uFillTx/>
                <a:latin typeface="Calibri Light"/>
                <a:ea typeface="+mj-ea"/>
                <a:cs typeface="+mj-cs"/>
              </a:rPr>
            </a:br>
            <a:br>
              <a:rPr lang="en-ZA" sz="2600" dirty="0"/>
            </a:br>
            <a:endParaRPr lang="en-ZA" sz="2600" dirty="0"/>
          </a:p>
        </p:txBody>
      </p:sp>
      <p:sp>
        <p:nvSpPr>
          <p:cNvPr id="3" name="Subtitle 2">
            <a:extLst>
              <a:ext uri="{FF2B5EF4-FFF2-40B4-BE49-F238E27FC236}">
                <a16:creationId xmlns:a16="http://schemas.microsoft.com/office/drawing/2014/main" id="{8E999550-01D5-0C9D-2C16-5A80F582D670}"/>
              </a:ext>
            </a:extLst>
          </p:cNvPr>
          <p:cNvSpPr>
            <a:spLocks noGrp="1"/>
          </p:cNvSpPr>
          <p:nvPr>
            <p:ph type="subTitle" idx="1"/>
          </p:nvPr>
        </p:nvSpPr>
        <p:spPr>
          <a:xfrm>
            <a:off x="4946021" y="4532750"/>
            <a:ext cx="6707366" cy="1569486"/>
          </a:xfrm>
        </p:spPr>
        <p:txBody>
          <a:bodyPr vert="horz" lIns="91440" tIns="45720" rIns="91440" bIns="45720" rtlCol="0" anchor="t">
            <a:normAutofit fontScale="85000" lnSpcReduction="10000"/>
          </a:body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3333FF"/>
                </a:solidFill>
                <a:effectLst/>
                <a:uLnTx/>
                <a:uFillTx/>
                <a:latin typeface="Calibri"/>
                <a:ea typeface="+mn-ea"/>
                <a:cs typeface="+mn-cs"/>
              </a:rPr>
              <a:t>Dr Jeff Khosa</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noProof="0" dirty="0">
                <a:latin typeface="Calibri"/>
              </a:rPr>
              <a:t>University of Johannesburg </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dirty="0">
                <a:ln>
                  <a:noFill/>
                </a:ln>
                <a:effectLst/>
                <a:uLnTx/>
                <a:uFillTx/>
                <a:latin typeface="Calibri"/>
                <a:ea typeface="+mn-ea"/>
                <a:cs typeface="+mn-cs"/>
              </a:rPr>
              <a:t>Department of Social Work and Community Development</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sz="2600" noProof="0" dirty="0">
                <a:latin typeface="Calibri"/>
              </a:rPr>
              <a:t>ASASWEI </a:t>
            </a:r>
            <a:r>
              <a:rPr lang="en-US" noProof="0" dirty="0">
                <a:latin typeface="Calibri"/>
              </a:rPr>
              <a:t>Conference 2025: 10-12 September 2025</a:t>
            </a:r>
            <a:endParaRPr kumimoji="0" lang="en-US" b="0" i="0" u="none" strike="noStrike" kern="1200" cap="none" spc="0" normalizeH="0" baseline="0" noProof="0" dirty="0">
              <a:ln>
                <a:noFill/>
              </a:ln>
              <a:effectLst/>
              <a:uLnTx/>
              <a:uFillTx/>
              <a:latin typeface="Calibri"/>
              <a:ea typeface="+mn-ea"/>
              <a:cs typeface="+mn-cs"/>
            </a:endParaRPr>
          </a:p>
        </p:txBody>
      </p:sp>
      <p:pic>
        <p:nvPicPr>
          <p:cNvPr id="18" name="Picture 3" descr="Top view of wood desk with the plant, white keyboard, coffee in a white mug, notebook, and pen">
            <a:extLst>
              <a:ext uri="{FF2B5EF4-FFF2-40B4-BE49-F238E27FC236}">
                <a16:creationId xmlns:a16="http://schemas.microsoft.com/office/drawing/2014/main" id="{375F54D7-CBE4-8047-4C3A-E50BA3106598}"/>
              </a:ext>
            </a:extLst>
          </p:cNvPr>
          <p:cNvPicPr>
            <a:picLocks noChangeAspect="1"/>
          </p:cNvPicPr>
          <p:nvPr/>
        </p:nvPicPr>
        <p:blipFill rotWithShape="1">
          <a:blip r:embed="rId3"/>
          <a:srcRect l="20533" r="20560" b="-1"/>
          <a:stretch/>
        </p:blipFill>
        <p:spPr>
          <a:xfrm>
            <a:off x="383309" y="939752"/>
            <a:ext cx="4087368" cy="4701000"/>
          </a:xfrm>
          <a:prstGeom prst="rect">
            <a:avLst/>
          </a:prstGeom>
        </p:spPr>
      </p:pic>
      <p:sp>
        <p:nvSpPr>
          <p:cNvPr id="5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iversity of Johannesburg (UJ): Online Application 2022 / 2023">
            <a:extLst>
              <a:ext uri="{FF2B5EF4-FFF2-40B4-BE49-F238E27FC236}">
                <a16:creationId xmlns:a16="http://schemas.microsoft.com/office/drawing/2014/main" id="{4883A9AB-1249-CAD9-EBFA-DC102E013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35" y="5640752"/>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0" name="Rectangle 9">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1">
            <a:extLst>
              <a:ext uri="{FF2B5EF4-FFF2-40B4-BE49-F238E27FC236}">
                <a16:creationId xmlns:a16="http://schemas.microsoft.com/office/drawing/2014/main" id="{8C279497-01C6-65F3-EFA1-119A376B9DDE}"/>
              </a:ext>
            </a:extLst>
          </p:cNvPr>
          <p:cNvSpPr>
            <a:spLocks noGrp="1"/>
          </p:cNvSpPr>
          <p:nvPr>
            <p:ph type="title"/>
          </p:nvPr>
        </p:nvSpPr>
        <p:spPr>
          <a:xfrm>
            <a:off x="876691" y="301843"/>
            <a:ext cx="10477109" cy="1003532"/>
          </a:xfrm>
        </p:spPr>
        <p:txBody>
          <a:bodyPr anchor="ctr">
            <a:normAutofit/>
          </a:bodyPr>
          <a:lstStyle/>
          <a:p>
            <a:r>
              <a:rPr lang="en-ZA" sz="3200" dirty="0">
                <a:solidFill>
                  <a:srgbClr val="FFFFFF"/>
                </a:solidFill>
              </a:rPr>
              <a:t>Participants' Qualifications</a:t>
            </a:r>
          </a:p>
        </p:txBody>
      </p:sp>
      <p:graphicFrame>
        <p:nvGraphicFramePr>
          <p:cNvPr id="4" name="Content Placeholder 3">
            <a:extLst>
              <a:ext uri="{FF2B5EF4-FFF2-40B4-BE49-F238E27FC236}">
                <a16:creationId xmlns:a16="http://schemas.microsoft.com/office/drawing/2014/main" id="{5EB0559B-06B4-582F-7C72-C1924588D1D3}"/>
              </a:ext>
            </a:extLst>
          </p:cNvPr>
          <p:cNvGraphicFramePr>
            <a:graphicFrameLocks noGrp="1"/>
          </p:cNvGraphicFramePr>
          <p:nvPr>
            <p:ph idx="1"/>
            <p:extLst>
              <p:ext uri="{D42A27DB-BD31-4B8C-83A1-F6EECF244321}">
                <p14:modId xmlns:p14="http://schemas.microsoft.com/office/powerpoint/2010/main" val="3594158992"/>
              </p:ext>
            </p:extLst>
          </p:nvPr>
        </p:nvGraphicFramePr>
        <p:xfrm>
          <a:off x="1255950" y="2184851"/>
          <a:ext cx="9680491" cy="4131587"/>
        </p:xfrm>
        <a:graphic>
          <a:graphicData uri="http://schemas.openxmlformats.org/drawingml/2006/table">
            <a:tbl>
              <a:tblPr firstRow="1" firstCol="1" bandRow="1"/>
              <a:tblGrid>
                <a:gridCol w="1628691">
                  <a:extLst>
                    <a:ext uri="{9D8B030D-6E8A-4147-A177-3AD203B41FA5}">
                      <a16:colId xmlns:a16="http://schemas.microsoft.com/office/drawing/2014/main" val="3349749559"/>
                    </a:ext>
                  </a:extLst>
                </a:gridCol>
                <a:gridCol w="1778433">
                  <a:extLst>
                    <a:ext uri="{9D8B030D-6E8A-4147-A177-3AD203B41FA5}">
                      <a16:colId xmlns:a16="http://schemas.microsoft.com/office/drawing/2014/main" val="2293348643"/>
                    </a:ext>
                  </a:extLst>
                </a:gridCol>
                <a:gridCol w="1299260">
                  <a:extLst>
                    <a:ext uri="{9D8B030D-6E8A-4147-A177-3AD203B41FA5}">
                      <a16:colId xmlns:a16="http://schemas.microsoft.com/office/drawing/2014/main" val="3456573097"/>
                    </a:ext>
                  </a:extLst>
                </a:gridCol>
                <a:gridCol w="1078140">
                  <a:extLst>
                    <a:ext uri="{9D8B030D-6E8A-4147-A177-3AD203B41FA5}">
                      <a16:colId xmlns:a16="http://schemas.microsoft.com/office/drawing/2014/main" val="4165634853"/>
                    </a:ext>
                  </a:extLst>
                </a:gridCol>
                <a:gridCol w="923096">
                  <a:extLst>
                    <a:ext uri="{9D8B030D-6E8A-4147-A177-3AD203B41FA5}">
                      <a16:colId xmlns:a16="http://schemas.microsoft.com/office/drawing/2014/main" val="2807844101"/>
                    </a:ext>
                  </a:extLst>
                </a:gridCol>
                <a:gridCol w="1701065">
                  <a:extLst>
                    <a:ext uri="{9D8B030D-6E8A-4147-A177-3AD203B41FA5}">
                      <a16:colId xmlns:a16="http://schemas.microsoft.com/office/drawing/2014/main" val="700291393"/>
                    </a:ext>
                  </a:extLst>
                </a:gridCol>
                <a:gridCol w="1271806">
                  <a:extLst>
                    <a:ext uri="{9D8B030D-6E8A-4147-A177-3AD203B41FA5}">
                      <a16:colId xmlns:a16="http://schemas.microsoft.com/office/drawing/2014/main" val="1716063837"/>
                    </a:ext>
                  </a:extLst>
                </a:gridCol>
              </a:tblGrid>
              <a:tr h="1394994">
                <a:tc>
                  <a:txBody>
                    <a:bodyPr/>
                    <a:lstStyle/>
                    <a:p>
                      <a:pPr algn="just" fontAlgn="t">
                        <a:lnSpc>
                          <a:spcPct val="115000"/>
                        </a:lnSpc>
                        <a:spcAft>
                          <a:spcPts val="1000"/>
                        </a:spcAft>
                        <a:buNone/>
                      </a:pPr>
                      <a:r>
                        <a:rPr lang="en-ZA" sz="1900" b="1" i="0" u="none" strike="noStrike">
                          <a:effectLst/>
                          <a:latin typeface="Arial" panose="020B0604020202020204" pitchFamily="34" charset="0"/>
                          <a:ea typeface="Times New Roman" panose="02020603050405020304" pitchFamily="18" charset="0"/>
                          <a:cs typeface="Times New Roman" panose="02020603050405020304" pitchFamily="18" charset="0"/>
                        </a:rPr>
                        <a:t>Participant no</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1" i="0" u="none" strike="noStrike">
                          <a:effectLst/>
                          <a:latin typeface="Arial" panose="020B0604020202020204" pitchFamily="34" charset="0"/>
                          <a:ea typeface="Times New Roman" panose="02020603050405020304" pitchFamily="18" charset="0"/>
                          <a:cs typeface="Times New Roman" panose="02020603050405020304" pitchFamily="18" charset="0"/>
                        </a:rPr>
                        <a:t>Bachelor of Social Work</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1" i="0" u="none" strike="noStrike">
                          <a:effectLst/>
                          <a:latin typeface="Arial" panose="020B0604020202020204" pitchFamily="34" charset="0"/>
                          <a:ea typeface="Times New Roman" panose="02020603050405020304" pitchFamily="18" charset="0"/>
                          <a:cs typeface="Times New Roman" panose="02020603050405020304" pitchFamily="18" charset="0"/>
                        </a:rPr>
                        <a:t>Master of Art in Social Work</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gridSpan="2">
                  <a:txBody>
                    <a:bodyPr/>
                    <a:lstStyle/>
                    <a:p>
                      <a:pPr algn="just" fontAlgn="t">
                        <a:lnSpc>
                          <a:spcPct val="115000"/>
                        </a:lnSpc>
                        <a:spcAft>
                          <a:spcPts val="1000"/>
                        </a:spcAft>
                        <a:buNone/>
                      </a:pPr>
                      <a:r>
                        <a:rPr lang="en-ZA" sz="1900" b="1" i="0" u="none" strike="noStrike">
                          <a:effectLst/>
                          <a:latin typeface="Arial" panose="020B0604020202020204" pitchFamily="34" charset="0"/>
                          <a:ea typeface="Times New Roman" panose="02020603050405020304" pitchFamily="18" charset="0"/>
                          <a:cs typeface="Times New Roman" panose="02020603050405020304" pitchFamily="18" charset="0"/>
                        </a:rPr>
                        <a:t>Masters in another field </a:t>
                      </a:r>
                      <a:endParaRPr lang="en-ZA" sz="2800" b="0" i="0" u="none" strike="noStrike">
                        <a:effectLst/>
                        <a:latin typeface="Arial" panose="020B0604020202020204" pitchFamily="34" charset="0"/>
                      </a:endParaRPr>
                    </a:p>
                  </a:txBody>
                  <a:tcPr marL="143752" marR="143752" marT="71876" marB="7187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hMerge="1">
                  <a:txBody>
                    <a:bodyPr/>
                    <a:lstStyle/>
                    <a:p>
                      <a:endParaRPr lang="en-ZA"/>
                    </a:p>
                  </a:txBody>
                  <a:tcPr/>
                </a:tc>
                <a:tc>
                  <a:txBody>
                    <a:bodyPr/>
                    <a:lstStyle/>
                    <a:p>
                      <a:pPr algn="just" fontAlgn="t">
                        <a:lnSpc>
                          <a:spcPct val="115000"/>
                        </a:lnSpc>
                        <a:spcAft>
                          <a:spcPts val="1000"/>
                        </a:spcAft>
                        <a:buNone/>
                      </a:pPr>
                      <a:r>
                        <a:rPr lang="en-ZA" sz="1900" b="1" i="0" u="none" strike="noStrike">
                          <a:effectLst/>
                          <a:latin typeface="Arial" panose="020B0604020202020204" pitchFamily="34" charset="0"/>
                          <a:ea typeface="Times New Roman" panose="02020603050405020304" pitchFamily="18" charset="0"/>
                          <a:cs typeface="Times New Roman" panose="02020603050405020304" pitchFamily="18" charset="0"/>
                        </a:rPr>
                        <a:t>PhD in Social Work</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1" i="0" u="none" strike="noStrike">
                          <a:effectLst/>
                          <a:latin typeface="Arial" panose="020B0604020202020204" pitchFamily="34" charset="0"/>
                          <a:ea typeface="Times New Roman" panose="02020603050405020304" pitchFamily="18" charset="0"/>
                          <a:cs typeface="Times New Roman" panose="02020603050405020304" pitchFamily="18" charset="0"/>
                        </a:rPr>
                        <a:t>PhD in another field</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717876495"/>
                  </a:ext>
                </a:extLst>
              </a:tr>
              <a:tr h="531883">
                <a:tc>
                  <a:txBody>
                    <a:bodyPr/>
                    <a:lstStyle/>
                    <a:p>
                      <a:pPr algn="just" fontAlgn="t">
                        <a:lnSpc>
                          <a:spcPct val="115000"/>
                        </a:lnSpc>
                        <a:spcAft>
                          <a:spcPts val="1000"/>
                        </a:spcAft>
                        <a:buNone/>
                      </a:pPr>
                      <a:r>
                        <a:rPr lang="en-ZA" sz="19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1</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gridSpan="2">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43752" marR="143752" marT="71876" marB="7187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hMerge="1">
                  <a:txBody>
                    <a:bodyPr/>
                    <a:lstStyle/>
                    <a:p>
                      <a:endParaRPr lang="en-ZA"/>
                    </a:p>
                  </a:txBody>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429946824"/>
                  </a:ext>
                </a:extLst>
              </a:tr>
              <a:tr h="403105">
                <a:tc>
                  <a:txBody>
                    <a:bodyPr/>
                    <a:lstStyle/>
                    <a:p>
                      <a:pPr algn="just" fontAlgn="t">
                        <a:lnSpc>
                          <a:spcPct val="115000"/>
                        </a:lnSpc>
                        <a:spcAft>
                          <a:spcPts val="1000"/>
                        </a:spcAft>
                        <a:buNone/>
                      </a:pPr>
                      <a:r>
                        <a:rPr lang="en-ZA" sz="19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2</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gridSpan="2">
                  <a:txBody>
                    <a:bodyPr/>
                    <a:lstStyle/>
                    <a:p>
                      <a:pPr algn="l" fontAlgn="t">
                        <a:buNone/>
                      </a:pPr>
                      <a:endParaRPr lang="en-US" sz="2800" b="0" i="0" u="none" strike="noStrike">
                        <a:effectLst/>
                        <a:latin typeface="Arial" panose="020B0604020202020204" pitchFamily="34" charset="0"/>
                      </a:endParaRPr>
                    </a:p>
                  </a:txBody>
                  <a:tcPr marL="143752" marR="143752" marT="71876" marB="7187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hMerge="1">
                  <a:txBody>
                    <a:bodyPr/>
                    <a:lstStyle/>
                    <a:p>
                      <a:endParaRPr lang="en-ZA"/>
                    </a:p>
                  </a:txBody>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377968767"/>
                  </a:ext>
                </a:extLst>
              </a:tr>
              <a:tr h="403105">
                <a:tc>
                  <a:txBody>
                    <a:bodyPr/>
                    <a:lstStyle/>
                    <a:p>
                      <a:pPr algn="just" fontAlgn="t">
                        <a:lnSpc>
                          <a:spcPct val="115000"/>
                        </a:lnSpc>
                        <a:spcAft>
                          <a:spcPts val="1000"/>
                        </a:spcAft>
                        <a:buNone/>
                      </a:pPr>
                      <a:r>
                        <a:rPr lang="en-ZA" sz="19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3</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gridSpan="2">
                  <a:txBody>
                    <a:bodyPr/>
                    <a:lstStyle/>
                    <a:p>
                      <a:pPr algn="l" fontAlgn="t">
                        <a:buNone/>
                      </a:pPr>
                      <a:endParaRPr lang="en-US" sz="2800" b="0" i="0" u="none" strike="noStrike">
                        <a:effectLst/>
                        <a:latin typeface="Arial" panose="020B0604020202020204" pitchFamily="34" charset="0"/>
                      </a:endParaRPr>
                    </a:p>
                  </a:txBody>
                  <a:tcPr marL="143752" marR="143752" marT="71876" marB="7187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hMerge="1">
                  <a:txBody>
                    <a:bodyPr/>
                    <a:lstStyle/>
                    <a:p>
                      <a:endParaRPr lang="en-ZA"/>
                    </a:p>
                  </a:txBody>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708831134"/>
                  </a:ext>
                </a:extLst>
              </a:tr>
              <a:tr h="531883">
                <a:tc>
                  <a:txBody>
                    <a:bodyPr/>
                    <a:lstStyle/>
                    <a:p>
                      <a:pPr algn="just" fontAlgn="t">
                        <a:lnSpc>
                          <a:spcPct val="115000"/>
                        </a:lnSpc>
                        <a:spcAft>
                          <a:spcPts val="1000"/>
                        </a:spcAft>
                        <a:buNone/>
                      </a:pPr>
                      <a:r>
                        <a:rPr lang="en-ZA" sz="19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4</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gridSpan="2">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43752" marR="143752" marT="71876" marB="7187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hMerge="1">
                  <a:txBody>
                    <a:bodyPr/>
                    <a:lstStyle/>
                    <a:p>
                      <a:endParaRPr lang="en-ZA"/>
                    </a:p>
                  </a:txBody>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205315248"/>
                  </a:ext>
                </a:extLst>
              </a:tr>
              <a:tr h="531883">
                <a:tc>
                  <a:txBody>
                    <a:bodyPr/>
                    <a:lstStyle/>
                    <a:p>
                      <a:pPr algn="just" fontAlgn="t">
                        <a:lnSpc>
                          <a:spcPct val="115000"/>
                        </a:lnSpc>
                        <a:spcAft>
                          <a:spcPts val="1000"/>
                        </a:spcAft>
                        <a:buNone/>
                      </a:pPr>
                      <a:r>
                        <a:rPr lang="en-ZA" sz="19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5</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gridSpan="2">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43752" marR="143752" marT="71876" marB="7187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hMerge="1">
                  <a:txBody>
                    <a:bodyPr/>
                    <a:lstStyle/>
                    <a:p>
                      <a:endParaRPr lang="en-ZA"/>
                    </a:p>
                  </a:txBody>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just" fontAlgn="t">
                        <a:lnSpc>
                          <a:spcPct val="115000"/>
                        </a:lnSpc>
                        <a:spcAft>
                          <a:spcPts val="1000"/>
                        </a:spcAft>
                        <a:buNone/>
                      </a:pPr>
                      <a:r>
                        <a:rPr lang="en-ZA" sz="1900" b="0" i="0" u="none" strike="noStrike">
                          <a:solidFill>
                            <a:srgbClr val="000000"/>
                          </a:solidFill>
                          <a:effectLst/>
                          <a:latin typeface="Times New Roman" panose="02020603050405020304" pitchFamily="18" charset="0"/>
                          <a:ea typeface="Times New Roman" panose="02020603050405020304" pitchFamily="18" charset="0"/>
                          <a:cs typeface="Segoe UI Symbol" panose="020B0502040204020203" pitchFamily="34" charset="0"/>
                        </a:rPr>
                        <a:t>✓</a:t>
                      </a:r>
                      <a:endParaRPr lang="en-ZA"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buNone/>
                      </a:pPr>
                      <a:endParaRPr lang="en-US" sz="2800" b="0" i="0" u="none" strike="noStrike">
                        <a:effectLst/>
                        <a:latin typeface="Arial" panose="020B0604020202020204" pitchFamily="34" charset="0"/>
                      </a:endParaRPr>
                    </a:p>
                  </a:txBody>
                  <a:tcPr marL="107814" marR="107814" marT="14974"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735756554"/>
                  </a:ext>
                </a:extLst>
              </a:tr>
            </a:tbl>
          </a:graphicData>
        </a:graphic>
      </p:graphicFrame>
      <p:pic>
        <p:nvPicPr>
          <p:cNvPr id="2" name="Picture 2" descr="University of Johannesburg (UJ): Online Application 2022 / 2023">
            <a:extLst>
              <a:ext uri="{FF2B5EF4-FFF2-40B4-BE49-F238E27FC236}">
                <a16:creationId xmlns:a16="http://schemas.microsoft.com/office/drawing/2014/main" id="{7CC74024-BD92-1FA2-3BC2-9956AD31E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2103" y="295726"/>
            <a:ext cx="1658937" cy="100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9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8" name="Rectangle 17">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a:extLst>
              <a:ext uri="{FF2B5EF4-FFF2-40B4-BE49-F238E27FC236}">
                <a16:creationId xmlns:a16="http://schemas.microsoft.com/office/drawing/2014/main" id="{F1AB3816-EA63-E009-31DE-7460810CA657}"/>
              </a:ext>
            </a:extLst>
          </p:cNvPr>
          <p:cNvSpPr>
            <a:spLocks noGrp="1"/>
          </p:cNvSpPr>
          <p:nvPr>
            <p:ph type="title"/>
          </p:nvPr>
        </p:nvSpPr>
        <p:spPr>
          <a:xfrm>
            <a:off x="876691" y="301843"/>
            <a:ext cx="10477109" cy="1003532"/>
          </a:xfrm>
        </p:spPr>
        <p:txBody>
          <a:bodyPr anchor="ctr">
            <a:normAutofit/>
          </a:bodyPr>
          <a:lstStyle/>
          <a:p>
            <a:r>
              <a:rPr lang="en-ZA" sz="3200" dirty="0">
                <a:solidFill>
                  <a:srgbClr val="FFFFFF"/>
                </a:solidFill>
              </a:rPr>
              <a:t>Participants’ Work Experience</a:t>
            </a:r>
          </a:p>
        </p:txBody>
      </p:sp>
      <p:graphicFrame>
        <p:nvGraphicFramePr>
          <p:cNvPr id="4" name="Content Placeholder 3">
            <a:extLst>
              <a:ext uri="{FF2B5EF4-FFF2-40B4-BE49-F238E27FC236}">
                <a16:creationId xmlns:a16="http://schemas.microsoft.com/office/drawing/2014/main" id="{E17DB0D4-9E9A-3402-4641-2114A3FB5F7F}"/>
              </a:ext>
            </a:extLst>
          </p:cNvPr>
          <p:cNvGraphicFramePr>
            <a:graphicFrameLocks noGrp="1"/>
          </p:cNvGraphicFramePr>
          <p:nvPr>
            <p:ph idx="1"/>
            <p:extLst>
              <p:ext uri="{D42A27DB-BD31-4B8C-83A1-F6EECF244321}">
                <p14:modId xmlns:p14="http://schemas.microsoft.com/office/powerpoint/2010/main" val="1534905748"/>
              </p:ext>
            </p:extLst>
          </p:nvPr>
        </p:nvGraphicFramePr>
        <p:xfrm>
          <a:off x="876690" y="2387707"/>
          <a:ext cx="10439011" cy="3482556"/>
        </p:xfrm>
        <a:graphic>
          <a:graphicData uri="http://schemas.openxmlformats.org/drawingml/2006/table">
            <a:tbl>
              <a:tblPr firstRow="1" firstCol="1" bandRow="1">
                <a:tableStyleId>{5940675A-B579-460E-94D1-54222C63F5DA}</a:tableStyleId>
              </a:tblPr>
              <a:tblGrid>
                <a:gridCol w="2130588">
                  <a:extLst>
                    <a:ext uri="{9D8B030D-6E8A-4147-A177-3AD203B41FA5}">
                      <a16:colId xmlns:a16="http://schemas.microsoft.com/office/drawing/2014/main" val="3925886842"/>
                    </a:ext>
                  </a:extLst>
                </a:gridCol>
                <a:gridCol w="1404401">
                  <a:extLst>
                    <a:ext uri="{9D8B030D-6E8A-4147-A177-3AD203B41FA5}">
                      <a16:colId xmlns:a16="http://schemas.microsoft.com/office/drawing/2014/main" val="903009925"/>
                    </a:ext>
                  </a:extLst>
                </a:gridCol>
                <a:gridCol w="2604526">
                  <a:extLst>
                    <a:ext uri="{9D8B030D-6E8A-4147-A177-3AD203B41FA5}">
                      <a16:colId xmlns:a16="http://schemas.microsoft.com/office/drawing/2014/main" val="3064791915"/>
                    </a:ext>
                  </a:extLst>
                </a:gridCol>
                <a:gridCol w="1712335">
                  <a:extLst>
                    <a:ext uri="{9D8B030D-6E8A-4147-A177-3AD203B41FA5}">
                      <a16:colId xmlns:a16="http://schemas.microsoft.com/office/drawing/2014/main" val="1552153833"/>
                    </a:ext>
                  </a:extLst>
                </a:gridCol>
                <a:gridCol w="2587161">
                  <a:extLst>
                    <a:ext uri="{9D8B030D-6E8A-4147-A177-3AD203B41FA5}">
                      <a16:colId xmlns:a16="http://schemas.microsoft.com/office/drawing/2014/main" val="3338177001"/>
                    </a:ext>
                  </a:extLst>
                </a:gridCol>
              </a:tblGrid>
              <a:tr h="722200">
                <a:tc>
                  <a:txBody>
                    <a:bodyPr/>
                    <a:lstStyle/>
                    <a:p>
                      <a:pPr algn="just">
                        <a:lnSpc>
                          <a:spcPct val="115000"/>
                        </a:lnSpc>
                        <a:spcAft>
                          <a:spcPts val="1000"/>
                        </a:spcAft>
                        <a:buNone/>
                      </a:pPr>
                      <a:r>
                        <a:rPr lang="en-ZA" sz="1600" b="1" cap="none" spc="0" dirty="0">
                          <a:solidFill>
                            <a:schemeClr val="tx1"/>
                          </a:solidFill>
                          <a:effectLst/>
                        </a:rPr>
                        <a:t>Participant no</a:t>
                      </a:r>
                      <a:endParaRPr lang="en-ZA" sz="16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gridSpan="2">
                  <a:txBody>
                    <a:bodyPr/>
                    <a:lstStyle/>
                    <a:p>
                      <a:pPr algn="just">
                        <a:lnSpc>
                          <a:spcPct val="115000"/>
                        </a:lnSpc>
                        <a:spcAft>
                          <a:spcPts val="1000"/>
                        </a:spcAft>
                        <a:buNone/>
                      </a:pPr>
                      <a:r>
                        <a:rPr lang="en-ZA" sz="1600" b="1" cap="none" spc="0" dirty="0">
                          <a:solidFill>
                            <a:schemeClr val="tx1"/>
                          </a:solidFill>
                          <a:effectLst/>
                        </a:rPr>
                        <a:t>Years of practicing experience as a social worker</a:t>
                      </a:r>
                      <a:endParaRPr lang="en-ZA" sz="16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hMerge="1">
                  <a:txBody>
                    <a:bodyPr/>
                    <a:lstStyle/>
                    <a:p>
                      <a:endParaRPr lang="en-ZA"/>
                    </a:p>
                  </a:txBody>
                  <a:tcPr/>
                </a:tc>
                <a:tc gridSpan="2">
                  <a:txBody>
                    <a:bodyPr/>
                    <a:lstStyle/>
                    <a:p>
                      <a:pPr algn="just">
                        <a:lnSpc>
                          <a:spcPct val="115000"/>
                        </a:lnSpc>
                        <a:spcAft>
                          <a:spcPts val="1000"/>
                        </a:spcAft>
                        <a:buNone/>
                      </a:pPr>
                      <a:r>
                        <a:rPr lang="en-ZA" sz="1600" b="1" cap="none" spc="0" dirty="0">
                          <a:solidFill>
                            <a:schemeClr val="tx1"/>
                          </a:solidFill>
                          <a:effectLst/>
                        </a:rPr>
                        <a:t>Years of working experience in academia</a:t>
                      </a:r>
                      <a:endParaRPr lang="en-ZA" sz="16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hMerge="1">
                  <a:txBody>
                    <a:bodyPr/>
                    <a:lstStyle/>
                    <a:p>
                      <a:endParaRPr lang="en-ZA"/>
                    </a:p>
                  </a:txBody>
                  <a:tcPr/>
                </a:tc>
                <a:extLst>
                  <a:ext uri="{0D108BD9-81ED-4DB2-BD59-A6C34878D82A}">
                    <a16:rowId xmlns:a16="http://schemas.microsoft.com/office/drawing/2014/main" val="334672170"/>
                  </a:ext>
                </a:extLst>
              </a:tr>
              <a:tr h="444823">
                <a:tc>
                  <a:txBody>
                    <a:bodyPr/>
                    <a:lstStyle/>
                    <a:p>
                      <a:pPr algn="just">
                        <a:lnSpc>
                          <a:spcPct val="115000"/>
                        </a:lnSpc>
                        <a:spcAft>
                          <a:spcPts val="1000"/>
                        </a:spcAft>
                        <a:buNone/>
                      </a:pPr>
                      <a:r>
                        <a:rPr lang="en-ZA" sz="1600" b="1" cap="none" spc="0">
                          <a:solidFill>
                            <a:schemeClr val="tx1"/>
                          </a:solidFill>
                          <a:effectLst/>
                        </a:rPr>
                        <a:t> </a:t>
                      </a:r>
                      <a:endParaRPr lang="en-ZA" sz="16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b="1" cap="none" spc="0">
                          <a:solidFill>
                            <a:schemeClr val="tx1"/>
                          </a:solidFill>
                          <a:effectLst/>
                        </a:rPr>
                        <a:t>0-3 years</a:t>
                      </a:r>
                      <a:endParaRPr lang="en-ZA" sz="16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b="1" cap="none" spc="0" dirty="0">
                          <a:solidFill>
                            <a:schemeClr val="tx1"/>
                          </a:solidFill>
                          <a:effectLst/>
                        </a:rPr>
                        <a:t>3-years or more</a:t>
                      </a:r>
                      <a:endParaRPr lang="en-ZA" sz="16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b="1" cap="none" spc="0">
                          <a:solidFill>
                            <a:schemeClr val="tx1"/>
                          </a:solidFill>
                          <a:effectLst/>
                        </a:rPr>
                        <a:t>0-3 years</a:t>
                      </a:r>
                      <a:endParaRPr lang="en-ZA" sz="16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b="1" cap="none" spc="0" dirty="0">
                          <a:solidFill>
                            <a:schemeClr val="tx1"/>
                          </a:solidFill>
                          <a:effectLst/>
                        </a:rPr>
                        <a:t>3 years or more</a:t>
                      </a:r>
                      <a:endParaRPr lang="en-ZA" sz="16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extLst>
                  <a:ext uri="{0D108BD9-81ED-4DB2-BD59-A6C34878D82A}">
                    <a16:rowId xmlns:a16="http://schemas.microsoft.com/office/drawing/2014/main" val="1738247733"/>
                  </a:ext>
                </a:extLst>
              </a:tr>
              <a:tr h="444823">
                <a:tc>
                  <a:txBody>
                    <a:bodyPr/>
                    <a:lstStyle/>
                    <a:p>
                      <a:pPr algn="just">
                        <a:lnSpc>
                          <a:spcPct val="115000"/>
                        </a:lnSpc>
                        <a:spcAft>
                          <a:spcPts val="1000"/>
                        </a:spcAft>
                        <a:buNone/>
                      </a:pPr>
                      <a:r>
                        <a:rPr lang="en-ZA" sz="1600" b="1" cap="none" spc="0" dirty="0">
                          <a:solidFill>
                            <a:schemeClr val="tx1"/>
                          </a:solidFill>
                          <a:effectLst/>
                        </a:rPr>
                        <a:t>Participant 1</a:t>
                      </a:r>
                      <a:endParaRPr lang="en-ZA" sz="16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a:solidFill>
                            <a:schemeClr val="tx1"/>
                          </a:solidFill>
                          <a:effectLst/>
                        </a:rPr>
                        <a:t>✓</a:t>
                      </a:r>
                      <a:endParaRPr lang="en-ZA" sz="14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dirty="0">
                          <a:solidFill>
                            <a:schemeClr val="tx1"/>
                          </a:solidFill>
                          <a:effectLst/>
                        </a:rPr>
                        <a:t>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a:solidFill>
                            <a:schemeClr val="tx1"/>
                          </a:solidFill>
                          <a:effectLst/>
                        </a:rPr>
                        <a:t> </a:t>
                      </a:r>
                      <a:endParaRPr lang="en-ZA" sz="14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a:solidFill>
                            <a:schemeClr val="tx1"/>
                          </a:solidFill>
                          <a:effectLst/>
                        </a:rPr>
                        <a:t>✓</a:t>
                      </a:r>
                      <a:endParaRPr lang="en-ZA" sz="14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extLst>
                  <a:ext uri="{0D108BD9-81ED-4DB2-BD59-A6C34878D82A}">
                    <a16:rowId xmlns:a16="http://schemas.microsoft.com/office/drawing/2014/main" val="247563472"/>
                  </a:ext>
                </a:extLst>
              </a:tr>
              <a:tr h="444823">
                <a:tc>
                  <a:txBody>
                    <a:bodyPr/>
                    <a:lstStyle/>
                    <a:p>
                      <a:pPr algn="just">
                        <a:lnSpc>
                          <a:spcPct val="115000"/>
                        </a:lnSpc>
                        <a:spcAft>
                          <a:spcPts val="1000"/>
                        </a:spcAft>
                        <a:buNone/>
                      </a:pPr>
                      <a:r>
                        <a:rPr lang="en-ZA" sz="1600" b="1" cap="none" spc="0">
                          <a:solidFill>
                            <a:schemeClr val="tx1"/>
                          </a:solidFill>
                          <a:effectLst/>
                        </a:rPr>
                        <a:t>Participant 2</a:t>
                      </a:r>
                      <a:endParaRPr lang="en-ZA" sz="16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 </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 </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extLst>
                  <a:ext uri="{0D108BD9-81ED-4DB2-BD59-A6C34878D82A}">
                    <a16:rowId xmlns:a16="http://schemas.microsoft.com/office/drawing/2014/main" val="847385684"/>
                  </a:ext>
                </a:extLst>
              </a:tr>
              <a:tr h="444823">
                <a:tc>
                  <a:txBody>
                    <a:bodyPr/>
                    <a:lstStyle/>
                    <a:p>
                      <a:pPr algn="just">
                        <a:lnSpc>
                          <a:spcPct val="115000"/>
                        </a:lnSpc>
                        <a:spcAft>
                          <a:spcPts val="1000"/>
                        </a:spcAft>
                        <a:buNone/>
                      </a:pPr>
                      <a:r>
                        <a:rPr lang="en-ZA" sz="1600" b="1" cap="none" spc="0">
                          <a:solidFill>
                            <a:schemeClr val="tx1"/>
                          </a:solidFill>
                          <a:effectLst/>
                        </a:rPr>
                        <a:t>Participant 3</a:t>
                      </a:r>
                      <a:endParaRPr lang="en-ZA" sz="16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dirty="0">
                          <a:solidFill>
                            <a:schemeClr val="tx1"/>
                          </a:solidFill>
                          <a:effectLst/>
                        </a:rPr>
                        <a:t>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dirty="0">
                          <a:solidFill>
                            <a:schemeClr val="tx1"/>
                          </a:solidFill>
                          <a:effectLst/>
                        </a:rPr>
                        <a:t>✓</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dirty="0">
                          <a:solidFill>
                            <a:schemeClr val="tx1"/>
                          </a:solidFill>
                          <a:effectLst/>
                        </a:rPr>
                        <a:t>✓</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a:solidFill>
                            <a:schemeClr val="tx1"/>
                          </a:solidFill>
                          <a:effectLst/>
                        </a:rPr>
                        <a:t> </a:t>
                      </a:r>
                      <a:endParaRPr lang="en-ZA" sz="14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extLst>
                  <a:ext uri="{0D108BD9-81ED-4DB2-BD59-A6C34878D82A}">
                    <a16:rowId xmlns:a16="http://schemas.microsoft.com/office/drawing/2014/main" val="4186811253"/>
                  </a:ext>
                </a:extLst>
              </a:tr>
              <a:tr h="536241">
                <a:tc>
                  <a:txBody>
                    <a:bodyPr/>
                    <a:lstStyle/>
                    <a:p>
                      <a:pPr algn="just">
                        <a:lnSpc>
                          <a:spcPct val="115000"/>
                        </a:lnSpc>
                        <a:spcAft>
                          <a:spcPts val="1000"/>
                        </a:spcAft>
                        <a:buNone/>
                      </a:pPr>
                      <a:r>
                        <a:rPr lang="en-ZA" sz="1600" b="1" cap="none" spc="0">
                          <a:solidFill>
                            <a:schemeClr val="tx1"/>
                          </a:solidFill>
                          <a:effectLst/>
                        </a:rPr>
                        <a:t>Participant 4</a:t>
                      </a:r>
                      <a:endParaRPr lang="en-ZA" sz="16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 </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 </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600" cap="none" spc="0">
                          <a:solidFill>
                            <a:schemeClr val="tx1"/>
                          </a:solidFill>
                          <a:effectLst/>
                        </a:rPr>
                        <a:t>✓</a:t>
                      </a:r>
                      <a:endParaRPr lang="en-ZA" sz="16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extLst>
                  <a:ext uri="{0D108BD9-81ED-4DB2-BD59-A6C34878D82A}">
                    <a16:rowId xmlns:a16="http://schemas.microsoft.com/office/drawing/2014/main" val="3868973920"/>
                  </a:ext>
                </a:extLst>
              </a:tr>
              <a:tr h="444823">
                <a:tc>
                  <a:txBody>
                    <a:bodyPr/>
                    <a:lstStyle/>
                    <a:p>
                      <a:pPr algn="just">
                        <a:lnSpc>
                          <a:spcPct val="115000"/>
                        </a:lnSpc>
                        <a:spcAft>
                          <a:spcPts val="1000"/>
                        </a:spcAft>
                        <a:buNone/>
                      </a:pPr>
                      <a:r>
                        <a:rPr lang="en-ZA" sz="1600" b="1" cap="none" spc="0">
                          <a:solidFill>
                            <a:schemeClr val="tx1"/>
                          </a:solidFill>
                          <a:effectLst/>
                        </a:rPr>
                        <a:t>Participant 5</a:t>
                      </a:r>
                      <a:endParaRPr lang="en-ZA" sz="16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dirty="0">
                          <a:solidFill>
                            <a:schemeClr val="tx1"/>
                          </a:solidFill>
                          <a:effectLst/>
                        </a:rPr>
                        <a:t>✓</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dirty="0">
                          <a:solidFill>
                            <a:schemeClr val="tx1"/>
                          </a:solidFill>
                          <a:effectLst/>
                        </a:rPr>
                        <a:t>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lgn="just">
                        <a:lnSpc>
                          <a:spcPct val="115000"/>
                        </a:lnSpc>
                        <a:spcAft>
                          <a:spcPts val="1000"/>
                        </a:spcAft>
                        <a:buNone/>
                      </a:pPr>
                      <a:r>
                        <a:rPr lang="en-ZA" sz="1400" cap="none" spc="0">
                          <a:solidFill>
                            <a:schemeClr val="tx1"/>
                          </a:solidFill>
                          <a:effectLst/>
                        </a:rPr>
                        <a:t>✓</a:t>
                      </a:r>
                      <a:endParaRPr lang="en-ZA" sz="14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911" marR="79911" marT="74584" marB="74584"/>
                </a:tc>
                <a:tc>
                  <a:txBody>
                    <a:bodyPr/>
                    <a:lstStyle/>
                    <a:p>
                      <a:pPr>
                        <a:buNone/>
                      </a:pPr>
                      <a:endParaRPr lang="en-ZA" sz="1400" cap="none" spc="0" dirty="0">
                        <a:solidFill>
                          <a:schemeClr val="tx1"/>
                        </a:solidFill>
                        <a:effectLst/>
                        <a:latin typeface="Arial" panose="020B0604020202020204" pitchFamily="34" charset="0"/>
                        <a:cs typeface="Arial" panose="020B0604020202020204" pitchFamily="34" charset="0"/>
                      </a:endParaRPr>
                    </a:p>
                  </a:txBody>
                  <a:tcPr marL="79911" marR="79911" marT="74584" marB="74584"/>
                </a:tc>
                <a:extLst>
                  <a:ext uri="{0D108BD9-81ED-4DB2-BD59-A6C34878D82A}">
                    <a16:rowId xmlns:a16="http://schemas.microsoft.com/office/drawing/2014/main" val="4097760567"/>
                  </a:ext>
                </a:extLst>
              </a:tr>
            </a:tbl>
          </a:graphicData>
        </a:graphic>
      </p:graphicFrame>
      <p:pic>
        <p:nvPicPr>
          <p:cNvPr id="2" name="Picture 2" descr="University of Johannesburg (UJ): Online Application 2022 / 2023">
            <a:extLst>
              <a:ext uri="{FF2B5EF4-FFF2-40B4-BE49-F238E27FC236}">
                <a16:creationId xmlns:a16="http://schemas.microsoft.com/office/drawing/2014/main" id="{2A162ACE-D502-89FB-863D-07C4C5B47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5979"/>
            <a:ext cx="2027555" cy="82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92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E9FFA-219C-A901-69EE-E42621729229}"/>
              </a:ext>
            </a:extLst>
          </p:cNvPr>
          <p:cNvSpPr>
            <a:spLocks noGrp="1"/>
          </p:cNvSpPr>
          <p:nvPr>
            <p:ph type="title"/>
          </p:nvPr>
        </p:nvSpPr>
        <p:spPr>
          <a:xfrm>
            <a:off x="572493" y="238539"/>
            <a:ext cx="11018520" cy="1434415"/>
          </a:xfrm>
        </p:spPr>
        <p:txBody>
          <a:bodyPr anchor="b">
            <a:normAutofit/>
          </a:bodyPr>
          <a:lstStyle/>
          <a:p>
            <a:r>
              <a:rPr lang="en-ZA" sz="4800" dirty="0">
                <a:solidFill>
                  <a:srgbClr val="00B0F0"/>
                </a:solidFill>
              </a:rPr>
              <a:t>Key Findings: Themes </a:t>
            </a:r>
            <a:endParaRPr lang="en-US" sz="4600" dirty="0">
              <a:solidFill>
                <a:srgbClr val="00B0F0"/>
              </a:solidFill>
            </a:endParaRP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8B3AD5-CD79-8667-F72A-EF33347DC393}"/>
              </a:ext>
            </a:extLst>
          </p:cNvPr>
          <p:cNvSpPr>
            <a:spLocks noGrp="1"/>
          </p:cNvSpPr>
          <p:nvPr>
            <p:ph idx="1"/>
          </p:nvPr>
        </p:nvSpPr>
        <p:spPr>
          <a:xfrm>
            <a:off x="572492" y="2071316"/>
            <a:ext cx="8758321" cy="4119172"/>
          </a:xfrm>
        </p:spPr>
        <p:txBody>
          <a:bodyPr anchor="t">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 Discourse of lack of formal induction</a:t>
            </a:r>
          </a:p>
          <a:p>
            <a:pPr marL="0" indent="0">
              <a:buNone/>
            </a:pPr>
            <a:r>
              <a:rPr lang="en-US" dirty="0">
                <a:latin typeface="Arial" panose="020B0604020202020204" pitchFamily="34" charset="0"/>
                <a:cs typeface="Arial" panose="020B0604020202020204" pitchFamily="34" charset="0"/>
              </a:rPr>
              <a:t>2. Discourse of institutional and academic freedom</a:t>
            </a:r>
          </a:p>
          <a:p>
            <a:pPr marL="0" indent="0">
              <a:buNone/>
            </a:pPr>
            <a:r>
              <a:rPr lang="en-US" dirty="0">
                <a:latin typeface="Arial" panose="020B0604020202020204" pitchFamily="34" charset="0"/>
                <a:cs typeface="Arial" panose="020B0604020202020204" pitchFamily="34" charset="0"/>
              </a:rPr>
              <a:t>3. Discourse of silencing </a:t>
            </a:r>
            <a:r>
              <a:rPr lang="en-US" dirty="0" err="1">
                <a:latin typeface="Arial" panose="020B0604020202020204" pitchFamily="34" charset="0"/>
                <a:cs typeface="Arial" panose="020B0604020202020204" pitchFamily="34" charset="0"/>
              </a:rPr>
              <a:t>decolonisation</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4. Discourse about theory and practice </a:t>
            </a:r>
          </a:p>
          <a:p>
            <a:pPr marL="0" indent="0">
              <a:buNone/>
            </a:pPr>
            <a:r>
              <a:rPr lang="en-US" dirty="0">
                <a:latin typeface="Arial" panose="020B0604020202020204" pitchFamily="34" charset="0"/>
                <a:cs typeface="Arial" panose="020B0604020202020204" pitchFamily="34" charset="0"/>
              </a:rPr>
              <a:t>5. Discourses of university’s deliverables expectations</a:t>
            </a:r>
          </a:p>
          <a:p>
            <a:pPr marL="0" indent="0">
              <a:buNone/>
            </a:pPr>
            <a:endParaRPr lang="en-US" sz="1900" dirty="0"/>
          </a:p>
        </p:txBody>
      </p:sp>
      <p:pic>
        <p:nvPicPr>
          <p:cNvPr id="5" name="Picture 4" descr="An open book and on top are eyeglasses and pen">
            <a:extLst>
              <a:ext uri="{FF2B5EF4-FFF2-40B4-BE49-F238E27FC236}">
                <a16:creationId xmlns:a16="http://schemas.microsoft.com/office/drawing/2014/main" id="{18CB79D3-8EA4-A8C7-CFB0-86AFBC939474}"/>
              </a:ext>
            </a:extLst>
          </p:cNvPr>
          <p:cNvPicPr>
            <a:picLocks noChangeAspect="1"/>
          </p:cNvPicPr>
          <p:nvPr/>
        </p:nvPicPr>
        <p:blipFill>
          <a:blip r:embed="rId3"/>
          <a:srcRect l="7944" r="27840" b="2"/>
          <a:stretch/>
        </p:blipFill>
        <p:spPr>
          <a:xfrm>
            <a:off x="9330812" y="2093976"/>
            <a:ext cx="2285909" cy="4096512"/>
          </a:xfrm>
          <a:prstGeom prst="rect">
            <a:avLst/>
          </a:prstGeom>
        </p:spPr>
      </p:pic>
      <p:pic>
        <p:nvPicPr>
          <p:cNvPr id="4" name="Picture 2" descr="University of Johannesburg (UJ): Online Application 2022 / 2023">
            <a:extLst>
              <a:ext uri="{FF2B5EF4-FFF2-40B4-BE49-F238E27FC236}">
                <a16:creationId xmlns:a16="http://schemas.microsoft.com/office/drawing/2014/main" id="{F4DA7A69-CDB6-C3B5-1A08-4EB84BAF2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97126"/>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0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8AF1856B-6635-E11F-B463-8D17A65A701E}"/>
              </a:ext>
            </a:extLst>
          </p:cNvPr>
          <p:cNvSpPr>
            <a:spLocks noGrp="1"/>
          </p:cNvSpPr>
          <p:nvPr>
            <p:ph type="title"/>
          </p:nvPr>
        </p:nvSpPr>
        <p:spPr>
          <a:xfrm>
            <a:off x="614681" y="548641"/>
            <a:ext cx="8762584" cy="757646"/>
          </a:xfrm>
        </p:spPr>
        <p:txBody>
          <a:bodyPr anchor="t">
            <a:normAutofit/>
          </a:bodyPr>
          <a:lstStyle/>
          <a:p>
            <a:r>
              <a:rPr lang="en-US" sz="2800" b="1" dirty="0">
                <a:solidFill>
                  <a:schemeClr val="accent1">
                    <a:lumMod val="75000"/>
                  </a:schemeClr>
                </a:solidFill>
              </a:rPr>
              <a:t>Examples of quotes from participants </a:t>
            </a:r>
          </a:p>
        </p:txBody>
      </p:sp>
      <p:sp>
        <p:nvSpPr>
          <p:cNvPr id="7" name="Content Placeholder 6">
            <a:extLst>
              <a:ext uri="{FF2B5EF4-FFF2-40B4-BE49-F238E27FC236}">
                <a16:creationId xmlns:a16="http://schemas.microsoft.com/office/drawing/2014/main" id="{39B33D28-B631-DA84-1681-50FF3A635717}"/>
              </a:ext>
            </a:extLst>
          </p:cNvPr>
          <p:cNvSpPr>
            <a:spLocks noGrp="1"/>
          </p:cNvSpPr>
          <p:nvPr>
            <p:ph idx="1"/>
          </p:nvPr>
        </p:nvSpPr>
        <p:spPr>
          <a:xfrm>
            <a:off x="614680" y="1408922"/>
            <a:ext cx="9024620" cy="5029978"/>
          </a:xfrm>
        </p:spPr>
        <p:txBody>
          <a:bodyPr>
            <a:normAutofit fontScale="92500"/>
          </a:bodyPr>
          <a:lstStyle/>
          <a:p>
            <a:r>
              <a:rPr lang="en-ZA" b="1" dirty="0"/>
              <a:t>Discourse of lack of induction</a:t>
            </a:r>
            <a:endParaRPr lang="en-ZA" dirty="0"/>
          </a:p>
          <a:p>
            <a:pPr marL="0" indent="0">
              <a:buNone/>
            </a:pPr>
            <a:r>
              <a:rPr lang="en-ZA" i="1" dirty="0"/>
              <a:t>"There was no specific induction, that now we orientate you around our curriculum or anything." </a:t>
            </a:r>
            <a:r>
              <a:rPr lang="en-ZA" dirty="0"/>
              <a:t>(participant 2)</a:t>
            </a:r>
          </a:p>
          <a:p>
            <a:r>
              <a:rPr lang="en-ZA" b="1" dirty="0"/>
              <a:t>Discourse of academic freedom</a:t>
            </a:r>
            <a:endParaRPr lang="en-ZA" dirty="0"/>
          </a:p>
          <a:p>
            <a:pPr marL="0" indent="0">
              <a:buNone/>
            </a:pPr>
            <a:r>
              <a:rPr lang="en-ZA" i="1" dirty="0"/>
              <a:t>“You are given curriculum as it is… it’s up to you now to be critical enough, redesign your own curriculum. You just need to present to HOD and motivate why you must change the contents.”</a:t>
            </a:r>
            <a:r>
              <a:rPr lang="en-ZA" dirty="0"/>
              <a:t>  </a:t>
            </a:r>
            <a:r>
              <a:rPr lang="en-US" dirty="0"/>
              <a:t>(</a:t>
            </a:r>
            <a:r>
              <a:rPr lang="en-ZA" dirty="0"/>
              <a:t>Participant 2)</a:t>
            </a:r>
          </a:p>
          <a:p>
            <a:pPr>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Discourse about theory and practice </a:t>
            </a:r>
            <a:endParaRPr lang="en-ZA" dirty="0"/>
          </a:p>
          <a:p>
            <a:pPr marL="0" indent="0">
              <a:buNone/>
            </a:pPr>
            <a:r>
              <a:rPr lang="en-ZA" i="1" dirty="0"/>
              <a:t>“I teach it, students are not understanding though the textbook I prescribed is South African, the content is still Western oriented it lacks South African context</a:t>
            </a:r>
            <a:r>
              <a:rPr lang="en-ZA" dirty="0"/>
              <a:t> </a:t>
            </a:r>
            <a:r>
              <a:rPr lang="en-ZA" sz="2400" dirty="0"/>
              <a:t> </a:t>
            </a:r>
            <a:r>
              <a:rPr lang="en-ZA" dirty="0"/>
              <a:t> very important point</a:t>
            </a:r>
          </a:p>
          <a:p>
            <a:pPr algn="just"/>
            <a:endParaRPr lang="en-US" sz="2400" dirty="0"/>
          </a:p>
          <a:p>
            <a:pPr algn="just"/>
            <a:endParaRPr lang="en-US" sz="2400" dirty="0"/>
          </a:p>
          <a:p>
            <a:pPr marL="0" indent="0" algn="just">
              <a:buNone/>
            </a:pPr>
            <a:endParaRPr lang="en-US" sz="2400" dirty="0"/>
          </a:p>
        </p:txBody>
      </p:sp>
      <p:sp>
        <p:nvSpPr>
          <p:cNvPr id="21" name="Footer Placeholder 4">
            <a:extLst>
              <a:ext uri="{FF2B5EF4-FFF2-40B4-BE49-F238E27FC236}">
                <a16:creationId xmlns:a16="http://schemas.microsoft.com/office/drawing/2014/main" id="{71CEB2DA-6AA9-FC7F-BD25-9F477656C337}"/>
              </a:ext>
            </a:extLst>
          </p:cNvPr>
          <p:cNvSpPr>
            <a:spLocks noGrp="1"/>
          </p:cNvSpPr>
          <p:nvPr>
            <p:ph type="ftr" sz="quarter" idx="11"/>
          </p:nvPr>
        </p:nvSpPr>
        <p:spPr/>
        <p:txBody>
          <a:bodyPr>
            <a:normAutofit/>
          </a:bodyPr>
          <a:lstStyle/>
          <a:p>
            <a:pPr>
              <a:spcAft>
                <a:spcPts val="600"/>
              </a:spcAft>
            </a:pPr>
            <a:r>
              <a:rPr lang="en-US">
                <a:solidFill>
                  <a:srgbClr val="FFFFFF"/>
                </a:solidFill>
              </a:rPr>
              <a:t>Sample Footer Text</a:t>
            </a:r>
          </a:p>
        </p:txBody>
      </p:sp>
      <p:sp>
        <p:nvSpPr>
          <p:cNvPr id="22" name="Slide Number Placeholder 5">
            <a:extLst>
              <a:ext uri="{FF2B5EF4-FFF2-40B4-BE49-F238E27FC236}">
                <a16:creationId xmlns:a16="http://schemas.microsoft.com/office/drawing/2014/main" id="{6E12565A-CC02-62BB-19FD-9F95294060AD}"/>
              </a:ext>
            </a:extLst>
          </p:cNvPr>
          <p:cNvSpPr>
            <a:spLocks noGrp="1"/>
          </p:cNvSpPr>
          <p:nvPr>
            <p:ph type="sldNum" sz="quarter" idx="12"/>
          </p:nvPr>
        </p:nvSpPr>
        <p:spPr/>
        <p:txBody>
          <a:bodyPr>
            <a:normAutofit/>
          </a:bodyPr>
          <a:lstStyle/>
          <a:p>
            <a:pPr>
              <a:spcAft>
                <a:spcPts val="600"/>
              </a:spcAft>
            </a:pPr>
            <a:fld id="{6F391B04-159E-4284-919C-20BE23D169A4}" type="slidenum">
              <a:rPr lang="en-US">
                <a:solidFill>
                  <a:srgbClr val="FFFFFF"/>
                </a:solidFill>
              </a:rPr>
              <a:pPr>
                <a:spcAft>
                  <a:spcPts val="600"/>
                </a:spcAft>
              </a:pPr>
              <a:t>13</a:t>
            </a:fld>
            <a:endParaRPr lang="en-US">
              <a:solidFill>
                <a:srgbClr val="FFFFFF"/>
              </a:solidFill>
            </a:endParaRPr>
          </a:p>
        </p:txBody>
      </p:sp>
      <p:pic>
        <p:nvPicPr>
          <p:cNvPr id="34" name="Picture 33" descr="White puzzle with one red piece">
            <a:extLst>
              <a:ext uri="{FF2B5EF4-FFF2-40B4-BE49-F238E27FC236}">
                <a16:creationId xmlns:a16="http://schemas.microsoft.com/office/drawing/2014/main" id="{B02BC48C-7AAA-7FB7-4BC9-62CABC6891F8}"/>
              </a:ext>
            </a:extLst>
          </p:cNvPr>
          <p:cNvPicPr>
            <a:picLocks noChangeAspect="1"/>
          </p:cNvPicPr>
          <p:nvPr/>
        </p:nvPicPr>
        <p:blipFill rotWithShape="1">
          <a:blip r:embed="rId3"/>
          <a:srcRect l="20292" r="18689"/>
          <a:stretch/>
        </p:blipFill>
        <p:spPr>
          <a:xfrm>
            <a:off x="9639300" y="10"/>
            <a:ext cx="2552700" cy="6857990"/>
          </a:xfrm>
          <a:prstGeom prst="rect">
            <a:avLst/>
          </a:prstGeom>
          <a:noFill/>
        </p:spPr>
      </p:pic>
      <p:pic>
        <p:nvPicPr>
          <p:cNvPr id="2" name="Picture 2" descr="University of Johannesburg (UJ): Online Application 2022 / 2023">
            <a:extLst>
              <a:ext uri="{FF2B5EF4-FFF2-40B4-BE49-F238E27FC236}">
                <a16:creationId xmlns:a16="http://schemas.microsoft.com/office/drawing/2014/main" id="{6BFEB673-DCEF-EDD6-DAB1-34E78F67C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790" y="-33326"/>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4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C630-82BE-8644-0A47-FA4762C1D097}"/>
              </a:ext>
            </a:extLst>
          </p:cNvPr>
          <p:cNvSpPr>
            <a:spLocks noGrp="1"/>
          </p:cNvSpPr>
          <p:nvPr>
            <p:ph type="title"/>
          </p:nvPr>
        </p:nvSpPr>
        <p:spPr/>
        <p:txBody>
          <a:bodyPr/>
          <a:lstStyle/>
          <a:p>
            <a:r>
              <a:rPr kumimoji="0" lang="en-US" sz="3700" b="1" i="0" u="none" strike="noStrike" kern="1200" cap="none" spc="0" normalizeH="0" baseline="0" noProof="0" dirty="0">
                <a:ln>
                  <a:noFill/>
                </a:ln>
                <a:solidFill>
                  <a:prstClr val="black"/>
                </a:solidFill>
                <a:effectLst/>
                <a:uLnTx/>
                <a:uFillTx/>
                <a:latin typeface="Calibri Light" panose="020F0302020204030204"/>
                <a:ea typeface="+mj-ea"/>
                <a:cs typeface="+mj-cs"/>
              </a:rPr>
              <a:t>Examples of quotes from participants (continues)</a:t>
            </a:r>
            <a:endParaRPr lang="en-ZA" dirty="0"/>
          </a:p>
        </p:txBody>
      </p:sp>
      <p:sp>
        <p:nvSpPr>
          <p:cNvPr id="4" name="Content Placeholder 3">
            <a:extLst>
              <a:ext uri="{FF2B5EF4-FFF2-40B4-BE49-F238E27FC236}">
                <a16:creationId xmlns:a16="http://schemas.microsoft.com/office/drawing/2014/main" id="{3EDF1058-C21C-EA06-546D-EFA14F495BA9}"/>
              </a:ext>
            </a:extLst>
          </p:cNvPr>
          <p:cNvSpPr>
            <a:spLocks noGrp="1"/>
          </p:cNvSpPr>
          <p:nvPr>
            <p:ph idx="1"/>
          </p:nvPr>
        </p:nvSpPr>
        <p:spPr>
          <a:xfrm>
            <a:off x="838199" y="1825625"/>
            <a:ext cx="10999839" cy="4351338"/>
          </a:xfrm>
        </p:spPr>
        <p:txBody>
          <a:bodyPr>
            <a:normAutofit fontScale="85000" lnSpcReduction="20000"/>
          </a:bodyPr>
          <a:lstStyle/>
          <a:p>
            <a:r>
              <a:rPr lang="en-ZA" b="1" dirty="0"/>
              <a:t>Discourse of silencing decolonisation</a:t>
            </a:r>
            <a:endParaRPr lang="en-ZA" dirty="0"/>
          </a:p>
          <a:p>
            <a:r>
              <a:rPr lang="en-ZA" i="1" dirty="0"/>
              <a:t>“Decoloniality or decolonisation is still foreign, in as much as it's something that is old in terms of other disciplines but in social work is a foreign language.”</a:t>
            </a:r>
            <a:r>
              <a:rPr lang="en-ZA" dirty="0"/>
              <a:t> (Participant 1)</a:t>
            </a:r>
            <a:r>
              <a:rPr lang="en-ZA" i="1" dirty="0"/>
              <a:t> </a:t>
            </a:r>
            <a:endParaRPr lang="en-ZA"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ZA" i="1" dirty="0"/>
              <a:t>“When you bring up the subject </a:t>
            </a:r>
            <a:r>
              <a:rPr lang="en-ZA" dirty="0"/>
              <a:t>[decolonisation]</a:t>
            </a:r>
            <a:r>
              <a:rPr lang="en-ZA" i="1" dirty="0"/>
              <a:t>, you can sense a mixed response, some people are open to it, while others still perceive it as a disruption.”</a:t>
            </a: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 (Participant 1)</a:t>
            </a:r>
            <a:r>
              <a:rPr kumimoji="0" lang="en-ZA" sz="28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ZA" dirty="0"/>
          </a:p>
          <a:p>
            <a:r>
              <a:rPr lang="en-ZA" sz="2800" i="1" dirty="0">
                <a:effectLst/>
                <a:latin typeface="Arial" panose="020B0604020202020204" pitchFamily="34" charset="0"/>
                <a:ea typeface="Calibri" panose="020F0502020204030204" pitchFamily="34" charset="0"/>
              </a:rPr>
              <a:t>“We always think it’s those scholars that are leading in the field </a:t>
            </a:r>
            <a:r>
              <a:rPr lang="en-ZA" sz="2800" dirty="0">
                <a:effectLst/>
                <a:latin typeface="Arial" panose="020B0604020202020204" pitchFamily="34" charset="0"/>
                <a:ea typeface="Calibri" panose="020F0502020204030204" pitchFamily="34" charset="0"/>
              </a:rPr>
              <a:t>[decolonisation]</a:t>
            </a:r>
            <a:r>
              <a:rPr lang="en-ZA" sz="2800" i="1" dirty="0">
                <a:effectLst/>
                <a:latin typeface="Arial" panose="020B0604020202020204" pitchFamily="34" charset="0"/>
                <a:ea typeface="Calibri" panose="020F0502020204030204" pitchFamily="34" charset="0"/>
              </a:rPr>
              <a:t> who should lead those discussions, I also want to admit personally, I don’t see that </a:t>
            </a:r>
            <a:r>
              <a:rPr lang="en-ZA" sz="2800" dirty="0">
                <a:effectLst/>
                <a:latin typeface="Arial" panose="020B0604020202020204" pitchFamily="34" charset="0"/>
                <a:ea typeface="Calibri" panose="020F0502020204030204" pitchFamily="34" charset="0"/>
              </a:rPr>
              <a:t>[decolonisation]</a:t>
            </a:r>
            <a:r>
              <a:rPr lang="en-ZA" sz="2800" i="1" dirty="0">
                <a:effectLst/>
                <a:latin typeface="Arial" panose="020B0604020202020204" pitchFamily="34" charset="0"/>
                <a:ea typeface="Calibri" panose="020F0502020204030204" pitchFamily="34" charset="0"/>
              </a:rPr>
              <a:t> as my problem </a:t>
            </a:r>
            <a:r>
              <a:rPr lang="en-ZA" sz="2800" dirty="0">
                <a:effectLst/>
                <a:latin typeface="Arial" panose="020B0604020202020204" pitchFamily="34" charset="0"/>
                <a:ea typeface="Calibri" panose="020F0502020204030204" pitchFamily="34" charset="0"/>
              </a:rPr>
              <a:t>[laughs]</a:t>
            </a:r>
            <a:r>
              <a:rPr lang="en-ZA" sz="2800" i="1" dirty="0">
                <a:effectLst/>
                <a:latin typeface="Arial" panose="020B0604020202020204" pitchFamily="34" charset="0"/>
                <a:ea typeface="Calibri" panose="020F0502020204030204" pitchFamily="34" charset="0"/>
              </a:rPr>
              <a:t>.”</a:t>
            </a:r>
            <a:r>
              <a:rPr lang="en-ZA" sz="2800" dirty="0">
                <a:effectLst/>
                <a:latin typeface="Arial" panose="020B0604020202020204" pitchFamily="34" charset="0"/>
                <a:ea typeface="Calibri" panose="020F0502020204030204" pitchFamily="34" charset="0"/>
              </a:rPr>
              <a:t> </a:t>
            </a:r>
            <a:r>
              <a:rPr lang="en-ZA" i="1" dirty="0"/>
              <a:t>.” </a:t>
            </a:r>
            <a:r>
              <a:rPr lang="en-ZA" dirty="0"/>
              <a:t>(Participant 4)</a:t>
            </a:r>
          </a:p>
          <a:p>
            <a:r>
              <a:rPr lang="en-ZA" i="1" dirty="0"/>
              <a:t>“This decolonisation is not seen as everyone’s agenda, I don't remember him </a:t>
            </a:r>
            <a:r>
              <a:rPr lang="en-ZA" dirty="0"/>
              <a:t>[HOD] </a:t>
            </a:r>
            <a:r>
              <a:rPr lang="en-ZA" i="1" dirty="0"/>
              <a:t>mentioning anything of curriculum decolonisation.. maybe to those with interest in decolonisation.” </a:t>
            </a:r>
            <a:r>
              <a:rPr lang="en-ZA" dirty="0"/>
              <a:t>(Participant 3)</a:t>
            </a:r>
          </a:p>
          <a:p>
            <a:endParaRPr lang="en-ZA" dirty="0"/>
          </a:p>
        </p:txBody>
      </p:sp>
      <p:pic>
        <p:nvPicPr>
          <p:cNvPr id="3" name="Picture 2" descr="University of Johannesburg (UJ): Online Application 2022 / 2023">
            <a:extLst>
              <a:ext uri="{FF2B5EF4-FFF2-40B4-BE49-F238E27FC236}">
                <a16:creationId xmlns:a16="http://schemas.microsoft.com/office/drawing/2014/main" id="{AE4190AE-6AFB-3B83-FD42-48C803FB4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0237" y="193357"/>
            <a:ext cx="1966595"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7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F4B5-511B-522C-AFA0-EE8C2ADB6F46}"/>
              </a:ext>
            </a:extLst>
          </p:cNvPr>
          <p:cNvSpPr>
            <a:spLocks noGrp="1"/>
          </p:cNvSpPr>
          <p:nvPr>
            <p:ph type="title"/>
          </p:nvPr>
        </p:nvSpPr>
        <p:spPr/>
        <p:txBody>
          <a:bodyPr/>
          <a:lstStyle/>
          <a:p>
            <a:r>
              <a:rPr lang="en-ZA" dirty="0"/>
              <a:t>Examples of quotes from participants (continues)</a:t>
            </a:r>
          </a:p>
        </p:txBody>
      </p:sp>
      <p:sp>
        <p:nvSpPr>
          <p:cNvPr id="3" name="Content Placeholder 2">
            <a:extLst>
              <a:ext uri="{FF2B5EF4-FFF2-40B4-BE49-F238E27FC236}">
                <a16:creationId xmlns:a16="http://schemas.microsoft.com/office/drawing/2014/main" id="{FB263915-32FA-F189-5992-0449E2BDF0CE}"/>
              </a:ext>
            </a:extLst>
          </p:cNvPr>
          <p:cNvSpPr>
            <a:spLocks noGrp="1"/>
          </p:cNvSpPr>
          <p:nvPr>
            <p:ph idx="1"/>
          </p:nvPr>
        </p:nvSpPr>
        <p:spPr/>
        <p:txBody>
          <a:bodyPr/>
          <a:lstStyle/>
          <a:p>
            <a:r>
              <a:rPr lang="en-US" b="1" dirty="0"/>
              <a:t>Discourse of university deliverables</a:t>
            </a:r>
            <a:endParaRPr lang="en-ZA" dirty="0"/>
          </a:p>
          <a:p>
            <a:r>
              <a:rPr lang="en-ZA" i="1" dirty="0"/>
              <a:t>“…those ones</a:t>
            </a:r>
            <a:r>
              <a:rPr lang="en-ZA" dirty="0"/>
              <a:t> [international journals] </a:t>
            </a:r>
            <a:r>
              <a:rPr lang="en-ZA" i="1" dirty="0"/>
              <a:t>they would tell you to change some things, and you end up changing important things. However, for promotion and NRF rating you need to publish in those journals, and it affects the agenda of decolonisation.” </a:t>
            </a:r>
            <a:r>
              <a:rPr lang="en-ZA" dirty="0"/>
              <a:t>(participant 5)</a:t>
            </a:r>
          </a:p>
          <a:p>
            <a:endParaRPr lang="en-ZA" dirty="0"/>
          </a:p>
        </p:txBody>
      </p:sp>
      <p:pic>
        <p:nvPicPr>
          <p:cNvPr id="4" name="Picture 2" descr="University of Johannesburg (UJ): Online Application 2022 / 2023">
            <a:extLst>
              <a:ext uri="{FF2B5EF4-FFF2-40B4-BE49-F238E27FC236}">
                <a16:creationId xmlns:a16="http://schemas.microsoft.com/office/drawing/2014/main" id="{6A773964-FB98-38D3-AAF3-C43430AEB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09920"/>
            <a:ext cx="1778000" cy="104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121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F2C8-4F07-4999-4455-4D0861D06AA0}"/>
              </a:ext>
            </a:extLst>
          </p:cNvPr>
          <p:cNvSpPr>
            <a:spLocks noGrp="1"/>
          </p:cNvSpPr>
          <p:nvPr>
            <p:ph type="title"/>
          </p:nvPr>
        </p:nvSpPr>
        <p:spPr/>
        <p:txBody>
          <a:bodyPr/>
          <a:lstStyle/>
          <a:p>
            <a:r>
              <a:rPr lang="en-ZA" dirty="0">
                <a:solidFill>
                  <a:srgbClr val="00B0F0"/>
                </a:solidFill>
              </a:rPr>
              <a:t>Implications &amp; Recommendations</a:t>
            </a:r>
          </a:p>
        </p:txBody>
      </p:sp>
      <p:sp>
        <p:nvSpPr>
          <p:cNvPr id="3" name="Content Placeholder 2">
            <a:extLst>
              <a:ext uri="{FF2B5EF4-FFF2-40B4-BE49-F238E27FC236}">
                <a16:creationId xmlns:a16="http://schemas.microsoft.com/office/drawing/2014/main" id="{EBA7BC05-530B-3206-5559-60B88C4B85E1}"/>
              </a:ext>
            </a:extLst>
          </p:cNvPr>
          <p:cNvSpPr>
            <a:spLocks noGrp="1"/>
          </p:cNvSpPr>
          <p:nvPr>
            <p:ph idx="1"/>
          </p:nvPr>
        </p:nvSpPr>
        <p:spPr/>
        <p:txBody>
          <a:bodyPr>
            <a:normAutofit fontScale="77500" lnSpcReduction="20000"/>
          </a:bodyPr>
          <a:lstStyle/>
          <a:p>
            <a:r>
              <a:rPr lang="en-ZA" b="1" dirty="0"/>
              <a:t>Need for structured induction focusing on epistemic transformation</a:t>
            </a:r>
            <a:r>
              <a:rPr lang="en-ZA" dirty="0"/>
              <a:t>:</a:t>
            </a:r>
            <a:br>
              <a:rPr lang="en-ZA" dirty="0"/>
            </a:br>
            <a:r>
              <a:rPr lang="en-ZA" dirty="0"/>
              <a:t>There is an urgent need for a structured induction process that introduces early career academics to the principles of epistemic transformation and decolonial pedagogy.</a:t>
            </a:r>
          </a:p>
          <a:p>
            <a:r>
              <a:rPr lang="en-ZA" b="1" dirty="0"/>
              <a:t>Develop communities of practice and mentorship</a:t>
            </a:r>
            <a:r>
              <a:rPr lang="en-ZA" dirty="0"/>
              <a:t>:</a:t>
            </a:r>
            <a:br>
              <a:rPr lang="en-ZA" dirty="0"/>
            </a:br>
            <a:r>
              <a:rPr lang="en-ZA" dirty="0"/>
              <a:t>Establishing communities of practice and mentorship can support early career academics in critically engaging with decolonial discourses and navigating institutional challenges.</a:t>
            </a:r>
          </a:p>
          <a:p>
            <a:r>
              <a:rPr lang="en-ZA" b="1" dirty="0"/>
              <a:t>Align induction with decolonisation policies</a:t>
            </a:r>
            <a:r>
              <a:rPr lang="en-ZA" dirty="0"/>
              <a:t>:</a:t>
            </a:r>
            <a:br>
              <a:rPr lang="en-ZA" dirty="0"/>
            </a:br>
            <a:r>
              <a:rPr lang="en-ZA" dirty="0"/>
              <a:t>Induction programmes must be deliberately aligned with institutional decolonisation policies to ensure that transformation goals are embedded from the outset of academic careers.</a:t>
            </a:r>
          </a:p>
          <a:p>
            <a:r>
              <a:rPr lang="en-ZA" b="1" dirty="0"/>
              <a:t>Foster Collaboration Between Academia and Practice:</a:t>
            </a:r>
            <a:r>
              <a:rPr lang="en-ZA" dirty="0"/>
              <a:t> </a:t>
            </a:r>
            <a:r>
              <a:rPr lang="en-US" dirty="0" err="1"/>
              <a:t>Prioritise</a:t>
            </a:r>
            <a:r>
              <a:rPr lang="en-US" dirty="0"/>
              <a:t> the recruitment, development, and retention of social work academics with substantial field experience, as such experience is not merely advantageous but essential for meaningful curriculum transformation.</a:t>
            </a:r>
            <a:endParaRPr lang="en-ZA" dirty="0"/>
          </a:p>
          <a:p>
            <a:endParaRPr lang="en-ZA" dirty="0"/>
          </a:p>
        </p:txBody>
      </p:sp>
      <p:pic>
        <p:nvPicPr>
          <p:cNvPr id="4" name="Picture 2" descr="University of Johannesburg (UJ): Online Application 2022 / 2023">
            <a:extLst>
              <a:ext uri="{FF2B5EF4-FFF2-40B4-BE49-F238E27FC236}">
                <a16:creationId xmlns:a16="http://schemas.microsoft.com/office/drawing/2014/main" id="{F38FCC37-36D9-1833-D13B-89E7DFFC9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4445" y="5597126"/>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9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47D2B-5261-7702-4D69-81CE8B5C27C4}"/>
              </a:ext>
            </a:extLst>
          </p:cNvPr>
          <p:cNvSpPr>
            <a:spLocks noGrp="1"/>
          </p:cNvSpPr>
          <p:nvPr>
            <p:ph type="title"/>
          </p:nvPr>
        </p:nvSpPr>
        <p:spPr>
          <a:xfrm>
            <a:off x="640080" y="325369"/>
            <a:ext cx="4368602" cy="1009445"/>
          </a:xfrm>
        </p:spPr>
        <p:txBody>
          <a:bodyPr anchor="b">
            <a:normAutofit/>
          </a:bodyPr>
          <a:lstStyle/>
          <a:p>
            <a:r>
              <a:rPr lang="en-ZA" sz="5400" dirty="0"/>
              <a:t>Conclusion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8214E4-486F-2710-813A-8D9FD708733E}"/>
              </a:ext>
            </a:extLst>
          </p:cNvPr>
          <p:cNvSpPr>
            <a:spLocks noGrp="1"/>
          </p:cNvSpPr>
          <p:nvPr>
            <p:ph idx="1"/>
          </p:nvPr>
        </p:nvSpPr>
        <p:spPr>
          <a:xfrm>
            <a:off x="640080" y="2678434"/>
            <a:ext cx="8188610" cy="3515133"/>
          </a:xfrm>
        </p:spPr>
        <p:txBody>
          <a:bodyPr>
            <a:normAutofit fontScale="92500" lnSpcReduction="10000"/>
          </a:bodyPr>
          <a:lstStyle/>
          <a:p>
            <a:pPr marL="0" lvl="0" indent="0">
              <a:spcAft>
                <a:spcPts val="800"/>
              </a:spcAft>
              <a:buNone/>
              <a:defRPr/>
            </a:pPr>
            <a:r>
              <a:rPr lang="en-US" sz="3200" dirty="0"/>
              <a:t>To change social work education in South Africa, universities need to make changes in both structure and culture. This means giving new academics proper support, valuing different kinds of knowledge (including indigenous knowledge), and rewarding work that supports decolonial goals. By doing this, social work will become more relevant and better at serving local communities with fairness and justice.</a:t>
            </a:r>
            <a:endParaRPr lang="en-ZA" sz="2200" dirty="0"/>
          </a:p>
        </p:txBody>
      </p:sp>
      <p:pic>
        <p:nvPicPr>
          <p:cNvPr id="5" name="Picture 4" descr="People playing instruments">
            <a:extLst>
              <a:ext uri="{FF2B5EF4-FFF2-40B4-BE49-F238E27FC236}">
                <a16:creationId xmlns:a16="http://schemas.microsoft.com/office/drawing/2014/main" id="{F856C1E6-DC13-D21F-FAE4-0BF84D31CF92}"/>
              </a:ext>
            </a:extLst>
          </p:cNvPr>
          <p:cNvPicPr>
            <a:picLocks noChangeAspect="1"/>
          </p:cNvPicPr>
          <p:nvPr/>
        </p:nvPicPr>
        <p:blipFill>
          <a:blip r:embed="rId2"/>
          <a:srcRect l="22091" r="10956" b="-1"/>
          <a:stretch/>
        </p:blipFill>
        <p:spPr>
          <a:xfrm>
            <a:off x="9175531" y="10"/>
            <a:ext cx="301494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2" descr="University of Johannesburg (UJ): Online Application 2022 / 2023">
            <a:extLst>
              <a:ext uri="{FF2B5EF4-FFF2-40B4-BE49-F238E27FC236}">
                <a16:creationId xmlns:a16="http://schemas.microsoft.com/office/drawing/2014/main" id="{667DAE47-61E2-8CA8-BAEC-CDA5A78FC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560" y="5698317"/>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8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9EF6-1A5E-DB25-AF06-16BB28C6C652}"/>
              </a:ext>
            </a:extLst>
          </p:cNvPr>
          <p:cNvSpPr>
            <a:spLocks noGrp="1"/>
          </p:cNvSpPr>
          <p:nvPr>
            <p:ph type="title"/>
          </p:nvPr>
        </p:nvSpPr>
        <p:spPr>
          <a:xfrm>
            <a:off x="2943204" y="365125"/>
            <a:ext cx="8410596" cy="1325563"/>
          </a:xfrm>
        </p:spPr>
        <p:txBody>
          <a:bodyPr/>
          <a:lstStyle/>
          <a:p>
            <a:r>
              <a:rPr lang="en-ZA"/>
              <a:t>References </a:t>
            </a:r>
          </a:p>
        </p:txBody>
      </p:sp>
      <p:sp>
        <p:nvSpPr>
          <p:cNvPr id="3" name="Content Placeholder 2">
            <a:extLst>
              <a:ext uri="{FF2B5EF4-FFF2-40B4-BE49-F238E27FC236}">
                <a16:creationId xmlns:a16="http://schemas.microsoft.com/office/drawing/2014/main" id="{979BD6C9-A7AF-5850-F343-0E96B097E6D2}"/>
              </a:ext>
            </a:extLst>
          </p:cNvPr>
          <p:cNvSpPr>
            <a:spLocks noGrp="1"/>
          </p:cNvSpPr>
          <p:nvPr>
            <p:ph idx="1"/>
          </p:nvPr>
        </p:nvSpPr>
        <p:spPr>
          <a:xfrm>
            <a:off x="2943204" y="1825625"/>
            <a:ext cx="8410595" cy="4351338"/>
          </a:xfrm>
        </p:spPr>
        <p:txBody>
          <a:bodyPr vert="horz" lIns="91440" tIns="45720" rIns="91440" bIns="45720" rtlCol="0" anchor="t">
            <a:normAutofit fontScale="55000" lnSpcReduction="20000"/>
          </a:bodyPr>
          <a:lstStyle/>
          <a:p>
            <a:pPr>
              <a:lnSpc>
                <a:spcPct val="115000"/>
              </a:lnSpc>
              <a:spcAft>
                <a:spcPts val="800"/>
              </a:spcAft>
              <a:buNone/>
            </a:pPr>
            <a:r>
              <a:rPr lang="en-US" sz="1800">
                <a:effectLst/>
                <a:latin typeface="Aptos"/>
                <a:ea typeface="Aptos" panose="020B0004020202020204" pitchFamily="34" charset="0"/>
                <a:cs typeface="Arial"/>
              </a:rPr>
              <a:t>Alpaslan, N., 2019. Promoting social work graduates' employment through the social work curriculum: Employers' perspectives on the employability of Unisa's newly qualified social workers. Social Work, 55(3), pp.341-358.</a:t>
            </a:r>
            <a:endParaRPr lang="en-ZA" sz="1800">
              <a:effectLst/>
              <a:latin typeface="Aptos"/>
              <a:ea typeface="Aptos" panose="020B0004020202020204" pitchFamily="34" charset="0"/>
              <a:cs typeface="Arial"/>
            </a:endParaRPr>
          </a:p>
          <a:p>
            <a:pPr>
              <a:lnSpc>
                <a:spcPct val="115000"/>
              </a:lnSpc>
              <a:spcAft>
                <a:spcPts val="800"/>
              </a:spcAft>
              <a:buNone/>
            </a:pPr>
            <a:r>
              <a:rPr lang="en-US" sz="1800">
                <a:effectLst/>
                <a:latin typeface="Aptos"/>
                <a:ea typeface="Aptos" panose="020B0004020202020204" pitchFamily="34" charset="0"/>
                <a:cs typeface="Arial"/>
              </a:rPr>
              <a:t>Joyce, Y., 2023. </a:t>
            </a:r>
            <a:r>
              <a:rPr lang="en-US" sz="1800" err="1">
                <a:effectLst/>
                <a:latin typeface="Aptos"/>
                <a:ea typeface="Aptos" panose="020B0004020202020204" pitchFamily="34" charset="0"/>
                <a:cs typeface="Arial"/>
              </a:rPr>
              <a:t>Decolonisation</a:t>
            </a:r>
            <a:r>
              <a:rPr lang="en-US" sz="1800">
                <a:effectLst/>
                <a:latin typeface="Aptos"/>
                <a:ea typeface="Aptos" panose="020B0004020202020204" pitchFamily="34" charset="0"/>
                <a:cs typeface="Arial"/>
              </a:rPr>
              <a:t> of Education: Rethinking Higher Education Curricula and Pedagogy in Ghana (Master's thesis, </a:t>
            </a:r>
            <a:r>
              <a:rPr lang="en-US" sz="1800" err="1">
                <a:effectLst/>
                <a:latin typeface="Aptos"/>
                <a:ea typeface="Aptos" panose="020B0004020202020204" pitchFamily="34" charset="0"/>
                <a:cs typeface="Arial"/>
              </a:rPr>
              <a:t>Oslomet-storbyuniversitetet</a:t>
            </a:r>
            <a:r>
              <a:rPr lang="en-US" sz="1800">
                <a:effectLst/>
                <a:latin typeface="Aptos"/>
                <a:ea typeface="Aptos" panose="020B0004020202020204" pitchFamily="34" charset="0"/>
                <a:cs typeface="Arial"/>
              </a:rPr>
              <a:t>).</a:t>
            </a:r>
            <a:endParaRPr lang="en-ZA" sz="1800">
              <a:effectLst/>
              <a:latin typeface="Aptos"/>
              <a:ea typeface="Aptos" panose="020B0004020202020204" pitchFamily="34" charset="0"/>
              <a:cs typeface="Arial"/>
            </a:endParaRPr>
          </a:p>
          <a:p>
            <a:pPr>
              <a:lnSpc>
                <a:spcPct val="114999"/>
              </a:lnSpc>
              <a:spcAft>
                <a:spcPts val="800"/>
              </a:spcAft>
              <a:buNone/>
            </a:pPr>
            <a:r>
              <a:rPr lang="en-US" sz="1800" err="1">
                <a:ea typeface="+mn-lt"/>
                <a:cs typeface="+mn-lt"/>
              </a:rPr>
              <a:t>Manathunga</a:t>
            </a:r>
            <a:r>
              <a:rPr lang="en-US" sz="1800">
                <a:ea typeface="+mn-lt"/>
                <a:cs typeface="+mn-lt"/>
              </a:rPr>
              <a:t>, C. 2020. </a:t>
            </a:r>
            <a:r>
              <a:rPr lang="en-US" sz="1800" err="1">
                <a:ea typeface="+mn-lt"/>
                <a:cs typeface="+mn-lt"/>
              </a:rPr>
              <a:t>Decolonising</a:t>
            </a:r>
            <a:r>
              <a:rPr lang="en-US" sz="1800">
                <a:ea typeface="+mn-lt"/>
                <a:cs typeface="+mn-lt"/>
              </a:rPr>
              <a:t> higher education: Creating space for Southern knowledge systems. Scholarship of Teaching and Learning in the South, 4(1), 4-25.</a:t>
            </a:r>
            <a:endParaRPr lang="en-US"/>
          </a:p>
          <a:p>
            <a:pPr>
              <a:lnSpc>
                <a:spcPct val="115000"/>
              </a:lnSpc>
              <a:spcAft>
                <a:spcPts val="800"/>
              </a:spcAft>
              <a:buNone/>
            </a:pPr>
            <a:r>
              <a:rPr lang="en-US" sz="1800">
                <a:effectLst/>
                <a:latin typeface="Aptos"/>
                <a:ea typeface="Aptos" panose="020B0004020202020204" pitchFamily="34" charset="0"/>
                <a:cs typeface="Arial"/>
              </a:rPr>
              <a:t>Maton, K. (2014) Knowledge and Knowers: Towards a realist sociology of education, London: Routledge. </a:t>
            </a:r>
            <a:endParaRPr lang="en-ZA" sz="1800">
              <a:effectLst/>
              <a:latin typeface="Aptos"/>
              <a:ea typeface="Aptos" panose="020B0004020202020204" pitchFamily="34" charset="0"/>
              <a:cs typeface="Arial"/>
            </a:endParaRPr>
          </a:p>
          <a:p>
            <a:pPr>
              <a:lnSpc>
                <a:spcPct val="115000"/>
              </a:lnSpc>
              <a:spcAft>
                <a:spcPts val="800"/>
              </a:spcAft>
              <a:buNone/>
            </a:pPr>
            <a:r>
              <a:rPr lang="en-US" sz="1800">
                <a:effectLst/>
                <a:latin typeface="Aptos" panose="020B0004020202020204" pitchFamily="34" charset="0"/>
                <a:ea typeface="Aptos" panose="020B0004020202020204" pitchFamily="34" charset="0"/>
                <a:cs typeface="Arial" panose="020B0604020202020204" pitchFamily="34" charset="0"/>
              </a:rPr>
              <a:t>Maton, K. and Chen, R.T.H., 2019. Specialization codes: Knowledge, knowers and student success. In Accessing academic discourse (pp. 35-58). Routledge.</a:t>
            </a:r>
            <a:endParaRPr lang="en-ZA"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a:effectLst/>
                <a:latin typeface="Aptos"/>
                <a:ea typeface="Aptos" panose="020B0004020202020204" pitchFamily="34" charset="0"/>
                <a:cs typeface="Arial"/>
              </a:rPr>
              <a:t>Mogorosi, L.D. and Thabede, D.G., 2018. Social work and </a:t>
            </a:r>
            <a:r>
              <a:rPr lang="en-US" sz="1800" err="1">
                <a:effectLst/>
                <a:latin typeface="Aptos"/>
                <a:ea typeface="Aptos" panose="020B0004020202020204" pitchFamily="34" charset="0"/>
                <a:cs typeface="Arial"/>
              </a:rPr>
              <a:t>indigenisation</a:t>
            </a:r>
            <a:r>
              <a:rPr lang="en-US" sz="1800">
                <a:effectLst/>
                <a:latin typeface="Aptos"/>
                <a:ea typeface="Aptos" panose="020B0004020202020204" pitchFamily="34" charset="0"/>
                <a:cs typeface="Arial"/>
              </a:rPr>
              <a:t>: A South African perspective. Southern African Journal of Social Work and Social Development, 30(1), pp.18-pages.</a:t>
            </a:r>
            <a:endParaRPr lang="en-ZA" sz="1800">
              <a:effectLst/>
              <a:latin typeface="Aptos"/>
              <a:ea typeface="Aptos" panose="020B0004020202020204" pitchFamily="34" charset="0"/>
              <a:cs typeface="Arial"/>
            </a:endParaRPr>
          </a:p>
          <a:p>
            <a:pPr>
              <a:lnSpc>
                <a:spcPct val="115000"/>
              </a:lnSpc>
              <a:spcAft>
                <a:spcPts val="800"/>
              </a:spcAft>
              <a:buNone/>
            </a:pPr>
            <a:r>
              <a:rPr lang="en-US" sz="1800">
                <a:effectLst/>
                <a:latin typeface="Aptos"/>
                <a:ea typeface="Aptos" panose="020B0004020202020204" pitchFamily="34" charset="0"/>
                <a:cs typeface="Arial"/>
              </a:rPr>
              <a:t>Rowe, S., Baldry, E. and Earles, W., 2015. </a:t>
            </a:r>
            <a:r>
              <a:rPr lang="en-US" sz="1800" err="1">
                <a:effectLst/>
                <a:latin typeface="Aptos"/>
                <a:ea typeface="Aptos" panose="020B0004020202020204" pitchFamily="34" charset="0"/>
                <a:cs typeface="Arial"/>
              </a:rPr>
              <a:t>Decolonising</a:t>
            </a:r>
            <a:r>
              <a:rPr lang="en-US" sz="1800">
                <a:effectLst/>
                <a:latin typeface="Aptos"/>
                <a:ea typeface="Aptos" panose="020B0004020202020204" pitchFamily="34" charset="0"/>
                <a:cs typeface="Arial"/>
              </a:rPr>
              <a:t> social work research: Learning from critical Indigenous approaches. Australian Social Work, 68(3), pp.296-308. </a:t>
            </a:r>
          </a:p>
          <a:p>
            <a:pPr>
              <a:lnSpc>
                <a:spcPct val="114999"/>
              </a:lnSpc>
              <a:spcAft>
                <a:spcPts val="800"/>
              </a:spcAft>
              <a:buNone/>
            </a:pPr>
            <a:r>
              <a:rPr lang="en-US" sz="1800" err="1">
                <a:ea typeface="+mn-lt"/>
                <a:cs typeface="+mn-lt"/>
              </a:rPr>
              <a:t>Ssempebwa</a:t>
            </a:r>
            <a:r>
              <a:rPr lang="en-US" sz="1800">
                <a:ea typeface="+mn-lt"/>
                <a:cs typeface="+mn-lt"/>
              </a:rPr>
              <a:t>, J., Teferra, D. &amp; </a:t>
            </a:r>
            <a:r>
              <a:rPr lang="en-US" sz="1800" err="1">
                <a:ea typeface="+mn-lt"/>
                <a:cs typeface="+mn-lt"/>
              </a:rPr>
              <a:t>Bakkabulindi</a:t>
            </a:r>
            <a:r>
              <a:rPr lang="en-US" sz="1800">
                <a:ea typeface="+mn-lt"/>
                <a:cs typeface="+mn-lt"/>
              </a:rPr>
              <a:t>, F.E.K. 2016. ‘Swim or sink’: state of induction in the deployment of early career academics into teaching at Makerere University. Studies in Higher Education, 41(10):1854-1868.</a:t>
            </a:r>
            <a:endParaRPr lang="en-US"/>
          </a:p>
          <a:p>
            <a:pPr>
              <a:lnSpc>
                <a:spcPct val="115000"/>
              </a:lnSpc>
              <a:spcAft>
                <a:spcPts val="800"/>
              </a:spcAft>
              <a:buNone/>
            </a:pPr>
            <a:r>
              <a:rPr lang="en-US" sz="1800">
                <a:effectLst/>
                <a:latin typeface="Aptos"/>
                <a:ea typeface="Aptos" panose="020B0004020202020204" pitchFamily="34" charset="0"/>
                <a:cs typeface="Arial"/>
              </a:rPr>
              <a:t>Turton, Y. and Schmid, J., 2020. Transforming social work: </a:t>
            </a:r>
            <a:r>
              <a:rPr lang="en-US" sz="1800" err="1">
                <a:effectLst/>
                <a:latin typeface="Aptos"/>
                <a:ea typeface="Aptos" panose="020B0004020202020204" pitchFamily="34" charset="0"/>
                <a:cs typeface="Arial"/>
              </a:rPr>
              <a:t>Contextualised</a:t>
            </a:r>
            <a:r>
              <a:rPr lang="en-US" sz="1800">
                <a:effectLst/>
                <a:latin typeface="Aptos"/>
                <a:ea typeface="Aptos" panose="020B0004020202020204" pitchFamily="34" charset="0"/>
                <a:cs typeface="Arial"/>
              </a:rPr>
              <a:t> social work education in South Africa. Social Work, 56(4), pp.367-382.</a:t>
            </a:r>
            <a:endParaRPr lang="en-ZA" sz="1800">
              <a:effectLst/>
              <a:latin typeface="Aptos"/>
              <a:ea typeface="Aptos" panose="020B0004020202020204" pitchFamily="34" charset="0"/>
              <a:cs typeface="Arial"/>
            </a:endParaRPr>
          </a:p>
          <a:p>
            <a:pPr algn="just"/>
            <a:endParaRPr lang="en-ZA"/>
          </a:p>
        </p:txBody>
      </p:sp>
      <p:pic>
        <p:nvPicPr>
          <p:cNvPr id="4" name="Picture 4" descr="Angled shot of pen on a graph">
            <a:extLst>
              <a:ext uri="{FF2B5EF4-FFF2-40B4-BE49-F238E27FC236}">
                <a16:creationId xmlns:a16="http://schemas.microsoft.com/office/drawing/2014/main" id="{F7D612AC-D8E1-FD11-C4CF-CB42D75EFD63}"/>
              </a:ext>
            </a:extLst>
          </p:cNvPr>
          <p:cNvPicPr>
            <a:picLocks noChangeAspect="1"/>
          </p:cNvPicPr>
          <p:nvPr/>
        </p:nvPicPr>
        <p:blipFill rotWithShape="1">
          <a:blip r:embed="rId2"/>
          <a:srcRect l="11545" r="49011" b="-2"/>
          <a:stretch/>
        </p:blipFill>
        <p:spPr>
          <a:xfrm>
            <a:off x="0" y="0"/>
            <a:ext cx="2943205"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183504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4" descr="Tying a bow in an arrangment of presents">
            <a:extLst>
              <a:ext uri="{FF2B5EF4-FFF2-40B4-BE49-F238E27FC236}">
                <a16:creationId xmlns:a16="http://schemas.microsoft.com/office/drawing/2014/main" id="{ABE3C83C-06E8-48B5-3D83-76843D0C3501}"/>
              </a:ext>
            </a:extLst>
          </p:cNvPr>
          <p:cNvPicPr>
            <a:picLocks noChangeAspect="1"/>
          </p:cNvPicPr>
          <p:nvPr/>
        </p:nvPicPr>
        <p:blipFill rotWithShape="1">
          <a:blip r:embed="rId2"/>
          <a:srcRect l="13601" r="12692" b="-1"/>
          <a:stretch/>
        </p:blipFill>
        <p:spPr>
          <a:xfrm>
            <a:off x="-9886" y="10"/>
            <a:ext cx="7572605" cy="6857990"/>
          </a:xfrm>
          <a:prstGeom prst="rect">
            <a:avLst/>
          </a:prstGeom>
        </p:spPr>
      </p:pic>
      <p:cxnSp>
        <p:nvCxnSpPr>
          <p:cNvPr id="41"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C3918F-3EC1-FAF3-26C8-4F36AEA5031D}"/>
              </a:ext>
            </a:extLst>
          </p:cNvPr>
          <p:cNvSpPr>
            <a:spLocks noGrp="1"/>
          </p:cNvSpPr>
          <p:nvPr>
            <p:ph idx="1"/>
          </p:nvPr>
        </p:nvSpPr>
        <p:spPr>
          <a:xfrm>
            <a:off x="8153400" y="2543364"/>
            <a:ext cx="3434180" cy="3599019"/>
          </a:xfrm>
        </p:spPr>
        <p:txBody>
          <a:bodyPr>
            <a:normAutofit/>
          </a:bodyPr>
          <a:lstStyle/>
          <a:p>
            <a:pPr marL="0" indent="0">
              <a:buNone/>
            </a:pPr>
            <a:endParaRPr lang="en-ZA" sz="2000" dirty="0"/>
          </a:p>
          <a:p>
            <a:pPr marL="0" indent="0">
              <a:buNone/>
            </a:pPr>
            <a:endParaRPr lang="en-ZA" sz="2000" dirty="0"/>
          </a:p>
          <a:p>
            <a:pPr marL="0" indent="0" algn="ctr">
              <a:buNone/>
            </a:pPr>
            <a:r>
              <a:rPr lang="en-ZA" sz="4800" b="1" dirty="0">
                <a:solidFill>
                  <a:srgbClr val="FF0000"/>
                </a:solidFill>
              </a:rPr>
              <a:t>Thank you!</a:t>
            </a:r>
          </a:p>
        </p:txBody>
      </p:sp>
    </p:spTree>
    <p:extLst>
      <p:ext uri="{BB962C8B-B14F-4D97-AF65-F5344CB8AC3E}">
        <p14:creationId xmlns:p14="http://schemas.microsoft.com/office/powerpoint/2010/main" val="51029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F33CA49F-80CE-7D6E-5E24-10139406BCB0}"/>
              </a:ext>
            </a:extLst>
          </p:cNvPr>
          <p:cNvPicPr>
            <a:picLocks noChangeAspect="1"/>
          </p:cNvPicPr>
          <p:nvPr/>
        </p:nvPicPr>
        <p:blipFill>
          <a:blip r:embed="rId3">
            <a:duotone>
              <a:schemeClr val="bg2">
                <a:shade val="45000"/>
                <a:satMod val="135000"/>
              </a:schemeClr>
              <a:prstClr val="white"/>
            </a:duotone>
          </a:blip>
          <a:srcRect/>
          <a:stretch/>
        </p:blipFill>
        <p:spPr>
          <a:xfrm>
            <a:off x="20" y="0"/>
            <a:ext cx="12191980" cy="6857990"/>
          </a:xfrm>
          <a:prstGeom prst="rect">
            <a:avLst/>
          </a:prstGeom>
        </p:spPr>
      </p:pic>
      <p:sp>
        <p:nvSpPr>
          <p:cNvPr id="109" name="Rectangle 10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10348-B50A-7667-42E8-80BA503644A3}"/>
              </a:ext>
            </a:extLst>
          </p:cNvPr>
          <p:cNvSpPr>
            <a:spLocks noGrp="1"/>
          </p:cNvSpPr>
          <p:nvPr>
            <p:ph type="title"/>
          </p:nvPr>
        </p:nvSpPr>
        <p:spPr>
          <a:xfrm>
            <a:off x="838200" y="365125"/>
            <a:ext cx="10515600" cy="1325563"/>
          </a:xfrm>
        </p:spPr>
        <p:txBody>
          <a:bodyPr>
            <a:normAutofit/>
          </a:bodyPr>
          <a:lstStyle/>
          <a:p>
            <a:r>
              <a:rPr lang="en-ZA" dirty="0"/>
              <a:t>Background &amp; Context</a:t>
            </a:r>
          </a:p>
        </p:txBody>
      </p:sp>
      <p:graphicFrame>
        <p:nvGraphicFramePr>
          <p:cNvPr id="110" name="Content Placeholder 2">
            <a:extLst>
              <a:ext uri="{FF2B5EF4-FFF2-40B4-BE49-F238E27FC236}">
                <a16:creationId xmlns:a16="http://schemas.microsoft.com/office/drawing/2014/main" id="{A033ABCB-982E-704A-BF1D-25D93E3A2A08}"/>
              </a:ext>
            </a:extLst>
          </p:cNvPr>
          <p:cNvGraphicFramePr>
            <a:graphicFrameLocks noGrp="1"/>
          </p:cNvGraphicFramePr>
          <p:nvPr>
            <p:ph idx="1"/>
            <p:extLst>
              <p:ext uri="{D42A27DB-BD31-4B8C-83A1-F6EECF244321}">
                <p14:modId xmlns:p14="http://schemas.microsoft.com/office/powerpoint/2010/main" val="3834772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University of Johannesburg (UJ): Online Application 2022 / 2023">
            <a:extLst>
              <a:ext uri="{FF2B5EF4-FFF2-40B4-BE49-F238E27FC236}">
                <a16:creationId xmlns:a16="http://schemas.microsoft.com/office/drawing/2014/main" id="{8B12F876-804C-1C58-3725-8CF167166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1920" y="-15075"/>
            <a:ext cx="1910060"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9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86D0F-35AB-A9ED-BA79-9BBA99C962BA}"/>
              </a:ext>
            </a:extLst>
          </p:cNvPr>
          <p:cNvSpPr>
            <a:spLocks noGrp="1"/>
          </p:cNvSpPr>
          <p:nvPr>
            <p:ph type="title"/>
          </p:nvPr>
        </p:nvSpPr>
        <p:spPr>
          <a:xfrm>
            <a:off x="581646" y="349664"/>
            <a:ext cx="5845571" cy="1638377"/>
          </a:xfrm>
        </p:spPr>
        <p:txBody>
          <a:bodyPr anchor="b">
            <a:normAutofit/>
          </a:bodyPr>
          <a:lstStyle/>
          <a:p>
            <a:r>
              <a:rPr lang="en-ZA" sz="4800" dirty="0"/>
              <a:t>Problem Statement</a:t>
            </a:r>
          </a:p>
        </p:txBody>
      </p:sp>
      <p:sp>
        <p:nvSpPr>
          <p:cNvPr id="3" name="Content Placeholder 2">
            <a:extLst>
              <a:ext uri="{FF2B5EF4-FFF2-40B4-BE49-F238E27FC236}">
                <a16:creationId xmlns:a16="http://schemas.microsoft.com/office/drawing/2014/main" id="{0DA4E429-0697-E165-BD1B-0F1D10A56A51}"/>
              </a:ext>
            </a:extLst>
          </p:cNvPr>
          <p:cNvSpPr>
            <a:spLocks noGrp="1"/>
          </p:cNvSpPr>
          <p:nvPr>
            <p:ph idx="1"/>
          </p:nvPr>
        </p:nvSpPr>
        <p:spPr>
          <a:xfrm>
            <a:off x="587988" y="2620641"/>
            <a:ext cx="5837750" cy="3023702"/>
          </a:xfrm>
        </p:spPr>
        <p:txBody>
          <a:bodyPr anchor="ctr">
            <a:normAutofit/>
          </a:bodyPr>
          <a:lstStyle/>
          <a:p>
            <a:r>
              <a:rPr lang="en-US" sz="2000" dirty="0"/>
              <a:t>There is limited research on how </a:t>
            </a:r>
            <a:r>
              <a:rPr lang="en-US" sz="2000" b="1" dirty="0"/>
              <a:t>early career academics </a:t>
            </a:r>
            <a:r>
              <a:rPr lang="en-US" sz="2000" dirty="0"/>
              <a:t>are inducted into </a:t>
            </a:r>
            <a:r>
              <a:rPr lang="en-US" sz="2000" dirty="0" err="1"/>
              <a:t>decolonisation</a:t>
            </a:r>
            <a:r>
              <a:rPr lang="en-US" sz="2000" dirty="0"/>
              <a:t> discourse.</a:t>
            </a:r>
          </a:p>
          <a:p>
            <a:r>
              <a:rPr lang="en-US" sz="2000" dirty="0"/>
              <a:t>Institutional orientation often focuses on administration rather than epistemic change.</a:t>
            </a:r>
          </a:p>
          <a:p>
            <a:r>
              <a:rPr lang="en-ZA" sz="2000" dirty="0"/>
              <a:t>This gap affects curriculum transformation</a:t>
            </a:r>
          </a:p>
          <a:p>
            <a:r>
              <a:rPr lang="en-ZA" sz="2000" dirty="0"/>
              <a:t>Social work is context driven discipline. </a:t>
            </a:r>
          </a:p>
        </p:txBody>
      </p:sp>
      <p:sp>
        <p:nvSpPr>
          <p:cNvPr id="42" name="Rectangle 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C024929F-3E34-9476-F235-03E8613CD7FC}"/>
              </a:ext>
            </a:extLst>
          </p:cNvPr>
          <p:cNvPicPr>
            <a:picLocks noChangeAspect="1"/>
          </p:cNvPicPr>
          <p:nvPr/>
        </p:nvPicPr>
        <p:blipFill rotWithShape="1">
          <a:blip r:embed="rId2"/>
          <a:srcRect l="21792" r="20182" b="2"/>
          <a:stretch>
            <a:fillRect/>
          </a:stretch>
        </p:blipFill>
        <p:spPr>
          <a:xfrm>
            <a:off x="7421373" y="1251741"/>
            <a:ext cx="4235516" cy="4105798"/>
          </a:xfrm>
          <a:prstGeom prst="rect">
            <a:avLst/>
          </a:prstGeom>
          <a:noFill/>
        </p:spPr>
      </p:pic>
      <p:sp>
        <p:nvSpPr>
          <p:cNvPr id="46" name="Rectangle 45">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University of Johannesburg (UJ): Online Application 2022 / 2023">
            <a:extLst>
              <a:ext uri="{FF2B5EF4-FFF2-40B4-BE49-F238E27FC236}">
                <a16:creationId xmlns:a16="http://schemas.microsoft.com/office/drawing/2014/main" id="{86590ACB-255A-5A7F-385C-B04525B10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1" y="5928499"/>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5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B370-71C8-B1DB-33F0-0338486260A3}"/>
              </a:ext>
            </a:extLst>
          </p:cNvPr>
          <p:cNvSpPr>
            <a:spLocks noGrp="1"/>
          </p:cNvSpPr>
          <p:nvPr>
            <p:ph type="ctrTitle"/>
          </p:nvPr>
        </p:nvSpPr>
        <p:spPr>
          <a:xfrm>
            <a:off x="1524000" y="1122363"/>
            <a:ext cx="7541342" cy="1866643"/>
          </a:xfrm>
        </p:spPr>
        <p:txBody>
          <a:bodyPr>
            <a:normAutofit/>
          </a:bodyPr>
          <a:lstStyle/>
          <a:p>
            <a:r>
              <a:rPr lang="en-ZA" dirty="0">
                <a:solidFill>
                  <a:srgbClr val="FF0000"/>
                </a:solidFill>
              </a:rPr>
              <a:t>Aim of the study </a:t>
            </a:r>
          </a:p>
        </p:txBody>
      </p:sp>
      <p:sp>
        <p:nvSpPr>
          <p:cNvPr id="3" name="Subtitle 2">
            <a:extLst>
              <a:ext uri="{FF2B5EF4-FFF2-40B4-BE49-F238E27FC236}">
                <a16:creationId xmlns:a16="http://schemas.microsoft.com/office/drawing/2014/main" id="{9E60BD04-0E93-8CDB-CBEE-501AA2CDA5FF}"/>
              </a:ext>
            </a:extLst>
          </p:cNvPr>
          <p:cNvSpPr>
            <a:spLocks noGrp="1"/>
          </p:cNvSpPr>
          <p:nvPr>
            <p:ph type="subTitle" idx="1"/>
          </p:nvPr>
        </p:nvSpPr>
        <p:spPr>
          <a:xfrm>
            <a:off x="1524000" y="3602038"/>
            <a:ext cx="7708490" cy="1655762"/>
          </a:xfrm>
        </p:spPr>
        <p:txBody>
          <a:bodyPr/>
          <a:lstStyle/>
          <a:p>
            <a:r>
              <a:rPr lang="en-ZA" sz="3600" dirty="0">
                <a:solidFill>
                  <a:schemeClr val="dk1"/>
                </a:solidFill>
              </a:rPr>
              <a:t>To explore how early career social work academics are inducted into the discourse of decolonisation. </a:t>
            </a:r>
          </a:p>
          <a:p>
            <a:endParaRPr lang="en-ZA" dirty="0"/>
          </a:p>
        </p:txBody>
      </p:sp>
      <p:pic>
        <p:nvPicPr>
          <p:cNvPr id="5" name="Picture 4" descr="Glasses on top of a book">
            <a:extLst>
              <a:ext uri="{FF2B5EF4-FFF2-40B4-BE49-F238E27FC236}">
                <a16:creationId xmlns:a16="http://schemas.microsoft.com/office/drawing/2014/main" id="{AA75FFC6-A742-46DB-8067-FCC0C49549EA}"/>
              </a:ext>
            </a:extLst>
          </p:cNvPr>
          <p:cNvPicPr>
            <a:picLocks noChangeAspect="1"/>
          </p:cNvPicPr>
          <p:nvPr/>
        </p:nvPicPr>
        <p:blipFill rotWithShape="1">
          <a:blip r:embed="rId2"/>
          <a:srcRect l="7856" r="33188" b="-1"/>
          <a:stretch/>
        </p:blipFill>
        <p:spPr>
          <a:xfrm>
            <a:off x="9714271" y="0"/>
            <a:ext cx="2477727" cy="6858000"/>
          </a:xfrm>
          <a:prstGeom prst="rect">
            <a:avLst/>
          </a:prstGeom>
        </p:spPr>
      </p:pic>
      <p:pic>
        <p:nvPicPr>
          <p:cNvPr id="4" name="Picture 2" descr="University of Johannesburg (UJ): Online Application 2022 / 2023">
            <a:extLst>
              <a:ext uri="{FF2B5EF4-FFF2-40B4-BE49-F238E27FC236}">
                <a16:creationId xmlns:a16="http://schemas.microsoft.com/office/drawing/2014/main" id="{ACA486C1-A713-35B5-4BD7-1C52164D9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5" y="5640752"/>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4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 shot of a row of graduates">
            <a:extLst>
              <a:ext uri="{FF2B5EF4-FFF2-40B4-BE49-F238E27FC236}">
                <a16:creationId xmlns:a16="http://schemas.microsoft.com/office/drawing/2014/main" id="{0AB2BF4C-044E-C17E-7F50-E867A5F332B1}"/>
              </a:ext>
            </a:extLst>
          </p:cNvPr>
          <p:cNvPicPr>
            <a:picLocks noChangeAspect="1"/>
          </p:cNvPicPr>
          <p:nvPr/>
        </p:nvPicPr>
        <p:blipFill rotWithShape="1">
          <a:blip r:embed="rId2"/>
          <a:srcRect l="25080" r="34074" b="-1"/>
          <a:stretch/>
        </p:blipFill>
        <p:spPr>
          <a:xfrm>
            <a:off x="9792929" y="0"/>
            <a:ext cx="2367116" cy="6857990"/>
          </a:xfrm>
          <a:prstGeom prst="rect">
            <a:avLst/>
          </a:prstGeom>
          <a:effectLst/>
        </p:spPr>
      </p:pic>
      <p:sp>
        <p:nvSpPr>
          <p:cNvPr id="6" name="Title 5">
            <a:extLst>
              <a:ext uri="{FF2B5EF4-FFF2-40B4-BE49-F238E27FC236}">
                <a16:creationId xmlns:a16="http://schemas.microsoft.com/office/drawing/2014/main" id="{B5AA1574-4749-0FEA-DE5A-327EF60D4348}"/>
              </a:ext>
            </a:extLst>
          </p:cNvPr>
          <p:cNvSpPr>
            <a:spLocks noGrp="1"/>
          </p:cNvSpPr>
          <p:nvPr>
            <p:ph type="title"/>
          </p:nvPr>
        </p:nvSpPr>
        <p:spPr/>
        <p:txBody>
          <a:bodyPr/>
          <a:lstStyle/>
          <a:p>
            <a:r>
              <a:rPr lang="en-ZA" dirty="0">
                <a:solidFill>
                  <a:srgbClr val="FF0000"/>
                </a:solidFill>
              </a:rPr>
              <a:t>Objectives</a:t>
            </a:r>
          </a:p>
        </p:txBody>
      </p:sp>
      <p:sp>
        <p:nvSpPr>
          <p:cNvPr id="7" name="Content Placeholder 6">
            <a:extLst>
              <a:ext uri="{FF2B5EF4-FFF2-40B4-BE49-F238E27FC236}">
                <a16:creationId xmlns:a16="http://schemas.microsoft.com/office/drawing/2014/main" id="{63378B8B-34DA-784E-DDFF-397F966B48C1}"/>
              </a:ext>
            </a:extLst>
          </p:cNvPr>
          <p:cNvSpPr>
            <a:spLocks noGrp="1"/>
          </p:cNvSpPr>
          <p:nvPr>
            <p:ph idx="1"/>
          </p:nvPr>
        </p:nvSpPr>
        <p:spPr>
          <a:xfrm>
            <a:off x="838199" y="1825625"/>
            <a:ext cx="8954729" cy="4351338"/>
          </a:xfrm>
        </p:spPr>
        <p:txBody>
          <a:bodyPr>
            <a:normAutofit/>
          </a:bodyPr>
          <a:lstStyle/>
          <a:p>
            <a:r>
              <a:rPr lang="en-US" dirty="0"/>
              <a:t>To examine the induction experiences of early career social work academics with respect to </a:t>
            </a:r>
            <a:r>
              <a:rPr lang="en-US" dirty="0" err="1"/>
              <a:t>decolonisation</a:t>
            </a:r>
            <a:r>
              <a:rPr lang="en-US" dirty="0"/>
              <a:t>.</a:t>
            </a:r>
          </a:p>
          <a:p>
            <a:r>
              <a:rPr lang="en-US" dirty="0"/>
              <a:t>To assess their readiness to contribute to the </a:t>
            </a:r>
            <a:r>
              <a:rPr lang="en-US" dirty="0" err="1"/>
              <a:t>decolonisation</a:t>
            </a:r>
            <a:r>
              <a:rPr lang="en-US" dirty="0"/>
              <a:t> of social work education.</a:t>
            </a:r>
          </a:p>
          <a:p>
            <a:r>
              <a:rPr lang="en-US" dirty="0"/>
              <a:t>To explore ways to improve best practices of induction of early career academics to the </a:t>
            </a:r>
            <a:r>
              <a:rPr lang="en-US" dirty="0" err="1"/>
              <a:t>decolonisation</a:t>
            </a:r>
            <a:r>
              <a:rPr lang="en-US" dirty="0"/>
              <a:t> of social work education or ways to establish such induction where it is absent.</a:t>
            </a:r>
          </a:p>
          <a:p>
            <a:endParaRPr lang="en-ZA" dirty="0"/>
          </a:p>
        </p:txBody>
      </p:sp>
      <p:pic>
        <p:nvPicPr>
          <p:cNvPr id="2" name="Picture 2" descr="University of Johannesburg (UJ): Online Application 2022 / 2023">
            <a:extLst>
              <a:ext uri="{FF2B5EF4-FFF2-40B4-BE49-F238E27FC236}">
                <a16:creationId xmlns:a16="http://schemas.microsoft.com/office/drawing/2014/main" id="{D230FBCF-1759-4F7B-DCD5-13C05AFBF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97126"/>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1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4BDC7-50E0-758E-D4FA-FB8BA30F1271}"/>
              </a:ext>
            </a:extLst>
          </p:cNvPr>
          <p:cNvSpPr>
            <a:spLocks noGrp="1"/>
          </p:cNvSpPr>
          <p:nvPr>
            <p:ph type="title"/>
          </p:nvPr>
        </p:nvSpPr>
        <p:spPr>
          <a:xfrm>
            <a:off x="761802" y="350196"/>
            <a:ext cx="7498277" cy="1624520"/>
          </a:xfrm>
        </p:spPr>
        <p:txBody>
          <a:bodyPr anchor="ctr">
            <a:normAutofit/>
          </a:bodyPr>
          <a:lstStyle/>
          <a:p>
            <a:r>
              <a:rPr lang="en-ZA" sz="3400" dirty="0"/>
              <a:t>Theoretical Framework: Legitimation Code Theory (LCT)</a:t>
            </a:r>
          </a:p>
        </p:txBody>
      </p:sp>
      <p:sp>
        <p:nvSpPr>
          <p:cNvPr id="3" name="Content Placeholder 2">
            <a:extLst>
              <a:ext uri="{FF2B5EF4-FFF2-40B4-BE49-F238E27FC236}">
                <a16:creationId xmlns:a16="http://schemas.microsoft.com/office/drawing/2014/main" id="{04D87EB7-8F8E-77B2-030F-C0EC228C6A3E}"/>
              </a:ext>
            </a:extLst>
          </p:cNvPr>
          <p:cNvSpPr>
            <a:spLocks noGrp="1"/>
          </p:cNvSpPr>
          <p:nvPr>
            <p:ph idx="1"/>
          </p:nvPr>
        </p:nvSpPr>
        <p:spPr>
          <a:xfrm>
            <a:off x="761802" y="2286000"/>
            <a:ext cx="7610038" cy="4070350"/>
          </a:xfrm>
        </p:spPr>
        <p:txBody>
          <a:bodyPr anchor="ctr">
            <a:normAutofit/>
          </a:bodyPr>
          <a:lstStyle/>
          <a:p>
            <a:r>
              <a:rPr lang="en-ZA" sz="2000" dirty="0"/>
              <a:t>The main assumption of Legitimation Code Theory (LCT) is that social practices are shaped by underlying </a:t>
            </a:r>
            <a:r>
              <a:rPr lang="en-ZA" sz="2000" dirty="0" err="1"/>
              <a:t>organasing</a:t>
            </a:r>
            <a:r>
              <a:rPr lang="en-ZA" sz="2000" dirty="0"/>
              <a:t> principles called legitimation codes.</a:t>
            </a:r>
          </a:p>
          <a:p>
            <a:r>
              <a:rPr lang="en-ZA" sz="2000" dirty="0"/>
              <a:t>These codes determine what is considered legitimate knowledge and who is recognised as a legitimate knower in a given context. </a:t>
            </a:r>
          </a:p>
          <a:p>
            <a:r>
              <a:rPr lang="en-ZA" sz="2000" b="1" dirty="0"/>
              <a:t>Relevance</a:t>
            </a:r>
            <a:r>
              <a:rPr lang="en-ZA" sz="2000" dirty="0"/>
              <a:t>:</a:t>
            </a:r>
            <a:r>
              <a:rPr lang="en-US" sz="2000" dirty="0"/>
              <a:t>LCT helps explain how certain types of knowledge are valued more than others in universities. This makes it useful for helping new academics understand and take part in decolonial ideas that question dominant ways of thinking in social work education.</a:t>
            </a:r>
            <a:endParaRPr lang="en-ZA" sz="2000" dirty="0"/>
          </a:p>
        </p:txBody>
      </p:sp>
      <p:pic>
        <p:nvPicPr>
          <p:cNvPr id="5" name="Picture 4">
            <a:extLst>
              <a:ext uri="{FF2B5EF4-FFF2-40B4-BE49-F238E27FC236}">
                <a16:creationId xmlns:a16="http://schemas.microsoft.com/office/drawing/2014/main" id="{4A5549A8-C815-6535-B47E-0723747F4150}"/>
              </a:ext>
            </a:extLst>
          </p:cNvPr>
          <p:cNvPicPr>
            <a:picLocks noChangeAspect="1"/>
          </p:cNvPicPr>
          <p:nvPr/>
        </p:nvPicPr>
        <p:blipFill>
          <a:blip r:embed="rId2"/>
          <a:srcRect l="17569" r="32375"/>
          <a:stretch>
            <a:fillRect/>
          </a:stretch>
        </p:blipFill>
        <p:spPr>
          <a:xfrm>
            <a:off x="10038080" y="1"/>
            <a:ext cx="2160745" cy="6858000"/>
          </a:xfrm>
          <a:prstGeom prst="rect">
            <a:avLst/>
          </a:prstGeom>
        </p:spPr>
      </p:pic>
      <p:pic>
        <p:nvPicPr>
          <p:cNvPr id="7" name="Picture 2" descr="University of Johannesburg (UJ): Online Application 2022 / 2023">
            <a:extLst>
              <a:ext uri="{FF2B5EF4-FFF2-40B4-BE49-F238E27FC236}">
                <a16:creationId xmlns:a16="http://schemas.microsoft.com/office/drawing/2014/main" id="{45C09628-DE5A-E342-86DE-0525A18AB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698" y="5698327"/>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0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D65C-7D93-5176-1F40-CDFC5E77BC5C}"/>
              </a:ext>
            </a:extLst>
          </p:cNvPr>
          <p:cNvSpPr>
            <a:spLocks noGrp="1"/>
          </p:cNvSpPr>
          <p:nvPr>
            <p:ph type="title"/>
          </p:nvPr>
        </p:nvSpPr>
        <p:spPr/>
        <p:txBody>
          <a:bodyPr/>
          <a:lstStyle/>
          <a:p>
            <a:r>
              <a:rPr lang="en-ZA"/>
              <a:t>Epistemic and Social Relations </a:t>
            </a:r>
            <a:endParaRPr lang="en-ZA" dirty="0"/>
          </a:p>
        </p:txBody>
      </p:sp>
      <p:pic>
        <p:nvPicPr>
          <p:cNvPr id="5" name="Picture 4" descr="Glasses on top of a book">
            <a:extLst>
              <a:ext uri="{FF2B5EF4-FFF2-40B4-BE49-F238E27FC236}">
                <a16:creationId xmlns:a16="http://schemas.microsoft.com/office/drawing/2014/main" id="{550ABF59-5E9C-27E7-092B-64D286C641DD}"/>
              </a:ext>
            </a:extLst>
          </p:cNvPr>
          <p:cNvPicPr>
            <a:picLocks noChangeAspect="1"/>
          </p:cNvPicPr>
          <p:nvPr/>
        </p:nvPicPr>
        <p:blipFill rotWithShape="1">
          <a:blip r:embed="rId2"/>
          <a:srcRect l="7856" r="33188" b="-1"/>
          <a:stretch/>
        </p:blipFill>
        <p:spPr>
          <a:xfrm>
            <a:off x="9714271" y="0"/>
            <a:ext cx="2477727" cy="6858000"/>
          </a:xfrm>
          <a:prstGeom prst="rect">
            <a:avLst/>
          </a:prstGeom>
        </p:spPr>
      </p:pic>
      <p:pic>
        <p:nvPicPr>
          <p:cNvPr id="16" name="Content Placeholder 15">
            <a:extLst>
              <a:ext uri="{FF2B5EF4-FFF2-40B4-BE49-F238E27FC236}">
                <a16:creationId xmlns:a16="http://schemas.microsoft.com/office/drawing/2014/main" id="{06FC2B1B-5D4E-31C9-4BB2-46A532CA6D85}"/>
              </a:ext>
            </a:extLst>
          </p:cNvPr>
          <p:cNvPicPr>
            <a:picLocks noGrp="1" noChangeAspect="1"/>
          </p:cNvPicPr>
          <p:nvPr>
            <p:ph idx="1"/>
          </p:nvPr>
        </p:nvPicPr>
        <p:blipFill>
          <a:blip r:embed="rId3"/>
          <a:stretch>
            <a:fillRect/>
          </a:stretch>
        </p:blipFill>
        <p:spPr>
          <a:xfrm>
            <a:off x="2537461" y="1825625"/>
            <a:ext cx="5925078" cy="4351338"/>
          </a:xfrm>
          <a:prstGeom prst="rect">
            <a:avLst/>
          </a:prstGeom>
        </p:spPr>
      </p:pic>
    </p:spTree>
    <p:extLst>
      <p:ext uri="{BB962C8B-B14F-4D97-AF65-F5344CB8AC3E}">
        <p14:creationId xmlns:p14="http://schemas.microsoft.com/office/powerpoint/2010/main" val="163478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43BA7-B179-3C4F-1A8B-907B0C46DCF9}"/>
              </a:ext>
            </a:extLst>
          </p:cNvPr>
          <p:cNvSpPr>
            <a:spLocks noGrp="1"/>
          </p:cNvSpPr>
          <p:nvPr>
            <p:ph type="title"/>
          </p:nvPr>
        </p:nvSpPr>
        <p:spPr>
          <a:xfrm>
            <a:off x="686834" y="1153572"/>
            <a:ext cx="3200400" cy="4461163"/>
          </a:xfrm>
        </p:spPr>
        <p:txBody>
          <a:bodyPr>
            <a:normAutofit/>
          </a:bodyPr>
          <a:lstStyle/>
          <a:p>
            <a:r>
              <a:rPr lang="en-ZA">
                <a:solidFill>
                  <a:srgbClr val="FFFFFF"/>
                </a:solidFill>
              </a:rPr>
              <a:t>Research Design &amp; Methods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2236EA43-494F-D301-7BCC-00D1F80B92E4}"/>
              </a:ext>
            </a:extLst>
          </p:cNvPr>
          <p:cNvSpPr>
            <a:spLocks noGrp="1"/>
          </p:cNvSpPr>
          <p:nvPr>
            <p:ph idx="1"/>
          </p:nvPr>
        </p:nvSpPr>
        <p:spPr>
          <a:xfrm>
            <a:off x="4447308" y="591344"/>
            <a:ext cx="6906491" cy="5585619"/>
          </a:xfrm>
        </p:spPr>
        <p:txBody>
          <a:bodyPr anchor="ctr">
            <a:normAutofit/>
          </a:bodyPr>
          <a:lstStyle/>
          <a:p>
            <a:r>
              <a:rPr lang="en-US"/>
              <a:t>Qualitative, single-case study design.</a:t>
            </a:r>
          </a:p>
          <a:p>
            <a:r>
              <a:rPr lang="en-ZA">
                <a:latin typeface="Arial" panose="020B0604020202020204" pitchFamily="34" charset="0"/>
                <a:ea typeface="Calibri" panose="020F0502020204030204" pitchFamily="34" charset="0"/>
              </a:rPr>
              <a:t>S</a:t>
            </a:r>
            <a:r>
              <a:rPr lang="en-ZA">
                <a:effectLst/>
                <a:latin typeface="Arial" panose="020B0604020202020204" pitchFamily="34" charset="0"/>
                <a:ea typeface="Calibri" panose="020F0502020204030204" pitchFamily="34" charset="0"/>
              </a:rPr>
              <a:t>nowball sampling strategy was adopted.</a:t>
            </a:r>
            <a:endParaRPr lang="en-US"/>
          </a:p>
          <a:p>
            <a:r>
              <a:rPr lang="en-US"/>
              <a:t>Data collection: 5 semi-structured interviews (4 face-to-face, 1 online).</a:t>
            </a:r>
          </a:p>
          <a:p>
            <a:r>
              <a:rPr lang="en-US"/>
              <a:t>Data was analysed through Critical Discourse Analysis (CDA). </a:t>
            </a:r>
          </a:p>
        </p:txBody>
      </p:sp>
      <p:pic>
        <p:nvPicPr>
          <p:cNvPr id="4" name="Picture 2" descr="University of Johannesburg (UJ): Online Application 2022 / 2023">
            <a:extLst>
              <a:ext uri="{FF2B5EF4-FFF2-40B4-BE49-F238E27FC236}">
                <a16:creationId xmlns:a16="http://schemas.microsoft.com/office/drawing/2014/main" id="{357AA039-194C-EF04-179E-7D4EC0193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7126"/>
            <a:ext cx="2027555" cy="11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2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0" name="Rectangle 9">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8664AEC-11D2-D8AE-0062-453CCC5C394C}"/>
              </a:ext>
            </a:extLst>
          </p:cNvPr>
          <p:cNvSpPr>
            <a:spLocks noGrp="1"/>
          </p:cNvSpPr>
          <p:nvPr>
            <p:ph type="title"/>
          </p:nvPr>
        </p:nvSpPr>
        <p:spPr>
          <a:xfrm>
            <a:off x="876691" y="301843"/>
            <a:ext cx="10477109" cy="1003532"/>
          </a:xfrm>
        </p:spPr>
        <p:txBody>
          <a:bodyPr anchor="ctr">
            <a:normAutofit/>
          </a:bodyPr>
          <a:lstStyle/>
          <a:p>
            <a:r>
              <a:rPr lang="en-ZA" sz="3200" dirty="0">
                <a:solidFill>
                  <a:srgbClr val="FFFFFF"/>
                </a:solidFill>
              </a:rPr>
              <a:t>Participants’ Race and Nationality</a:t>
            </a:r>
          </a:p>
        </p:txBody>
      </p:sp>
      <p:graphicFrame>
        <p:nvGraphicFramePr>
          <p:cNvPr id="4" name="Content Placeholder 3">
            <a:extLst>
              <a:ext uri="{FF2B5EF4-FFF2-40B4-BE49-F238E27FC236}">
                <a16:creationId xmlns:a16="http://schemas.microsoft.com/office/drawing/2014/main" id="{E1BE76AA-BA02-06F0-C762-9A83F0254674}"/>
              </a:ext>
            </a:extLst>
          </p:cNvPr>
          <p:cNvGraphicFramePr>
            <a:graphicFrameLocks noGrp="1"/>
          </p:cNvGraphicFramePr>
          <p:nvPr>
            <p:ph idx="1"/>
            <p:extLst>
              <p:ext uri="{D42A27DB-BD31-4B8C-83A1-F6EECF244321}">
                <p14:modId xmlns:p14="http://schemas.microsoft.com/office/powerpoint/2010/main" val="3662101028"/>
              </p:ext>
            </p:extLst>
          </p:nvPr>
        </p:nvGraphicFramePr>
        <p:xfrm>
          <a:off x="876690" y="2380586"/>
          <a:ext cx="10439010" cy="3405384"/>
        </p:xfrm>
        <a:graphic>
          <a:graphicData uri="http://schemas.openxmlformats.org/drawingml/2006/table">
            <a:tbl>
              <a:tblPr firstRow="1" firstCol="1" bandRow="1"/>
              <a:tblGrid>
                <a:gridCol w="4460823">
                  <a:extLst>
                    <a:ext uri="{9D8B030D-6E8A-4147-A177-3AD203B41FA5}">
                      <a16:colId xmlns:a16="http://schemas.microsoft.com/office/drawing/2014/main" val="3691222435"/>
                    </a:ext>
                  </a:extLst>
                </a:gridCol>
                <a:gridCol w="2584618">
                  <a:extLst>
                    <a:ext uri="{9D8B030D-6E8A-4147-A177-3AD203B41FA5}">
                      <a16:colId xmlns:a16="http://schemas.microsoft.com/office/drawing/2014/main" val="1128235789"/>
                    </a:ext>
                  </a:extLst>
                </a:gridCol>
                <a:gridCol w="3393569">
                  <a:extLst>
                    <a:ext uri="{9D8B030D-6E8A-4147-A177-3AD203B41FA5}">
                      <a16:colId xmlns:a16="http://schemas.microsoft.com/office/drawing/2014/main" val="3967196993"/>
                    </a:ext>
                  </a:extLst>
                </a:gridCol>
              </a:tblGrid>
              <a:tr h="567564">
                <a:tc>
                  <a:txBody>
                    <a:bodyPr/>
                    <a:lstStyle/>
                    <a:p>
                      <a:pPr algn="l" fontAlgn="t">
                        <a:lnSpc>
                          <a:spcPct val="115000"/>
                        </a:lnSpc>
                        <a:spcAft>
                          <a:spcPts val="1000"/>
                        </a:spcAft>
                        <a:buNone/>
                      </a:pPr>
                      <a:r>
                        <a:rPr lang="en-ZA" sz="27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No.</a:t>
                      </a:r>
                      <a:endParaRPr lang="en-ZA" sz="4000" b="1" i="0" u="none" strike="noStrike" dirty="0">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l" fontAlgn="t">
                        <a:lnSpc>
                          <a:spcPct val="115000"/>
                        </a:lnSpc>
                        <a:spcAft>
                          <a:spcPts val="1000"/>
                        </a:spcAft>
                        <a:buNone/>
                      </a:pPr>
                      <a:r>
                        <a:rPr lang="en-ZA" sz="27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Race</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l" fontAlgn="t">
                        <a:lnSpc>
                          <a:spcPct val="115000"/>
                        </a:lnSpc>
                        <a:spcAft>
                          <a:spcPts val="1000"/>
                        </a:spcAft>
                        <a:buNone/>
                      </a:pPr>
                      <a:r>
                        <a:rPr lang="en-ZA" sz="27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Nationality</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3425240400"/>
                  </a:ext>
                </a:extLst>
              </a:tr>
              <a:tr h="567564">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1</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160251640"/>
                  </a:ext>
                </a:extLst>
              </a:tr>
              <a:tr h="567564">
                <a:tc>
                  <a:txBody>
                    <a:bodyPr/>
                    <a:lstStyle/>
                    <a:p>
                      <a:pPr algn="l" fontAlgn="t">
                        <a:lnSpc>
                          <a:spcPct val="115000"/>
                        </a:lnSpc>
                        <a:spcAft>
                          <a:spcPts val="1000"/>
                        </a:spcAft>
                        <a:buNone/>
                      </a:pPr>
                      <a:r>
                        <a:rPr lang="en-ZA"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2</a:t>
                      </a:r>
                      <a:endParaRPr lang="en-ZA" sz="4000" b="0" i="0" u="none" strike="noStrike" dirty="0">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559631698"/>
                  </a:ext>
                </a:extLst>
              </a:tr>
              <a:tr h="567564">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3</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504785211"/>
                  </a:ext>
                </a:extLst>
              </a:tr>
              <a:tr h="567564">
                <a:tc>
                  <a:txBody>
                    <a:bodyPr/>
                    <a:lstStyle/>
                    <a:p>
                      <a:pPr algn="l" fontAlgn="t">
                        <a:lnSpc>
                          <a:spcPct val="115000"/>
                        </a:lnSpc>
                        <a:spcAft>
                          <a:spcPts val="1000"/>
                        </a:spcAft>
                        <a:buNone/>
                      </a:pPr>
                      <a:r>
                        <a:rPr lang="en-ZA"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4</a:t>
                      </a:r>
                      <a:endParaRPr lang="en-ZA" sz="4000" b="0" i="0" u="none" strike="noStrike" dirty="0">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729084710"/>
                  </a:ext>
                </a:extLst>
              </a:tr>
              <a:tr h="567564">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 5 </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African</a:t>
                      </a:r>
                      <a:endParaRPr lang="en-ZA" sz="4000" b="0" i="0" u="none" strike="noStrike">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t">
                        <a:lnSpc>
                          <a:spcPct val="115000"/>
                        </a:lnSpc>
                        <a:spcAft>
                          <a:spcPts val="1000"/>
                        </a:spcAft>
                        <a:buNone/>
                      </a:pPr>
                      <a:r>
                        <a:rPr lang="en-ZA" sz="27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a:t>
                      </a:r>
                      <a:endParaRPr lang="en-ZA" sz="4000" b="0" i="0" u="none" strike="noStrike" dirty="0">
                        <a:effectLst/>
                        <a:latin typeface="Arial" panose="020B0604020202020204" pitchFamily="34" charset="0"/>
                      </a:endParaRPr>
                    </a:p>
                  </a:txBody>
                  <a:tcPr marL="151800" marR="151800" marT="21083"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769018251"/>
                  </a:ext>
                </a:extLst>
              </a:tr>
            </a:tbl>
          </a:graphicData>
        </a:graphic>
      </p:graphicFrame>
      <p:pic>
        <p:nvPicPr>
          <p:cNvPr id="3" name="Picture 2" descr="University of Johannesburg (UJ): Online Application 2022 / 2023">
            <a:extLst>
              <a:ext uri="{FF2B5EF4-FFF2-40B4-BE49-F238E27FC236}">
                <a16:creationId xmlns:a16="http://schemas.microsoft.com/office/drawing/2014/main" id="{F919A895-68FC-E89F-C7A4-6494F8170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2960"/>
            <a:ext cx="2027555" cy="85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72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5758</TotalTime>
  <Words>1666</Words>
  <Application>Microsoft Office PowerPoint</Application>
  <PresentationFormat>Widescreen</PresentationFormat>
  <Paragraphs>175</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Calibri Light</vt:lpstr>
      <vt:lpstr>Google Sans</vt:lpstr>
      <vt:lpstr>Helvetica</vt:lpstr>
      <vt:lpstr>Times New Roman</vt:lpstr>
      <vt:lpstr>Office Theme</vt:lpstr>
      <vt:lpstr>TITLE OF THE STUDY Orientating early career academics in decolonial discourses: a case study of the department of social work in a selected university   </vt:lpstr>
      <vt:lpstr>Background &amp; Context</vt:lpstr>
      <vt:lpstr>Problem Statement</vt:lpstr>
      <vt:lpstr>Aim of the study </vt:lpstr>
      <vt:lpstr>Objectives</vt:lpstr>
      <vt:lpstr>Theoretical Framework: Legitimation Code Theory (LCT)</vt:lpstr>
      <vt:lpstr>Epistemic and Social Relations </vt:lpstr>
      <vt:lpstr>Research Design &amp; Methods</vt:lpstr>
      <vt:lpstr>Participants’ Race and Nationality</vt:lpstr>
      <vt:lpstr>Participants' Qualifications</vt:lpstr>
      <vt:lpstr>Participants’ Work Experience</vt:lpstr>
      <vt:lpstr>Key Findings: Themes </vt:lpstr>
      <vt:lpstr>Examples of quotes from participants </vt:lpstr>
      <vt:lpstr>Examples of quotes from participants (continues)</vt:lpstr>
      <vt:lpstr>Examples of quotes from participants (continues)</vt:lpstr>
      <vt:lpstr>Implications &amp; Recommendations</vt:lpstr>
      <vt:lpstr>Conclusion</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3 (EDN5514S KCHE) Proposal for Curriculum Change</dc:title>
  <dc:creator>Jeff Khosa</dc:creator>
  <cp:lastModifiedBy>Reviewer A</cp:lastModifiedBy>
  <cp:revision>4</cp:revision>
  <dcterms:created xsi:type="dcterms:W3CDTF">2023-10-16T15:04:58Z</dcterms:created>
  <dcterms:modified xsi:type="dcterms:W3CDTF">2025-09-08T05:25:28Z</dcterms:modified>
</cp:coreProperties>
</file>