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5"/>
  </p:notesMasterIdLst>
  <p:handoutMasterIdLst>
    <p:handoutMasterId r:id="rId16"/>
  </p:handoutMasterIdLst>
  <p:sldIdLst>
    <p:sldId id="256" r:id="rId5"/>
    <p:sldId id="257" r:id="rId6"/>
    <p:sldId id="258" r:id="rId7"/>
    <p:sldId id="259" r:id="rId8"/>
    <p:sldId id="271" r:id="rId9"/>
    <p:sldId id="266" r:id="rId10"/>
    <p:sldId id="268" r:id="rId11"/>
    <p:sldId id="272" r:id="rId12"/>
    <p:sldId id="265" r:id="rId13"/>
    <p:sldId id="273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2D5B140-CFEA-4E26-B473-AF3DC024EA38}" v="16" dt="2025-09-06T14:36:32.72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2" d="100"/>
          <a:sy n="82" d="100"/>
        </p:scale>
        <p:origin x="72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58" d="100"/>
          <a:sy n="58" d="100"/>
        </p:scale>
        <p:origin x="1974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ené Gaitskill" userId="b091c878-a8a7-4536-8ae0-cf13c7b7610f" providerId="ADAL" clId="{D2D5B140-CFEA-4E26-B473-AF3DC024EA38}"/>
    <pc:docChg chg="undo custSel addSld delSld modSld">
      <pc:chgData name="Christené Gaitskill" userId="b091c878-a8a7-4536-8ae0-cf13c7b7610f" providerId="ADAL" clId="{D2D5B140-CFEA-4E26-B473-AF3DC024EA38}" dt="2025-09-07T12:10:28.853" v="1643" actId="20577"/>
      <pc:docMkLst>
        <pc:docMk/>
      </pc:docMkLst>
      <pc:sldChg chg="del">
        <pc:chgData name="Christené Gaitskill" userId="b091c878-a8a7-4536-8ae0-cf13c7b7610f" providerId="ADAL" clId="{D2D5B140-CFEA-4E26-B473-AF3DC024EA38}" dt="2025-09-06T14:31:22.014" v="128" actId="47"/>
        <pc:sldMkLst>
          <pc:docMk/>
          <pc:sldMk cId="132884364" sldId="261"/>
        </pc:sldMkLst>
      </pc:sldChg>
      <pc:sldChg chg="del">
        <pc:chgData name="Christené Gaitskill" userId="b091c878-a8a7-4536-8ae0-cf13c7b7610f" providerId="ADAL" clId="{D2D5B140-CFEA-4E26-B473-AF3DC024EA38}" dt="2025-09-06T14:31:28.679" v="129" actId="47"/>
        <pc:sldMkLst>
          <pc:docMk/>
          <pc:sldMk cId="2224495804" sldId="262"/>
        </pc:sldMkLst>
      </pc:sldChg>
      <pc:sldChg chg="del">
        <pc:chgData name="Christené Gaitskill" userId="b091c878-a8a7-4536-8ae0-cf13c7b7610f" providerId="ADAL" clId="{D2D5B140-CFEA-4E26-B473-AF3DC024EA38}" dt="2025-09-06T14:10:47.515" v="0" actId="47"/>
        <pc:sldMkLst>
          <pc:docMk/>
          <pc:sldMk cId="1527004159" sldId="263"/>
        </pc:sldMkLst>
      </pc:sldChg>
      <pc:sldChg chg="del">
        <pc:chgData name="Christené Gaitskill" userId="b091c878-a8a7-4536-8ae0-cf13c7b7610f" providerId="ADAL" clId="{D2D5B140-CFEA-4E26-B473-AF3DC024EA38}" dt="2025-09-06T14:31:47.378" v="130" actId="47"/>
        <pc:sldMkLst>
          <pc:docMk/>
          <pc:sldMk cId="1800380133" sldId="264"/>
        </pc:sldMkLst>
      </pc:sldChg>
      <pc:sldChg chg="addSp delSp modSp mod">
        <pc:chgData name="Christené Gaitskill" userId="b091c878-a8a7-4536-8ae0-cf13c7b7610f" providerId="ADAL" clId="{D2D5B140-CFEA-4E26-B473-AF3DC024EA38}" dt="2025-09-07T10:35:37.221" v="297" actId="20577"/>
        <pc:sldMkLst>
          <pc:docMk/>
          <pc:sldMk cId="3197023440" sldId="265"/>
        </pc:sldMkLst>
        <pc:spChg chg="mod">
          <ac:chgData name="Christené Gaitskill" userId="b091c878-a8a7-4536-8ae0-cf13c7b7610f" providerId="ADAL" clId="{D2D5B140-CFEA-4E26-B473-AF3DC024EA38}" dt="2025-09-07T10:34:28.015" v="287" actId="14100"/>
          <ac:spMkLst>
            <pc:docMk/>
            <pc:sldMk cId="3197023440" sldId="265"/>
            <ac:spMk id="2" creationId="{00000000-0000-0000-0000-000000000000}"/>
          </ac:spMkLst>
        </pc:spChg>
        <pc:spChg chg="del">
          <ac:chgData name="Christené Gaitskill" userId="b091c878-a8a7-4536-8ae0-cf13c7b7610f" providerId="ADAL" clId="{D2D5B140-CFEA-4E26-B473-AF3DC024EA38}" dt="2025-09-07T10:30:28.799" v="225"/>
          <ac:spMkLst>
            <pc:docMk/>
            <pc:sldMk cId="3197023440" sldId="265"/>
            <ac:spMk id="3" creationId="{00000000-0000-0000-0000-000000000000}"/>
          </ac:spMkLst>
        </pc:spChg>
        <pc:spChg chg="mod">
          <ac:chgData name="Christené Gaitskill" userId="b091c878-a8a7-4536-8ae0-cf13c7b7610f" providerId="ADAL" clId="{D2D5B140-CFEA-4E26-B473-AF3DC024EA38}" dt="2025-09-07T10:35:37.221" v="297" actId="20577"/>
          <ac:spMkLst>
            <pc:docMk/>
            <pc:sldMk cId="3197023440" sldId="265"/>
            <ac:spMk id="4" creationId="{00000000-0000-0000-0000-000000000000}"/>
          </ac:spMkLst>
        </pc:spChg>
        <pc:picChg chg="add mod">
          <ac:chgData name="Christené Gaitskill" userId="b091c878-a8a7-4536-8ae0-cf13c7b7610f" providerId="ADAL" clId="{D2D5B140-CFEA-4E26-B473-AF3DC024EA38}" dt="2025-09-07T10:31:04.444" v="233" actId="14100"/>
          <ac:picMkLst>
            <pc:docMk/>
            <pc:sldMk cId="3197023440" sldId="265"/>
            <ac:picMk id="1026" creationId="{80115B35-6D3A-F67B-EA4F-4670FB0DD0FF}"/>
          </ac:picMkLst>
        </pc:picChg>
      </pc:sldChg>
      <pc:sldChg chg="modSp mod">
        <pc:chgData name="Christené Gaitskill" userId="b091c878-a8a7-4536-8ae0-cf13c7b7610f" providerId="ADAL" clId="{D2D5B140-CFEA-4E26-B473-AF3DC024EA38}" dt="2025-09-06T14:21:47.958" v="58" actId="255"/>
        <pc:sldMkLst>
          <pc:docMk/>
          <pc:sldMk cId="1315647518" sldId="268"/>
        </pc:sldMkLst>
        <pc:spChg chg="mod">
          <ac:chgData name="Christené Gaitskill" userId="b091c878-a8a7-4536-8ae0-cf13c7b7610f" providerId="ADAL" clId="{D2D5B140-CFEA-4E26-B473-AF3DC024EA38}" dt="2025-09-06T14:15:37.456" v="31" actId="207"/>
          <ac:spMkLst>
            <pc:docMk/>
            <pc:sldMk cId="1315647518" sldId="268"/>
            <ac:spMk id="2" creationId="{00000000-0000-0000-0000-000000000000}"/>
          </ac:spMkLst>
        </pc:spChg>
        <pc:spChg chg="mod">
          <ac:chgData name="Christené Gaitskill" userId="b091c878-a8a7-4536-8ae0-cf13c7b7610f" providerId="ADAL" clId="{D2D5B140-CFEA-4E26-B473-AF3DC024EA38}" dt="2025-09-06T14:21:47.958" v="58" actId="255"/>
          <ac:spMkLst>
            <pc:docMk/>
            <pc:sldMk cId="1315647518" sldId="268"/>
            <ac:spMk id="3" creationId="{00000000-0000-0000-0000-000000000000}"/>
          </ac:spMkLst>
        </pc:spChg>
      </pc:sldChg>
      <pc:sldChg chg="modSp mod">
        <pc:chgData name="Christené Gaitskill" userId="b091c878-a8a7-4536-8ae0-cf13c7b7610f" providerId="ADAL" clId="{D2D5B140-CFEA-4E26-B473-AF3DC024EA38}" dt="2025-09-07T10:15:42.023" v="202" actId="207"/>
        <pc:sldMkLst>
          <pc:docMk/>
          <pc:sldMk cId="1178132283" sldId="271"/>
        </pc:sldMkLst>
        <pc:spChg chg="mod">
          <ac:chgData name="Christené Gaitskill" userId="b091c878-a8a7-4536-8ae0-cf13c7b7610f" providerId="ADAL" clId="{D2D5B140-CFEA-4E26-B473-AF3DC024EA38}" dt="2025-09-07T10:15:42.023" v="202" actId="207"/>
          <ac:spMkLst>
            <pc:docMk/>
            <pc:sldMk cId="1178132283" sldId="271"/>
            <ac:spMk id="3" creationId="{5DCE086B-719E-1B12-1038-84465557E1CB}"/>
          </ac:spMkLst>
        </pc:spChg>
      </pc:sldChg>
      <pc:sldChg chg="modSp new mod">
        <pc:chgData name="Christené Gaitskill" userId="b091c878-a8a7-4536-8ae0-cf13c7b7610f" providerId="ADAL" clId="{D2D5B140-CFEA-4E26-B473-AF3DC024EA38}" dt="2025-09-06T14:29:16.769" v="127"/>
        <pc:sldMkLst>
          <pc:docMk/>
          <pc:sldMk cId="2273307880" sldId="272"/>
        </pc:sldMkLst>
        <pc:spChg chg="mod">
          <ac:chgData name="Christené Gaitskill" userId="b091c878-a8a7-4536-8ae0-cf13c7b7610f" providerId="ADAL" clId="{D2D5B140-CFEA-4E26-B473-AF3DC024EA38}" dt="2025-09-06T14:23:38.298" v="62" actId="27636"/>
          <ac:spMkLst>
            <pc:docMk/>
            <pc:sldMk cId="2273307880" sldId="272"/>
            <ac:spMk id="2" creationId="{344D3278-4D3B-5DBB-0F9B-A07342787879}"/>
          </ac:spMkLst>
        </pc:spChg>
        <pc:spChg chg="mod">
          <ac:chgData name="Christené Gaitskill" userId="b091c878-a8a7-4536-8ae0-cf13c7b7610f" providerId="ADAL" clId="{D2D5B140-CFEA-4E26-B473-AF3DC024EA38}" dt="2025-09-06T14:29:16.769" v="127"/>
          <ac:spMkLst>
            <pc:docMk/>
            <pc:sldMk cId="2273307880" sldId="272"/>
            <ac:spMk id="3" creationId="{C6731ED7-321E-69E9-1060-EF52C9C0FBE7}"/>
          </ac:spMkLst>
        </pc:spChg>
      </pc:sldChg>
      <pc:sldChg chg="addSp delSp modSp new mod">
        <pc:chgData name="Christené Gaitskill" userId="b091c878-a8a7-4536-8ae0-cf13c7b7610f" providerId="ADAL" clId="{D2D5B140-CFEA-4E26-B473-AF3DC024EA38}" dt="2025-09-07T12:10:28.853" v="1643" actId="20577"/>
        <pc:sldMkLst>
          <pc:docMk/>
          <pc:sldMk cId="4291789617" sldId="273"/>
        </pc:sldMkLst>
        <pc:spChg chg="mod">
          <ac:chgData name="Christené Gaitskill" userId="b091c878-a8a7-4536-8ae0-cf13c7b7610f" providerId="ADAL" clId="{D2D5B140-CFEA-4E26-B473-AF3DC024EA38}" dt="2025-09-07T10:37:06.800" v="319" actId="255"/>
          <ac:spMkLst>
            <pc:docMk/>
            <pc:sldMk cId="4291789617" sldId="273"/>
            <ac:spMk id="2" creationId="{2D84E095-8F1D-2FB1-E332-226EABA32731}"/>
          </ac:spMkLst>
        </pc:spChg>
        <pc:spChg chg="mod">
          <ac:chgData name="Christené Gaitskill" userId="b091c878-a8a7-4536-8ae0-cf13c7b7610f" providerId="ADAL" clId="{D2D5B140-CFEA-4E26-B473-AF3DC024EA38}" dt="2025-09-07T12:10:28.853" v="1643" actId="20577"/>
          <ac:spMkLst>
            <pc:docMk/>
            <pc:sldMk cId="4291789617" sldId="273"/>
            <ac:spMk id="3" creationId="{D9AC5B64-4537-9F46-830D-0F5565007E5B}"/>
          </ac:spMkLst>
        </pc:spChg>
        <pc:spChg chg="add del mod">
          <ac:chgData name="Christené Gaitskill" userId="b091c878-a8a7-4536-8ae0-cf13c7b7610f" providerId="ADAL" clId="{D2D5B140-CFEA-4E26-B473-AF3DC024EA38}" dt="2025-09-07T10:44:43.077" v="331" actId="478"/>
          <ac:spMkLst>
            <pc:docMk/>
            <pc:sldMk cId="4291789617" sldId="273"/>
            <ac:spMk id="5" creationId="{29098899-4F4F-7683-DD6F-E0052892338E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665025880"/>
        <c:axId val="665015688"/>
      </c:barChart>
      <c:catAx>
        <c:axId val="6650258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5015688"/>
        <c:crosses val="autoZero"/>
        <c:auto val="1"/>
        <c:lblAlgn val="ctr"/>
        <c:lblOffset val="100"/>
        <c:noMultiLvlLbl val="0"/>
      </c:catAx>
      <c:valAx>
        <c:axId val="6650156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5025880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1</cdr:x>
      <cdr:y>1</cdr:y>
    </cdr:to>
    <cdr:pic>
      <cdr:nvPicPr>
        <cdr:cNvPr id="3" name="Picture 2" descr="A graph of divorce in south africa&#10;&#10;AI-generated content may be incorrect.">
          <a:extLst xmlns:a="http://schemas.openxmlformats.org/drawingml/2006/main">
            <a:ext uri="{FF2B5EF4-FFF2-40B4-BE49-F238E27FC236}">
              <a16:creationId xmlns:a16="http://schemas.microsoft.com/office/drawing/2014/main" id="{208BBD86-8F4E-CBE5-99AB-0CEE091C1D7F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>
          <a:extLst>
            <a:ext uri="{28A0092B-C50C-407E-A947-70E740481C1C}">
              <a14:useLocalDpi xmlns:a14="http://schemas.microsoft.com/office/drawing/2010/main" val="0"/>
            </a:ext>
          </a:extLst>
        </a:blip>
        <a:stretch xmlns:a="http://schemas.openxmlformats.org/drawingml/2006/main">
          <a:fillRect/>
        </a:stretch>
      </cdr:blipFill>
      <cdr:spPr>
        <a:xfrm xmlns:a="http://schemas.openxmlformats.org/drawingml/2006/main">
          <a:off x="0" y="-1268083"/>
          <a:ext cx="9982200" cy="4904117"/>
        </a:xfrm>
        <a:prstGeom xmlns:a="http://schemas.openxmlformats.org/drawingml/2006/main" prst="rect">
          <a:avLst/>
        </a:prstGeom>
      </cdr:spPr>
    </cdr:pic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CEAAF3-9831-450B-8D59-2C09DB96C8FC}" type="datetimeFigureOut">
              <a:rPr lang="en-US"/>
              <a:t>9/7/2025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834459-7356-44BF-850D-8B30C4FB3B6B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690165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50CD79-FC16-4410-AB61-17F26E6D3BC8}" type="datetimeFigureOut">
              <a:rPr lang="en-US"/>
              <a:t>9/7/2025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3C37BE-C303-496D-B5CD-85F2937540FC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508422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i="1" dirty="0">
                <a:latin typeface="Arial" pitchFamily="34" charset="0"/>
                <a:cs typeface="Arial" pitchFamily="34" charset="0"/>
              </a:rPr>
              <a:t>NOTE:</a:t>
            </a:r>
          </a:p>
          <a:p>
            <a:r>
              <a:rPr lang="en-US" i="1" dirty="0">
                <a:latin typeface="Arial" pitchFamily="34" charset="0"/>
                <a:cs typeface="Arial" pitchFamily="34" charset="0"/>
              </a:rPr>
              <a:t>To change the  image on this slide, select the picture and delete it. Then click the Pictures icon in the placeholder to insert your own image.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3C37BE-C303-496D-B5CD-85F2937540F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1502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24445" y="0"/>
            <a:ext cx="1747524" cy="229209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4900" y="2292094"/>
            <a:ext cx="10096500" cy="2219691"/>
          </a:xfrm>
        </p:spPr>
        <p:txBody>
          <a:bodyPr anchor="ctr">
            <a:normAutofit/>
          </a:bodyPr>
          <a:lstStyle>
            <a:lvl1pPr algn="l">
              <a:defRPr sz="4400" cap="all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4898" y="4511784"/>
            <a:ext cx="10096501" cy="955565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0" y="5778124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solidFill>
                  <a:schemeClr val="tx1">
                    <a:lumMod val="20000"/>
                    <a:lumOff val="80000"/>
                  </a:schemeClr>
                </a:solidFill>
              </a:defRPr>
            </a:lvl1pPr>
          </a:lstStyle>
          <a:p>
            <a:fld id="{402B9795-92DC-40DC-A1CA-9A4B349D7824}" type="datetimeFigureOut">
              <a:rPr lang="en-US" smtClean="0"/>
              <a:pPr/>
              <a:t>9/7/2025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aseline="0">
                <a:solidFill>
                  <a:schemeClr val="tx1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>
                <a:solidFill>
                  <a:schemeClr val="tx1">
                    <a:lumMod val="20000"/>
                    <a:lumOff val="80000"/>
                  </a:schemeClr>
                </a:solidFill>
              </a:defRPr>
            </a:lvl1pPr>
          </a:lstStyle>
          <a:p>
            <a:fld id="{0FF54DE5-C571-48E8-A5BC-B369434E2F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756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04900" y="1600200"/>
            <a:ext cx="3396996" cy="45720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 descr="An empty placeholder to add an image. Click on the placeholder and select the image that you wish to add."/>
          <p:cNvSpPr>
            <a:spLocks noGrp="1"/>
          </p:cNvSpPr>
          <p:nvPr>
            <p:ph type="pic" idx="1"/>
          </p:nvPr>
        </p:nvSpPr>
        <p:spPr>
          <a:xfrm>
            <a:off x="4654671" y="1600199"/>
            <a:ext cx="6430912" cy="4572001"/>
          </a:xfrm>
        </p:spPr>
        <p:txBody>
          <a:bodyPr tIns="118872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9/7/2025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69637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9/7/2025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12076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72600" y="365125"/>
            <a:ext cx="17145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4900" y="365125"/>
            <a:ext cx="8098896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9/7/2025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  <p:grpSp>
        <p:nvGrpSpPr>
          <p:cNvPr id="7" name="Group 6"/>
          <p:cNvGrpSpPr/>
          <p:nvPr/>
        </p:nvGrpSpPr>
        <p:grpSpPr>
          <a:xfrm rot="5400000">
            <a:off x="6514047" y="3228843"/>
            <a:ext cx="5632704" cy="84403"/>
            <a:chOff x="1073150" y="1219201"/>
            <a:chExt cx="10058400" cy="63125"/>
          </a:xfrm>
        </p:grpSpPr>
        <p:cxnSp>
          <p:nvCxnSpPr>
            <p:cNvPr id="8" name="Straight Connector 7"/>
            <p:cNvCxnSpPr/>
            <p:nvPr/>
          </p:nvCxnSpPr>
          <p:spPr>
            <a:xfrm rot="10800000">
              <a:off x="1073150" y="1219201"/>
              <a:ext cx="10058400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0800000">
              <a:off x="1073150" y="1282326"/>
              <a:ext cx="10058400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45927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9/7/2025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86876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4900" y="2292094"/>
            <a:ext cx="5734050" cy="2219691"/>
          </a:xfrm>
        </p:spPr>
        <p:txBody>
          <a:bodyPr anchor="ctr">
            <a:normAutofit/>
          </a:bodyPr>
          <a:lstStyle>
            <a:lvl1pPr algn="l">
              <a:defRPr sz="4400" cap="all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4900" y="4511784"/>
            <a:ext cx="5734050" cy="955565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1" name="Picture Placeholder 10" descr="An empty placeholder to add an image. Click on the placeholder and select the image that you wish to add."/>
          <p:cNvSpPr>
            <a:spLocks noGrp="1"/>
          </p:cNvSpPr>
          <p:nvPr>
            <p:ph type="pic" sz="quarter" idx="13"/>
          </p:nvPr>
        </p:nvSpPr>
        <p:spPr>
          <a:xfrm>
            <a:off x="6981063" y="1310656"/>
            <a:ext cx="5210937" cy="4208604"/>
          </a:xfrm>
          <a:solidFill>
            <a:schemeClr val="tx1">
              <a:lumMod val="20000"/>
              <a:lumOff val="80000"/>
            </a:schemeClr>
          </a:solidFill>
        </p:spPr>
        <p:txBody>
          <a:bodyPr tIns="1005840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4" name="Group 13"/>
          <p:cNvGrpSpPr/>
          <p:nvPr/>
        </p:nvGrpSpPr>
        <p:grpSpPr>
          <a:xfrm>
            <a:off x="0" y="1143000"/>
            <a:ext cx="12192000" cy="63125"/>
            <a:chOff x="507492" y="1501519"/>
            <a:chExt cx="8129016" cy="63125"/>
          </a:xfrm>
        </p:grpSpPr>
        <p:cxnSp>
          <p:nvCxnSpPr>
            <p:cNvPr id="15" name="Straight Connector 14"/>
            <p:cNvCxnSpPr/>
            <p:nvPr/>
          </p:nvCxnSpPr>
          <p:spPr>
            <a:xfrm>
              <a:off x="507492" y="1564644"/>
              <a:ext cx="8129016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507492" y="1501519"/>
              <a:ext cx="8129016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25880" y="0"/>
            <a:ext cx="1747524" cy="2292094"/>
          </a:xfrm>
          <a:prstGeom prst="rect">
            <a:avLst/>
          </a:prstGeom>
        </p:spPr>
      </p:pic>
      <p:grpSp>
        <p:nvGrpSpPr>
          <p:cNvPr id="13" name="Group 12"/>
          <p:cNvGrpSpPr/>
          <p:nvPr/>
        </p:nvGrpSpPr>
        <p:grpSpPr>
          <a:xfrm rot="10800000">
            <a:off x="0" y="5645510"/>
            <a:ext cx="12192000" cy="63125"/>
            <a:chOff x="507492" y="1501519"/>
            <a:chExt cx="8129016" cy="6312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07492" y="1564644"/>
              <a:ext cx="8129016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507492" y="1501519"/>
              <a:ext cx="8129016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778124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  <p:extLst>
      <p:ext uri="{BB962C8B-B14F-4D97-AF65-F5344CB8AC3E}">
        <p14:creationId xmlns:p14="http://schemas.microsoft.com/office/powerpoint/2010/main" val="2673943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2514600"/>
            <a:ext cx="12192000" cy="3194035"/>
            <a:chOff x="647402" y="2514600"/>
            <a:chExt cx="10838688" cy="3194035"/>
          </a:xfrm>
        </p:grpSpPr>
        <p:grpSp>
          <p:nvGrpSpPr>
            <p:cNvPr id="9" name="Group 8"/>
            <p:cNvGrpSpPr/>
            <p:nvPr/>
          </p:nvGrpSpPr>
          <p:grpSpPr>
            <a:xfrm>
              <a:off x="647402" y="2514600"/>
              <a:ext cx="10838688" cy="63125"/>
              <a:chOff x="507492" y="1501519"/>
              <a:chExt cx="8129016" cy="63125"/>
            </a:xfrm>
          </p:grpSpPr>
          <p:cxnSp>
            <p:nvCxnSpPr>
              <p:cNvPr id="14" name="Straight Connector 13"/>
              <p:cNvCxnSpPr/>
              <p:nvPr/>
            </p:nvCxnSpPr>
            <p:spPr>
              <a:xfrm>
                <a:off x="507492" y="1564644"/>
                <a:ext cx="8129016" cy="0"/>
              </a:xfrm>
              <a:prstGeom prst="line">
                <a:avLst/>
              </a:prstGeom>
              <a:ln w="381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>
                <a:off x="507492" y="1501519"/>
                <a:ext cx="8129016" cy="0"/>
              </a:xfrm>
              <a:prstGeom prst="line">
                <a:avLst/>
              </a:prstGeom>
              <a:ln w="127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" name="Rectangle 9"/>
            <p:cNvSpPr/>
            <p:nvPr/>
          </p:nvSpPr>
          <p:spPr>
            <a:xfrm>
              <a:off x="647402" y="2640850"/>
              <a:ext cx="10838688" cy="294153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grpSp>
          <p:nvGrpSpPr>
            <p:cNvPr id="11" name="Group 10"/>
            <p:cNvGrpSpPr/>
            <p:nvPr/>
          </p:nvGrpSpPr>
          <p:grpSpPr>
            <a:xfrm rot="10800000">
              <a:off x="647402" y="5645510"/>
              <a:ext cx="10838688" cy="63125"/>
              <a:chOff x="507492" y="1501519"/>
              <a:chExt cx="8129016" cy="63125"/>
            </a:xfrm>
          </p:grpSpPr>
          <p:cxnSp>
            <p:nvCxnSpPr>
              <p:cNvPr id="12" name="Straight Connector 11"/>
              <p:cNvCxnSpPr/>
              <p:nvPr/>
            </p:nvCxnSpPr>
            <p:spPr>
              <a:xfrm>
                <a:off x="507492" y="1564644"/>
                <a:ext cx="8129016" cy="0"/>
              </a:xfrm>
              <a:prstGeom prst="line">
                <a:avLst/>
              </a:prstGeom>
              <a:ln w="381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>
                <a:off x="507492" y="1501519"/>
                <a:ext cx="8129016" cy="0"/>
              </a:xfrm>
              <a:prstGeom prst="line">
                <a:avLst/>
              </a:prstGeom>
              <a:ln w="127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5880" y="0"/>
            <a:ext cx="1783188" cy="297180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4899" y="2971806"/>
            <a:ext cx="10071099" cy="1684150"/>
          </a:xfrm>
        </p:spPr>
        <p:txBody>
          <a:bodyPr anchor="ctr">
            <a:normAutofit/>
          </a:bodyPr>
          <a:lstStyle>
            <a:lvl1pPr>
              <a:defRPr sz="4400" cap="all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4899" y="4655956"/>
            <a:ext cx="10071099" cy="50975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9/7/2025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02678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4900" y="1600200"/>
            <a:ext cx="4914900" cy="4571999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600200"/>
            <a:ext cx="4914900" cy="4571999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9/7/2025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27791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4900" y="1600200"/>
            <a:ext cx="4919472" cy="823912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4900" y="2424112"/>
            <a:ext cx="4919472" cy="37480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66110" y="1600200"/>
            <a:ext cx="4919472" cy="823912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66110" y="2424112"/>
            <a:ext cx="4919472" cy="37480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9/7/2025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71016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9/7/2025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58111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9/7/2025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2416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04900" y="1600200"/>
            <a:ext cx="4384548" cy="45720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41848" y="1600199"/>
            <a:ext cx="5445252" cy="457200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9/7/2025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69764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04900" y="76200"/>
            <a:ext cx="9980682" cy="1096962"/>
          </a:xfrm>
          <a:prstGeom prst="rect">
            <a:avLst/>
          </a:prstGeom>
        </p:spPr>
        <p:txBody>
          <a:bodyPr vert="horz" lIns="0" tIns="45720" rIns="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4900" y="1600200"/>
            <a:ext cx="9982200" cy="457200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04899" y="6356351"/>
            <a:ext cx="1829559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1200" baseline="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fld id="{402B9795-92DC-40DC-A1CA-9A4B349D7824}" type="datetimeFigureOut">
              <a:rPr lang="en-US" smtClean="0"/>
              <a:pPr/>
              <a:t>9/7/2025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34459" y="6356350"/>
            <a:ext cx="6323082" cy="365126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ctr">
              <a:defRPr sz="1200" baseline="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256782" y="6356351"/>
            <a:ext cx="1828800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200" baseline="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fld id="{0FF54DE5-C571-48E8-A5BC-B369434E2F44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5" name="Group 14"/>
          <p:cNvGrpSpPr/>
          <p:nvPr/>
        </p:nvGrpSpPr>
        <p:grpSpPr>
          <a:xfrm>
            <a:off x="1103376" y="1219201"/>
            <a:ext cx="9985248" cy="84403"/>
            <a:chOff x="1073150" y="1219201"/>
            <a:chExt cx="10058400" cy="63125"/>
          </a:xfrm>
        </p:grpSpPr>
        <p:cxnSp>
          <p:nvCxnSpPr>
            <p:cNvPr id="13" name="Straight Connector 12"/>
            <p:cNvCxnSpPr/>
            <p:nvPr/>
          </p:nvCxnSpPr>
          <p:spPr>
            <a:xfrm rot="10800000">
              <a:off x="1073150" y="1219201"/>
              <a:ext cx="10058400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1073150" y="1282326"/>
              <a:ext cx="10058400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346251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800"/>
        </a:spcBef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696">
          <p15:clr>
            <a:srgbClr val="F26B43"/>
          </p15:clr>
        </p15:guide>
        <p15:guide id="2" pos="6984">
          <p15:clr>
            <a:srgbClr val="F26B43"/>
          </p15:clr>
        </p15:guide>
        <p15:guide id="3" orient="horz" pos="1008">
          <p15:clr>
            <a:srgbClr val="F26B43"/>
          </p15:clr>
        </p15:guide>
        <p15:guide id="4" orient="horz" pos="388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mailto:gaitskilljc@ufs.ac.za" TargetMode="Externa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1104901" y="1492370"/>
            <a:ext cx="5813484" cy="2260121"/>
          </a:xfrm>
        </p:spPr>
        <p:txBody>
          <a:bodyPr anchor="ctr">
            <a:normAutofit fontScale="90000"/>
          </a:bodyPr>
          <a:lstStyle/>
          <a:p>
            <a:r>
              <a:rPr lang="en-US" sz="3200" dirty="0"/>
              <a:t>The Social Worker’s Compass: Navigating Manipulation in Mediation for child- Centered Outcomes</a:t>
            </a: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1104900" y="3838754"/>
            <a:ext cx="5734050" cy="1628595"/>
          </a:xfrm>
        </p:spPr>
        <p:txBody>
          <a:bodyPr/>
          <a:lstStyle/>
          <a:p>
            <a:r>
              <a:rPr lang="en-US" b="1" dirty="0"/>
              <a:t>A South African Perspective</a:t>
            </a:r>
          </a:p>
          <a:p>
            <a:endParaRPr lang="en-US" dirty="0"/>
          </a:p>
          <a:p>
            <a:r>
              <a:rPr lang="en-US" dirty="0"/>
              <a:t>Christen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é Gaitskill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ASASWEI Conference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10 September 2025</a:t>
            </a:r>
            <a:endParaRPr lang="en-US" dirty="0"/>
          </a:p>
        </p:txBody>
      </p:sp>
      <p:pic>
        <p:nvPicPr>
          <p:cNvPr id="4" name="Picture Placeholder 3" descr="Open book on table, blurred shelves of books in background"/>
          <p:cNvPicPr>
            <a:picLocks noGrp="1" noChangeAspect="1"/>
          </p:cNvPicPr>
          <p:nvPr>
            <p:ph type="pic" sz="quarter" idx="13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90" r="8890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652133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84E095-8F1D-2FB1-E332-226EABA327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   </a:t>
            </a:r>
            <a:r>
              <a:rPr lang="en-ZA" sz="4400" dirty="0"/>
              <a:t>Literature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AC5B64-4537-9F46-830D-0F5565007E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ZA" dirty="0"/>
              <a:t> Gulbrandsen, W. &amp; </a:t>
            </a:r>
            <a:r>
              <a:rPr lang="en-ZA" dirty="0" err="1"/>
              <a:t>Haavind</a:t>
            </a:r>
            <a:r>
              <a:rPr lang="en-ZA" dirty="0"/>
              <a:t>, H. (2018) 'Children, parents and the importance of parental conflict resolution: a qualitative study', </a:t>
            </a:r>
            <a:r>
              <a:rPr lang="en-ZA" i="1" dirty="0"/>
              <a:t>Conflict Resolution Quarterly</a:t>
            </a:r>
            <a:r>
              <a:rPr lang="en-ZA" dirty="0"/>
              <a:t>, 35(4), pp. 335–349. </a:t>
            </a:r>
          </a:p>
          <a:p>
            <a:pPr marL="0" indent="0">
              <a:buNone/>
            </a:pPr>
            <a:r>
              <a:rPr lang="en-ZA" dirty="0"/>
              <a:t> </a:t>
            </a:r>
            <a:r>
              <a:rPr lang="en-ZA" dirty="0" err="1"/>
              <a:t>Launspach</a:t>
            </a:r>
            <a:r>
              <a:rPr lang="en-ZA" dirty="0"/>
              <a:t>, L. H. (2012) </a:t>
            </a:r>
            <a:r>
              <a:rPr lang="en-ZA" i="1" dirty="0" err="1"/>
              <a:t>Gesinsberaders</a:t>
            </a:r>
            <a:r>
              <a:rPr lang="en-ZA" i="1" dirty="0"/>
              <a:t> in Wes-</a:t>
            </a:r>
            <a:r>
              <a:rPr lang="en-ZA" i="1" dirty="0" err="1"/>
              <a:t>Kaap</a:t>
            </a:r>
            <a:r>
              <a:rPr lang="en-ZA" i="1" dirty="0"/>
              <a:t> se </a:t>
            </a:r>
            <a:r>
              <a:rPr lang="en-ZA" i="1" dirty="0" err="1"/>
              <a:t>perspektiewe</a:t>
            </a:r>
            <a:r>
              <a:rPr lang="en-ZA" i="1" dirty="0"/>
              <a:t> op </a:t>
            </a:r>
            <a:r>
              <a:rPr lang="en-ZA" i="1" dirty="0" err="1"/>
              <a:t>oouerweerding</a:t>
            </a:r>
            <a:r>
              <a:rPr lang="en-ZA" i="1" dirty="0"/>
              <a:t> </a:t>
            </a:r>
            <a:r>
              <a:rPr lang="en-ZA" i="1" dirty="0" err="1"/>
              <a:t>tydens</a:t>
            </a:r>
            <a:r>
              <a:rPr lang="en-ZA" i="1" dirty="0"/>
              <a:t> </a:t>
            </a:r>
            <a:r>
              <a:rPr lang="en-ZA" i="1" dirty="0" err="1"/>
              <a:t>egskeiding</a:t>
            </a:r>
            <a:r>
              <a:rPr lang="en-ZA" dirty="0"/>
              <a:t>. Master's dissertation. Stellenbosch University.</a:t>
            </a:r>
          </a:p>
          <a:p>
            <a:pPr marL="0" indent="0">
              <a:buNone/>
            </a:pPr>
            <a:r>
              <a:rPr lang="en-ZA" dirty="0"/>
              <a:t> Republic of South Africa (2005) </a:t>
            </a:r>
            <a:r>
              <a:rPr lang="en-ZA" i="1" dirty="0"/>
              <a:t>Children's Act 38 of 2005</a:t>
            </a:r>
            <a:r>
              <a:rPr lang="en-ZA" dirty="0"/>
              <a:t>.</a:t>
            </a:r>
          </a:p>
          <a:p>
            <a:pPr marL="0" indent="0">
              <a:buNone/>
            </a:pPr>
            <a:r>
              <a:rPr lang="en-ZA" dirty="0"/>
              <a:t> Statistics South Africa (2023). </a:t>
            </a:r>
            <a:r>
              <a:rPr lang="en-ZA" i="1" dirty="0"/>
              <a:t>Statistics South Africa's Annual Report</a:t>
            </a:r>
            <a:r>
              <a:rPr lang="en-ZA" dirty="0"/>
              <a:t>. Pretoria: Statistics South Africa.</a:t>
            </a:r>
          </a:p>
          <a:p>
            <a:pPr marL="0" indent="0">
              <a:buNone/>
            </a:pPr>
            <a:r>
              <a:rPr lang="en-ZA" dirty="0"/>
              <a:t> </a:t>
            </a:r>
            <a:r>
              <a:rPr lang="en-ZA" dirty="0" err="1"/>
              <a:t>Sudland</a:t>
            </a:r>
            <a:r>
              <a:rPr lang="en-ZA" dirty="0"/>
              <a:t>, C. (2020) 'Challenges and dilemmas working with high-conflict families in child protection casework', </a:t>
            </a:r>
            <a:r>
              <a:rPr lang="en-ZA" i="1" dirty="0"/>
              <a:t>Child and Family Social Work</a:t>
            </a:r>
            <a:r>
              <a:rPr lang="en-ZA" dirty="0"/>
              <a:t>, 25(3), pp. 248–255.</a:t>
            </a:r>
          </a:p>
          <a:p>
            <a:pPr marL="0" indent="0">
              <a:buNone/>
            </a:pPr>
            <a:r>
              <a:rPr lang="en-ZA" dirty="0"/>
              <a:t> </a:t>
            </a:r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4291789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1104900" y="76200"/>
            <a:ext cx="9980682" cy="1096962"/>
          </a:xfrm>
        </p:spPr>
        <p:txBody>
          <a:bodyPr anchor="b">
            <a:normAutofit/>
          </a:bodyPr>
          <a:lstStyle/>
          <a:p>
            <a:r>
              <a:rPr lang="en-US" dirty="0"/>
              <a:t> </a:t>
            </a:r>
            <a:r>
              <a:rPr lang="en-US" b="1" dirty="0"/>
              <a:t>Divorce and Separation in South Africa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type="body" sz="half" idx="2"/>
          </p:nvPr>
        </p:nvSpPr>
        <p:spPr>
          <a:xfrm>
            <a:off x="323849" y="1600200"/>
            <a:ext cx="5172075" cy="4572000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b="1" dirty="0"/>
              <a:t>Stats SA data on Divorce rates, highlighting   the significant number of children are affected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b="1" dirty="0"/>
              <a:t>Focus on the human impact behind the   statistics – you will find that families in   South Africa are in distress</a:t>
            </a:r>
          </a:p>
          <a:p>
            <a:endParaRPr lang="en-US" dirty="0"/>
          </a:p>
          <a:p>
            <a:r>
              <a:rPr lang="en-US" dirty="0"/>
              <a:t>(Stats SA on 14 March 2024)</a:t>
            </a:r>
          </a:p>
        </p:txBody>
      </p:sp>
      <p:pic>
        <p:nvPicPr>
          <p:cNvPr id="3" name="Picture 2" descr="A graph of divorce statistics&#10;&#10;AI-generated content may be incorrect.">
            <a:extLst>
              <a:ext uri="{FF2B5EF4-FFF2-40B4-BE49-F238E27FC236}">
                <a16:creationId xmlns:a16="http://schemas.microsoft.com/office/drawing/2014/main" id="{E4B8C8A7-1C0F-5558-5B5E-E971AAC7271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484" r="5185" b="-1"/>
          <a:stretch>
            <a:fillRect/>
          </a:stretch>
        </p:blipFill>
        <p:spPr>
          <a:xfrm>
            <a:off x="5641848" y="1600199"/>
            <a:ext cx="5445252" cy="457200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654255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 descr="Clustered Column chart showing the values of 3 series for 4 categories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34611132"/>
              </p:ext>
            </p:extLst>
          </p:nvPr>
        </p:nvGraphicFramePr>
        <p:xfrm>
          <a:off x="1104900" y="2"/>
          <a:ext cx="9982200" cy="55890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10278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4900" y="76200"/>
            <a:ext cx="9980682" cy="1096962"/>
          </a:xfrm>
        </p:spPr>
        <p:txBody>
          <a:bodyPr anchor="b">
            <a:normAutofit/>
          </a:bodyPr>
          <a:lstStyle/>
          <a:p>
            <a:r>
              <a:rPr lang="en-US" dirty="0"/>
              <a:t>The Promise of Mediation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4900" y="1600200"/>
            <a:ext cx="4914900" cy="4571999"/>
          </a:xfrm>
        </p:spPr>
        <p:txBody>
          <a:bodyPr>
            <a:normAutofit/>
          </a:bodyPr>
          <a:lstStyle/>
          <a:p>
            <a:endParaRPr lang="en-US" dirty="0"/>
          </a:p>
          <a:p>
            <a:r>
              <a:rPr lang="en-US" dirty="0"/>
              <a:t>A Legal and cultural Mandate</a:t>
            </a:r>
          </a:p>
          <a:p>
            <a:r>
              <a:rPr lang="en-US" dirty="0"/>
              <a:t>The legal framework: </a:t>
            </a:r>
            <a:r>
              <a:rPr lang="en-US" b="1" dirty="0"/>
              <a:t>The Children’s Act</a:t>
            </a:r>
          </a:p>
          <a:p>
            <a:pPr marL="0" indent="0">
              <a:buNone/>
            </a:pPr>
            <a:r>
              <a:rPr lang="en-US" dirty="0"/>
              <a:t> and </a:t>
            </a:r>
            <a:r>
              <a:rPr lang="en-US" b="1" dirty="0"/>
              <a:t>High Court Rules </a:t>
            </a:r>
            <a:r>
              <a:rPr lang="en-US" dirty="0"/>
              <a:t>encourage         </a:t>
            </a:r>
          </a:p>
          <a:p>
            <a:pPr marL="0" indent="0">
              <a:buNone/>
            </a:pPr>
            <a:r>
              <a:rPr lang="en-US" dirty="0"/>
              <a:t> mediation. </a:t>
            </a:r>
          </a:p>
          <a:p>
            <a:r>
              <a:rPr lang="en-US" dirty="0"/>
              <a:t>The cultural framework: Drawing on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b="1" dirty="0"/>
              <a:t>Ubuntu </a:t>
            </a:r>
            <a:r>
              <a:rPr lang="en-US" dirty="0"/>
              <a:t>principles for a holistic approach.</a:t>
            </a:r>
          </a:p>
        </p:txBody>
      </p:sp>
      <p:pic>
        <p:nvPicPr>
          <p:cNvPr id="3074" name="Picture 2" descr="Collaborative Divorce vs. Mediation ...">
            <a:extLst>
              <a:ext uri="{FF2B5EF4-FFF2-40B4-BE49-F238E27FC236}">
                <a16:creationId xmlns:a16="http://schemas.microsoft.com/office/drawing/2014/main" id="{755C4767-B662-29AC-09AE-1B466D65991E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72199" y="2180492"/>
            <a:ext cx="5333163" cy="3416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53788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8AE7CE-5916-5F63-CC3B-925478C844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9459" y="137320"/>
            <a:ext cx="9980682" cy="1096962"/>
          </a:xfrm>
        </p:spPr>
        <p:txBody>
          <a:bodyPr anchor="b">
            <a:normAutofit/>
          </a:bodyPr>
          <a:lstStyle/>
          <a:p>
            <a:r>
              <a:rPr lang="en-ZA" sz="5400" dirty="0"/>
              <a:t>The Hidden Threat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CE086B-719E-1B12-1038-84465557E1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04900" y="1600200"/>
            <a:ext cx="4914900" cy="45719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ZA" b="1" dirty="0"/>
              <a:t>  </a:t>
            </a:r>
            <a:r>
              <a:rPr lang="en-ZA" sz="2800" b="1" dirty="0">
                <a:solidFill>
                  <a:srgbClr val="FF0000"/>
                </a:solidFill>
              </a:rPr>
              <a:t>Manipulation in a Local          Context</a:t>
            </a:r>
          </a:p>
          <a:p>
            <a:pPr marL="0" indent="0">
              <a:buNone/>
            </a:pPr>
            <a:endParaRPr lang="en-ZA" sz="2800" b="1" dirty="0"/>
          </a:p>
          <a:p>
            <a:r>
              <a:rPr lang="en-ZA" sz="2400" b="1" dirty="0"/>
              <a:t>Manipulation is not just emotional: it is systemic</a:t>
            </a:r>
          </a:p>
          <a:p>
            <a:r>
              <a:rPr lang="en-ZA" sz="2400" b="1" dirty="0"/>
              <a:t>It exploits cultural, economic, and social vulnerabilities</a:t>
            </a:r>
          </a:p>
          <a:p>
            <a:r>
              <a:rPr lang="en-ZA" sz="2400" b="1" dirty="0"/>
              <a:t>Parents are </a:t>
            </a:r>
            <a:r>
              <a:rPr lang="en-ZA" sz="2400" b="1" dirty="0" err="1"/>
              <a:t>weaponising</a:t>
            </a:r>
            <a:r>
              <a:rPr lang="en-ZA" sz="2400" b="1" dirty="0"/>
              <a:t> the Child</a:t>
            </a:r>
          </a:p>
          <a:p>
            <a:endParaRPr lang="en-ZA" b="1" dirty="0"/>
          </a:p>
          <a:p>
            <a:endParaRPr lang="en-ZA" b="1" dirty="0"/>
          </a:p>
          <a:p>
            <a:endParaRPr lang="en-ZA" b="1" dirty="0"/>
          </a:p>
        </p:txBody>
      </p:sp>
      <p:pic>
        <p:nvPicPr>
          <p:cNvPr id="2052" name="Picture 4" descr="Divorce Mediation Instead Of Litigation ...">
            <a:extLst>
              <a:ext uri="{FF2B5EF4-FFF2-40B4-BE49-F238E27FC236}">
                <a16:creationId xmlns:a16="http://schemas.microsoft.com/office/drawing/2014/main" id="{20F3526D-0ED0-3339-A35E-CA90438D67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24" r="19040" b="2"/>
          <a:stretch>
            <a:fillRect/>
          </a:stretch>
        </p:blipFill>
        <p:spPr bwMode="auto">
          <a:xfrm>
            <a:off x="6172200" y="1600200"/>
            <a:ext cx="4914900" cy="4571999"/>
          </a:xfrm>
          <a:prstGeom prst="rect">
            <a:avLst/>
          </a:prstGeom>
          <a:solidFill>
            <a:srgbClr val="FFFFFF"/>
          </a:solidFill>
        </p:spPr>
      </p:pic>
    </p:spTree>
    <p:extLst>
      <p:ext uri="{BB962C8B-B14F-4D97-AF65-F5344CB8AC3E}">
        <p14:creationId xmlns:p14="http://schemas.microsoft.com/office/powerpoint/2010/main" val="1178132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1596" y="2009670"/>
            <a:ext cx="6507354" cy="1800773"/>
          </a:xfrm>
        </p:spPr>
        <p:txBody>
          <a:bodyPr anchor="ctr">
            <a:normAutofit/>
          </a:bodyPr>
          <a:lstStyle/>
          <a:p>
            <a:r>
              <a:rPr lang="en-US" dirty="0"/>
              <a:t>Forms of Manipulation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subTitle" idx="1"/>
          </p:nvPr>
        </p:nvSpPr>
        <p:spPr>
          <a:xfrm>
            <a:off x="231112" y="3429000"/>
            <a:ext cx="6607838" cy="203835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2800" b="1" dirty="0">
                <a:solidFill>
                  <a:srgbClr val="FF0000"/>
                </a:solidFill>
              </a:rPr>
              <a:t>Common Tactics in South Africa</a:t>
            </a:r>
          </a:p>
          <a:p>
            <a:pPr>
              <a:spcAft>
                <a:spcPts val="600"/>
              </a:spcAft>
            </a:pPr>
            <a:r>
              <a:rPr lang="en-US" sz="2400" b="1" dirty="0"/>
              <a:t>Financial &amp; Resource Control</a:t>
            </a:r>
          </a:p>
          <a:p>
            <a:pPr>
              <a:spcAft>
                <a:spcPts val="600"/>
              </a:spcAft>
            </a:pPr>
            <a:r>
              <a:rPr lang="en-ZA" sz="2400" b="1" dirty="0"/>
              <a:t>Cultural &amp; Family Pressure</a:t>
            </a:r>
          </a:p>
          <a:p>
            <a:pPr>
              <a:spcAft>
                <a:spcPts val="600"/>
              </a:spcAft>
            </a:pPr>
            <a:r>
              <a:rPr lang="en-ZA" sz="2400" b="1" dirty="0" err="1"/>
              <a:t>Weaponising</a:t>
            </a:r>
            <a:r>
              <a:rPr lang="en-ZA" sz="2400" b="1" dirty="0"/>
              <a:t> the Child</a:t>
            </a:r>
            <a:endParaRPr lang="en-US" sz="2400" b="1" dirty="0"/>
          </a:p>
        </p:txBody>
      </p:sp>
      <p:pic>
        <p:nvPicPr>
          <p:cNvPr id="1026" name="Picture 2" descr="How to Confront Emotional Manipulation ...">
            <a:extLst>
              <a:ext uri="{FF2B5EF4-FFF2-40B4-BE49-F238E27FC236}">
                <a16:creationId xmlns:a16="http://schemas.microsoft.com/office/drawing/2014/main" id="{266BF97E-B669-4F86-EF78-15995AFCE81E}"/>
              </a:ext>
            </a:extLst>
          </p:cNvPr>
          <p:cNvPicPr>
            <a:picLocks noGrp="1" noChangeAspect="1" noChangeArrowheads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67" b="1967"/>
          <a:stretch>
            <a:fillRect/>
          </a:stretch>
        </p:blipFill>
        <p:spPr bwMode="auto"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83544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4900" y="2292095"/>
            <a:ext cx="10096500" cy="1136906"/>
          </a:xfrm>
        </p:spPr>
        <p:txBody>
          <a:bodyPr>
            <a:normAutofit fontScale="90000"/>
          </a:bodyPr>
          <a:lstStyle/>
          <a:p>
            <a:r>
              <a:rPr lang="en-ZA" b="1" dirty="0">
                <a:solidFill>
                  <a:schemeClr val="tx2"/>
                </a:solidFill>
              </a:rPr>
              <a:t>The Social Worker's Unique Role</a:t>
            </a:r>
            <a:br>
              <a:rPr lang="en-ZA" dirty="0">
                <a:solidFill>
                  <a:srgbClr val="FF0000"/>
                </a:solidFill>
              </a:rPr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85156" y="3256383"/>
            <a:ext cx="10096501" cy="2201635"/>
          </a:xfrm>
        </p:spPr>
        <p:txBody>
          <a:bodyPr/>
          <a:lstStyle/>
          <a:p>
            <a:r>
              <a:rPr lang="en-ZA" sz="2800" b="1" dirty="0">
                <a:solidFill>
                  <a:srgbClr val="FF0000"/>
                </a:solidFill>
              </a:rPr>
              <a:t>Our Compass in Action</a:t>
            </a:r>
          </a:p>
          <a:p>
            <a:endParaRPr lang="en-ZA" sz="1100" b="1" dirty="0">
              <a:solidFill>
                <a:srgbClr val="FF0000"/>
              </a:solidFill>
            </a:endParaRPr>
          </a:p>
          <a:p>
            <a:r>
              <a:rPr lang="en-ZA" b="1" dirty="0"/>
              <a:t>  </a:t>
            </a:r>
            <a:r>
              <a:rPr lang="en-ZA" sz="2400" b="1" dirty="0"/>
              <a:t>Using an ecological systems framework to see the bigger picture.</a:t>
            </a:r>
          </a:p>
          <a:p>
            <a:endParaRPr lang="en-ZA" sz="2400" b="1" dirty="0"/>
          </a:p>
          <a:p>
            <a:r>
              <a:rPr lang="en-ZA" b="1" dirty="0"/>
              <a:t>  </a:t>
            </a:r>
            <a:r>
              <a:rPr lang="en-ZA" sz="2400" b="1" dirty="0"/>
              <a:t>Identifying and addressing power imbalances</a:t>
            </a:r>
            <a:r>
              <a:rPr lang="en-ZA" b="1" dirty="0"/>
              <a:t>.</a:t>
            </a:r>
          </a:p>
          <a:p>
            <a:endParaRPr lang="en-ZA" b="1" dirty="0"/>
          </a:p>
          <a:p>
            <a:r>
              <a:rPr lang="en-ZA" b="1" dirty="0"/>
              <a:t>  </a:t>
            </a:r>
            <a:r>
              <a:rPr lang="en-ZA" sz="2400" b="1" dirty="0"/>
              <a:t>Acting as a Child Advocate.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315647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4D3278-4D3B-5DBB-0F9B-A073427878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sz="4800" b="1" dirty="0"/>
              <a:t>Conclusion</a:t>
            </a:r>
            <a:br>
              <a:rPr lang="en-ZA" dirty="0"/>
            </a:br>
            <a:endParaRPr lang="en-Z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731ED7-321E-69E9-1060-EF52C9C0FB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sz="2800" b="1" dirty="0">
                <a:solidFill>
                  <a:srgbClr val="FF0000"/>
                </a:solidFill>
              </a:rPr>
              <a:t>Towards a Peaceful Future</a:t>
            </a:r>
          </a:p>
          <a:p>
            <a:r>
              <a:rPr lang="en-ZA" dirty="0"/>
              <a:t>Mediation is a powerful tool, but it requires vigilance.</a:t>
            </a:r>
          </a:p>
          <a:p>
            <a:r>
              <a:rPr lang="en-ZA" dirty="0"/>
              <a:t>By integrating our professional skills with a culturally sensitive approach, we can ensure ethical and child-centered outcomes.</a:t>
            </a:r>
          </a:p>
          <a:p>
            <a:r>
              <a:rPr lang="en-ZA" dirty="0"/>
              <a:t>Our work helps build a more just and peaceful society, one family at a time.</a:t>
            </a:r>
          </a:p>
          <a:p>
            <a:endParaRPr lang="en-ZA" dirty="0"/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273307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4900" y="76200"/>
            <a:ext cx="9980682" cy="1524000"/>
          </a:xfrm>
        </p:spPr>
        <p:txBody>
          <a:bodyPr>
            <a:noAutofit/>
          </a:bodyPr>
          <a:lstStyle/>
          <a:p>
            <a:r>
              <a:rPr lang="en-ZA" sz="4800" b="1" dirty="0"/>
              <a:t>Thank You &amp; Q&amp;A</a:t>
            </a:r>
            <a:br>
              <a:rPr lang="en-ZA" sz="4800" dirty="0"/>
            </a:br>
            <a:endParaRPr lang="en-US" sz="48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r>
              <a:rPr lang="en-US" dirty="0"/>
              <a:t>  </a:t>
            </a:r>
            <a:r>
              <a:rPr lang="en-ZA" sz="4400" dirty="0"/>
              <a:t>Thank you!!!!</a:t>
            </a:r>
          </a:p>
          <a:p>
            <a:endParaRPr lang="en-ZA" dirty="0"/>
          </a:p>
          <a:p>
            <a:r>
              <a:rPr lang="en-US" sz="2400" b="1" dirty="0">
                <a:hlinkClick r:id="rId2"/>
              </a:rPr>
              <a:t> gaitskilljc@ufs.ac.za</a:t>
            </a:r>
            <a:endParaRPr lang="en-US" sz="2400" b="1" dirty="0"/>
          </a:p>
          <a:p>
            <a:r>
              <a:rPr lang="en-US" sz="2400" b="1" dirty="0"/>
              <a:t>    </a:t>
            </a:r>
          </a:p>
          <a:p>
            <a:r>
              <a:rPr lang="en-US" sz="2400" b="1" dirty="0"/>
              <a:t>     </a:t>
            </a:r>
            <a:r>
              <a:rPr lang="en-US" sz="4000" dirty="0">
                <a:solidFill>
                  <a:srgbClr val="FF0000"/>
                </a:solidFill>
              </a:rPr>
              <a:t>Questions?</a:t>
            </a:r>
          </a:p>
          <a:p>
            <a:r>
              <a:rPr lang="en-US" sz="2400" b="1" dirty="0"/>
              <a:t>       </a:t>
            </a:r>
            <a:r>
              <a:rPr lang="en-US" sz="4000" b="1" dirty="0"/>
              <a:t>  ?????????????????</a:t>
            </a:r>
          </a:p>
        </p:txBody>
      </p:sp>
      <p:pic>
        <p:nvPicPr>
          <p:cNvPr id="1026" name="Picture 2" descr="Thriving Families, Safer Children ...">
            <a:extLst>
              <a:ext uri="{FF2B5EF4-FFF2-40B4-BE49-F238E27FC236}">
                <a16:creationId xmlns:a16="http://schemas.microsoft.com/office/drawing/2014/main" id="{80115B35-6D3A-F67B-EA4F-4670FB0DD0FF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3682" y="1600200"/>
            <a:ext cx="5673011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97023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Academic Literature 16x9">
  <a:themeElements>
    <a:clrScheme name="Academic Literature">
      <a:dk1>
        <a:srgbClr val="514843"/>
      </a:dk1>
      <a:lt1>
        <a:srgbClr val="FFFFFF"/>
      </a:lt1>
      <a:dk2>
        <a:srgbClr val="000000"/>
      </a:dk2>
      <a:lt2>
        <a:srgbClr val="FFFFF3"/>
      </a:lt2>
      <a:accent1>
        <a:srgbClr val="514843"/>
      </a:accent1>
      <a:accent2>
        <a:srgbClr val="6D7D66"/>
      </a:accent2>
      <a:accent3>
        <a:srgbClr val="525A6A"/>
      </a:accent3>
      <a:accent4>
        <a:srgbClr val="827266"/>
      </a:accent4>
      <a:accent5>
        <a:srgbClr val="AE9A7E"/>
      </a:accent5>
      <a:accent6>
        <a:srgbClr val="A8A39E"/>
      </a:accent6>
      <a:hlink>
        <a:srgbClr val="59704F"/>
      </a:hlink>
      <a:folHlink>
        <a:srgbClr val="A8A39E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TF03431380.potx" id="{B573BD99-E105-4D2A-964B-B901A176567A}" vid="{B1D363B9-18DE-4874-9E2B-FD69B5C6548D}"/>
    </a:ext>
  </a:extLst>
</a:theme>
</file>

<file path=ppt/theme/theme2.xml><?xml version="1.0" encoding="utf-8"?>
<a:theme xmlns:a="http://schemas.openxmlformats.org/drawingml/2006/main" name="Office Theme">
  <a:themeElements>
    <a:clrScheme name="Academic Literature">
      <a:dk1>
        <a:srgbClr val="514843"/>
      </a:dk1>
      <a:lt1>
        <a:srgbClr val="FFFFFF"/>
      </a:lt1>
      <a:dk2>
        <a:srgbClr val="000000"/>
      </a:dk2>
      <a:lt2>
        <a:srgbClr val="FFFFF3"/>
      </a:lt2>
      <a:accent1>
        <a:srgbClr val="514843"/>
      </a:accent1>
      <a:accent2>
        <a:srgbClr val="6D7D66"/>
      </a:accent2>
      <a:accent3>
        <a:srgbClr val="525A6A"/>
      </a:accent3>
      <a:accent4>
        <a:srgbClr val="827266"/>
      </a:accent4>
      <a:accent5>
        <a:srgbClr val="AE9A7E"/>
      </a:accent5>
      <a:accent6>
        <a:srgbClr val="A8A39E"/>
      </a:accent6>
      <a:hlink>
        <a:srgbClr val="59704F"/>
      </a:hlink>
      <a:folHlink>
        <a:srgbClr val="A8A39E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Academic Literature">
      <a:dk1>
        <a:srgbClr val="514843"/>
      </a:dk1>
      <a:lt1>
        <a:srgbClr val="FFFFFF"/>
      </a:lt1>
      <a:dk2>
        <a:srgbClr val="000000"/>
      </a:dk2>
      <a:lt2>
        <a:srgbClr val="FFFFF3"/>
      </a:lt2>
      <a:accent1>
        <a:srgbClr val="514843"/>
      </a:accent1>
      <a:accent2>
        <a:srgbClr val="6D7D66"/>
      </a:accent2>
      <a:accent3>
        <a:srgbClr val="525A6A"/>
      </a:accent3>
      <a:accent4>
        <a:srgbClr val="827266"/>
      </a:accent4>
      <a:accent5>
        <a:srgbClr val="AE9A7E"/>
      </a:accent5>
      <a:accent6>
        <a:srgbClr val="A8A39E"/>
      </a:accent6>
      <a:hlink>
        <a:srgbClr val="59704F"/>
      </a:hlink>
      <a:folHlink>
        <a:srgbClr val="A8A39E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6EDDDB5EE6D98C44930B742096920B300400F5B6D36B3EF94B4E9A635CDF2A18F5B8" ma:contentTypeVersion="72" ma:contentTypeDescription="Create a new document." ma:contentTypeScope="" ma:versionID="a23e56308344d904b51738559c3d67c9">
  <xsd:schema xmlns:xsd="http://www.w3.org/2001/XMLSchema" xmlns:xs="http://www.w3.org/2001/XMLSchema" xmlns:p="http://schemas.microsoft.com/office/2006/metadata/properties" xmlns:ns2="4873beb7-5857-4685-be1f-d57550cc96cc" targetNamespace="http://schemas.microsoft.com/office/2006/metadata/properties" ma:root="true" ma:fieldsID="cd0908cc4600e77bf5da051303e00c8d" ns2:_="">
    <xsd:import namespace="4873beb7-5857-4685-be1f-d57550cc96cc"/>
    <xsd:element name="properties">
      <xsd:complexType>
        <xsd:sequence>
          <xsd:element name="documentManagement">
            <xsd:complexType>
              <xsd:all>
                <xsd:element ref="ns2:AcquiredFrom" minOccurs="0"/>
                <xsd:element ref="ns2:UACurrentWords" minOccurs="0"/>
                <xsd:element ref="ns2:TPApplication" minOccurs="0"/>
                <xsd:element ref="ns2:ApprovalLog" minOccurs="0"/>
                <xsd:element ref="ns2:ApprovalStatus" minOccurs="0"/>
                <xsd:element ref="ns2:AssetStart" minOccurs="0"/>
                <xsd:element ref="ns2:AssetExpire" minOccurs="0"/>
                <xsd:element ref="ns2:AssetId" minOccurs="0"/>
                <xsd:element ref="ns2:IsSearchable" minOccurs="0"/>
                <xsd:element ref="ns2:AssetType" minOccurs="0"/>
                <xsd:element ref="ns2:APAuthor" minOccurs="0"/>
                <xsd:element ref="ns2:AverageRating" minOccurs="0"/>
                <xsd:element ref="ns2:BlockPublish" minOccurs="0"/>
                <xsd:element ref="ns2:BugNumber" minOccurs="0"/>
                <xsd:element ref="ns2:CampaignTagsTaxHTField0" minOccurs="0"/>
                <xsd:element ref="ns2:TPClientViewer" minOccurs="0"/>
                <xsd:element ref="ns2:ClipArtFilename" minOccurs="0"/>
                <xsd:element ref="ns2:TPCommandLine" minOccurs="0"/>
                <xsd:element ref="ns2:TPComponent" minOccurs="0"/>
                <xsd:element ref="ns2:ContentItem" minOccurs="0"/>
                <xsd:element ref="ns2:CrawlForDependencies" minOccurs="0"/>
                <xsd:element ref="ns2:CSXHash" minOccurs="0"/>
                <xsd:element ref="ns2:CSXSubmissionMarket" minOccurs="0"/>
                <xsd:element ref="ns2:CSXUpdate" minOccurs="0"/>
                <xsd:element ref="ns2:IntlLangReviewDate" minOccurs="0"/>
                <xsd:element ref="ns2:IsDeleted" minOccurs="0"/>
                <xsd:element ref="ns2:APDescription" minOccurs="0"/>
                <xsd:element ref="ns2:DirectSourceMarket" minOccurs="0"/>
                <xsd:element ref="ns2:Downloads" minOccurs="0"/>
                <xsd:element ref="ns2:DSATActionTaken" minOccurs="0"/>
                <xsd:element ref="ns2:APEditor" minOccurs="0"/>
                <xsd:element ref="ns2:EditorialStatus" minOccurs="0"/>
                <xsd:element ref="ns2:EditorialTags" minOccurs="0"/>
                <xsd:element ref="ns2:TPExecutable" minOccurs="0"/>
                <xsd:element ref="ns2:FeatureTagsTaxHTField0" minOccurs="0"/>
                <xsd:element ref="ns2:TPFriendlyName" minOccurs="0"/>
                <xsd:element ref="ns2:FriendlyTitle" minOccurs="0"/>
                <xsd:element ref="ns2:PrimaryImageGen" minOccurs="0"/>
                <xsd:element ref="ns2:HandoffToMSDN" minOccurs="0"/>
                <xsd:element ref="ns2:InProjectListLookup" minOccurs="0"/>
                <xsd:element ref="ns2:TPInstallLocation" minOccurs="0"/>
                <xsd:element ref="ns2:InternalTagsTaxHTField0" minOccurs="0"/>
                <xsd:element ref="ns2:IntlLangReview" minOccurs="0"/>
                <xsd:element ref="ns2:IntlLangReviewer" minOccurs="0"/>
                <xsd:element ref="ns2:MarketSpecific" minOccurs="0"/>
                <xsd:element ref="ns2:LastCompleteVersionLookup" minOccurs="0"/>
                <xsd:element ref="ns2:LastHandOff" minOccurs="0"/>
                <xsd:element ref="ns2:LastModifiedDateTime" minOccurs="0"/>
                <xsd:element ref="ns2:LastPreviewErrorLookup" minOccurs="0"/>
                <xsd:element ref="ns2:LastPreviewResultLookup" minOccurs="0"/>
                <xsd:element ref="ns2:LastPreviewAttemptDateLookup" minOccurs="0"/>
                <xsd:element ref="ns2:LastPreviewedByLookup" minOccurs="0"/>
                <xsd:element ref="ns2:LastPreviewTimeLookup" minOccurs="0"/>
                <xsd:element ref="ns2:LastPreviewVersionLookup" minOccurs="0"/>
                <xsd:element ref="ns2:LastPublishErrorLookup" minOccurs="0"/>
                <xsd:element ref="ns2:LastPublishResultLookup" minOccurs="0"/>
                <xsd:element ref="ns2:LastPublishAttemptDateLookup" minOccurs="0"/>
                <xsd:element ref="ns2:LastPublishedByLookup" minOccurs="0"/>
                <xsd:element ref="ns2:LastPublishTimeLookup" minOccurs="0"/>
                <xsd:element ref="ns2:LastPublishVersionLookup" minOccurs="0"/>
                <xsd:element ref="ns2:TPLaunchHelpLinkType" minOccurs="0"/>
                <xsd:element ref="ns2:LegacyData" minOccurs="0"/>
                <xsd:element ref="ns2:TPLaunchHelpLink" minOccurs="0"/>
                <xsd:element ref="ns2:LocComments" minOccurs="0"/>
                <xsd:element ref="ns2:LocLastLocAttemptVersionLookup" minOccurs="0"/>
                <xsd:element ref="ns2:LocLastLocAttemptVersionTypeLookup" minOccurs="0"/>
                <xsd:element ref="ns2:LocManualTestRequired" minOccurs="0"/>
                <xsd:element ref="ns2:LocMarketGroupTiers2" minOccurs="0"/>
                <xsd:element ref="ns2:LocNewPublishedVersionLookup" minOccurs="0"/>
                <xsd:element ref="ns2:LocOverallHandbackStatusLookup" minOccurs="0"/>
                <xsd:element ref="ns2:LocOverallLocStatusLookup" minOccurs="0"/>
                <xsd:element ref="ns2:LocOverallPreviewStatusLookup" minOccurs="0"/>
                <xsd:element ref="ns2:LocOverallPublishStatusLookup" minOccurs="0"/>
                <xsd:element ref="ns2:IntlLocPriority" minOccurs="0"/>
                <xsd:element ref="ns2:LocProcessedForHandoffsLookup" minOccurs="0"/>
                <xsd:element ref="ns2:LocProcessedForMarketsLookup" minOccurs="0"/>
                <xsd:element ref="ns2:LocPublishedDependentAssetsLookup" minOccurs="0"/>
                <xsd:element ref="ns2:LocPublishedLinkedAssetsLookup" minOccurs="0"/>
                <xsd:element ref="ns2:LocRecommendedHandoff" minOccurs="0"/>
                <xsd:element ref="ns2:LocalizationTagsTaxHTField0" minOccurs="0"/>
                <xsd:element ref="ns2:MachineTranslated" minOccurs="0"/>
                <xsd:element ref="ns2:Manager" minOccurs="0"/>
                <xsd:element ref="ns2:Markets" minOccurs="0"/>
                <xsd:element ref="ns2:Milestone" minOccurs="0"/>
                <xsd:element ref="ns2:TPNamespace" minOccurs="0"/>
                <xsd:element ref="ns2:NumericId" minOccurs="0"/>
                <xsd:element ref="ns2:NumOfRatingsLookup" minOccurs="0"/>
                <xsd:element ref="ns2:OOCacheId" minOccurs="0"/>
                <xsd:element ref="ns2:OpenTemplate" minOccurs="0"/>
                <xsd:element ref="ns2:OriginAsset" minOccurs="0"/>
                <xsd:element ref="ns2:OriginalRelease" minOccurs="0"/>
                <xsd:element ref="ns2:OriginalSourceMarket" minOccurs="0"/>
                <xsd:element ref="ns2:OutputCachingOn" minOccurs="0"/>
                <xsd:element ref="ns2:ParentAssetId" minOccurs="0"/>
                <xsd:element ref="ns2:PlannedPubDate" minOccurs="0"/>
                <xsd:element ref="ns2:PolicheckWords" minOccurs="0"/>
                <xsd:element ref="ns2:BusinessGroup" minOccurs="0"/>
                <xsd:element ref="ns2:UAProjectedTotalWords" minOccurs="0"/>
                <xsd:element ref="ns2:Provider" minOccurs="0"/>
                <xsd:element ref="ns2:Providers" minOccurs="0"/>
                <xsd:element ref="ns2:PublishStatusLookup" minOccurs="0"/>
                <xsd:element ref="ns2:PublishTargets" minOccurs="0"/>
                <xsd:element ref="ns2:RecommendationsModifier" minOccurs="0"/>
                <xsd:element ref="ns2:ArtSampleDocs" minOccurs="0"/>
                <xsd:element ref="ns2:ScenarioTagsTaxHTField0" minOccurs="0"/>
                <xsd:element ref="ns2:ShowIn" minOccurs="0"/>
                <xsd:element ref="ns2:SourceTitle" minOccurs="0"/>
                <xsd:element ref="ns2:CSXSubmissionDate" minOccurs="0"/>
                <xsd:element ref="ns2:SubmitterId" minOccurs="0"/>
                <xsd:element ref="ns2:TaxCatchAll" minOccurs="0"/>
                <xsd:element ref="ns2:TaxCatchAllLabel" minOccurs="0"/>
                <xsd:element ref="ns2:TemplateStatus" minOccurs="0"/>
                <xsd:element ref="ns2:TemplateTemplateType" minOccurs="0"/>
                <xsd:element ref="ns2:ThumbnailAssetId" minOccurs="0"/>
                <xsd:element ref="ns2:TimesCloned" minOccurs="0"/>
                <xsd:element ref="ns2:TrustLevel" minOccurs="0"/>
                <xsd:element ref="ns2:UALocComments" minOccurs="0"/>
                <xsd:element ref="ns2:UALocRecommendation" minOccurs="0"/>
                <xsd:element ref="ns2:UANotes" minOccurs="0"/>
                <xsd:element ref="ns2:TPAppVersion" minOccurs="0"/>
                <xsd:element ref="ns2:VoteCou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73beb7-5857-4685-be1f-d57550cc96cc" elementFormDefault="qualified">
    <xsd:import namespace="http://schemas.microsoft.com/office/2006/documentManagement/types"/>
    <xsd:import namespace="http://schemas.microsoft.com/office/infopath/2007/PartnerControls"/>
    <xsd:element name="AcquiredFrom" ma:index="1" nillable="true" ma:displayName="Acquired From" ma:default="Internal MS" ma:internalName="AcquiredFrom" ma:readOnly="false">
      <xsd:simpleType>
        <xsd:restriction base="dms:Choice">
          <xsd:enumeration value="Internal MS"/>
          <xsd:enumeration value="Community"/>
          <xsd:enumeration value="MVP"/>
          <xsd:enumeration value="Publisher"/>
          <xsd:enumeration value="Partner"/>
          <xsd:enumeration value="None"/>
        </xsd:restriction>
      </xsd:simpleType>
    </xsd:element>
    <xsd:element name="UACurrentWords" ma:index="2" nillable="true" ma:displayName="Actual Word Count" ma:default="" ma:internalName="UACurrentWords" ma:readOnly="false">
      <xsd:simpleType>
        <xsd:restriction base="dms:Unknown"/>
      </xsd:simpleType>
    </xsd:element>
    <xsd:element name="TPApplication" ma:index="3" nillable="true" ma:displayName="Application to Open Template With" ma:default="" ma:internalName="TPApplication">
      <xsd:simpleType>
        <xsd:restriction base="dms:Text"/>
      </xsd:simpleType>
    </xsd:element>
    <xsd:element name="ApprovalLog" ma:index="4" nillable="true" ma:displayName="Approval Log" ma:default="" ma:hidden="true" ma:internalName="ApprovalLog" ma:readOnly="false">
      <xsd:simpleType>
        <xsd:restriction base="dms:Note"/>
      </xsd:simpleType>
    </xsd:element>
    <xsd:element name="ApprovalStatus" ma:index="5" nillable="true" ma:displayName="Approval Status" ma:default="InProgress" ma:internalName="ApprovalStatus" ma:readOnly="false">
      <xsd:simpleType>
        <xsd:restriction base="dms:Choice">
          <xsd:enumeration value="InProgress"/>
          <xsd:enumeration value="Rejected"/>
          <xsd:enumeration value="Questionable"/>
          <xsd:enumeration value="ApprovedAutomatic"/>
          <xsd:enumeration value="ApprovedManual"/>
          <xsd:enumeration value="On Hold"/>
          <xsd:enumeration value="Needs Review"/>
          <xsd:enumeration value="A Violation"/>
          <xsd:enumeration value="Unpublished Violation"/>
        </xsd:restriction>
      </xsd:simpleType>
    </xsd:element>
    <xsd:element name="AssetStart" ma:index="6" nillable="true" ma:displayName="Asset Begin Date" ma:default="[Today]" ma:internalName="AssetStart" ma:readOnly="false">
      <xsd:simpleType>
        <xsd:restriction base="dms:DateTime"/>
      </xsd:simpleType>
    </xsd:element>
    <xsd:element name="AssetExpire" ma:index="7" nillable="true" ma:displayName="Asset End Date" ma:default="2029-01-01T08:00:00Z" ma:format="DateTime" ma:internalName="AssetExpire" ma:readOnly="false">
      <xsd:simpleType>
        <xsd:restriction base="dms:DateTime"/>
      </xsd:simpleType>
    </xsd:element>
    <xsd:element name="AssetId" ma:index="8" nillable="true" ma:displayName="Asset ID" ma:default="" ma:indexed="true" ma:internalName="AssetId" ma:readOnly="false">
      <xsd:simpleType>
        <xsd:restriction base="dms:Text">
          <xsd:maxLength value="255"/>
        </xsd:restriction>
      </xsd:simpleType>
    </xsd:element>
    <xsd:element name="IsSearchable" ma:index="9" nillable="true" ma:displayName="Asset Searchable?" ma:default="true" ma:internalName="IsSearchable" ma:readOnly="false">
      <xsd:simpleType>
        <xsd:restriction base="dms:Boolean"/>
      </xsd:simpleType>
    </xsd:element>
    <xsd:element name="AssetType" ma:index="10" nillable="true" ma:displayName="Asset Type" ma:default="" ma:internalName="AssetType" ma:readOnly="false">
      <xsd:simpleType>
        <xsd:restriction base="dms:Unknown"/>
      </xsd:simpleType>
    </xsd:element>
    <xsd:element name="APAuthor" ma:index="11" nillable="true" ma:displayName="Author" ma:default="" ma:list="UserInfo" ma:internalName="APAuth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verageRating" ma:index="12" nillable="true" ma:displayName="Average Rating" ma:internalName="AverageRating" ma:readOnly="false">
      <xsd:simpleType>
        <xsd:restriction base="dms:Text"/>
      </xsd:simpleType>
    </xsd:element>
    <xsd:element name="BlockPublish" ma:index="13" nillable="true" ma:displayName="Block from Publishing?" ma:default="" ma:internalName="BlockPublish" ma:readOnly="false">
      <xsd:simpleType>
        <xsd:restriction base="dms:Boolean"/>
      </xsd:simpleType>
    </xsd:element>
    <xsd:element name="BugNumber" ma:index="14" nillable="true" ma:displayName="Bug Number" ma:default="" ma:internalName="BugNumber" ma:readOnly="false">
      <xsd:simpleType>
        <xsd:restriction base="dms:Text"/>
      </xsd:simpleType>
    </xsd:element>
    <xsd:element name="CampaignTagsTaxHTField0" ma:index="16" nillable="true" ma:taxonomy="true" ma:internalName="CampaignTagsTaxHTField0" ma:taxonomyFieldName="CampaignTags" ma:displayName="Campaigns" ma:readOnly="false" ma:default="" ma:fieldId="{1df42cc3-2301-4f11-a52a-6ead923c29ed}" ma:taxonomyMulti="true" ma:sspId="8f79753a-75d3-41f5-8ca3-40b843941b4f" ma:termSetId="ca0e50d4-faa1-44ce-961e-bb1441c60e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ClientViewer" ma:index="17" nillable="true" ma:displayName="Client Viewer" ma:default="" ma:internalName="TPClientViewer">
      <xsd:simpleType>
        <xsd:restriction base="dms:Text"/>
      </xsd:simpleType>
    </xsd:element>
    <xsd:element name="ClipArtFilename" ma:index="18" nillable="true" ma:displayName="Clip Art Name" ma:default="" ma:internalName="ClipArtFilename" ma:readOnly="false">
      <xsd:simpleType>
        <xsd:restriction base="dms:Text"/>
      </xsd:simpleType>
    </xsd:element>
    <xsd:element name="TPCommandLine" ma:index="19" nillable="true" ma:displayName="Command Line" ma:default="" ma:internalName="TPCommandLine">
      <xsd:simpleType>
        <xsd:restriction base="dms:Text"/>
      </xsd:simpleType>
    </xsd:element>
    <xsd:element name="TPComponent" ma:index="20" nillable="true" ma:displayName="Component" ma:default="" ma:internalName="TPComponent">
      <xsd:simpleType>
        <xsd:restriction base="dms:Text"/>
      </xsd:simpleType>
    </xsd:element>
    <xsd:element name="ContentItem" ma:index="21" nillable="true" ma:displayName="Content Item" ma:default="" ma:hidden="true" ma:internalName="ContentItem" ma:readOnly="false">
      <xsd:simpleType>
        <xsd:restriction base="dms:Unknown"/>
      </xsd:simpleType>
    </xsd:element>
    <xsd:element name="CrawlForDependencies" ma:index="23" nillable="true" ma:displayName="Crawl for Dependencies?" ma:default="true" ma:internalName="CrawlForDependencies" ma:readOnly="false">
      <xsd:simpleType>
        <xsd:restriction base="dms:Boolean"/>
      </xsd:simpleType>
    </xsd:element>
    <xsd:element name="CSXHash" ma:index="26" nillable="true" ma:displayName="CSX Hash" ma:default="" ma:indexed="true" ma:internalName="CSXHash" ma:readOnly="false">
      <xsd:simpleType>
        <xsd:restriction base="dms:Text"/>
      </xsd:simpleType>
    </xsd:element>
    <xsd:element name="CSXSubmissionMarket" ma:index="27" nillable="true" ma:displayName="CSX Submission Market" ma:default="" ma:list="{2FBD1B11-2ACE-4FDC-B5A3-635D4ADF6F1B}" ma:internalName="CSXSubmissionMarket" ma:readOnly="false" ma:showField="MarketName" ma:web="4873beb7-5857-4685-be1f-d57550cc96cc">
      <xsd:simpleType>
        <xsd:restriction base="dms:Lookup"/>
      </xsd:simpleType>
    </xsd:element>
    <xsd:element name="CSXUpdate" ma:index="28" nillable="true" ma:displayName="CSX Updated?" ma:default="false" ma:internalName="CSXUpdate" ma:readOnly="false">
      <xsd:simpleType>
        <xsd:restriction base="dms:Boolean"/>
      </xsd:simpleType>
    </xsd:element>
    <xsd:element name="IntlLangReviewDate" ma:index="29" nillable="true" ma:displayName="Date to Complete Intl QA" ma:default="" ma:internalName="IntlLangReviewDate" ma:readOnly="false">
      <xsd:simpleType>
        <xsd:restriction base="dms:DateTime"/>
      </xsd:simpleType>
    </xsd:element>
    <xsd:element name="IsDeleted" ma:index="30" nillable="true" ma:displayName="Deleted?" ma:default="" ma:internalName="IsDeleted" ma:readOnly="false">
      <xsd:simpleType>
        <xsd:restriction base="dms:Boolean"/>
      </xsd:simpleType>
    </xsd:element>
    <xsd:element name="APDescription" ma:index="31" nillable="true" ma:displayName="Description" ma:default="" ma:internalName="APDescription" ma:readOnly="false">
      <xsd:simpleType>
        <xsd:restriction base="dms:Note"/>
      </xsd:simpleType>
    </xsd:element>
    <xsd:element name="DirectSourceMarket" ma:index="32" nillable="true" ma:displayName="Direct Source Market Group" ma:default="" ma:internalName="DirectSourceMarket" ma:readOnly="false">
      <xsd:simpleType>
        <xsd:restriction base="dms:Text"/>
      </xsd:simpleType>
    </xsd:element>
    <xsd:element name="Downloads" ma:index="33" nillable="true" ma:displayName="Downloads" ma:default="0" ma:hidden="true" ma:internalName="Downloads" ma:readOnly="false">
      <xsd:simpleType>
        <xsd:restriction base="dms:Unknown"/>
      </xsd:simpleType>
    </xsd:element>
    <xsd:element name="DSATActionTaken" ma:index="34" nillable="true" ma:displayName="DSAT Action Taken" ma:default="" ma:internalName="DSATActionTaken" ma:readOnly="false">
      <xsd:simpleType>
        <xsd:restriction base="dms:Choice">
          <xsd:enumeration value="Best Bets"/>
          <xsd:enumeration value="Expire"/>
          <xsd:enumeration value="Hide"/>
          <xsd:enumeration value="None"/>
        </xsd:restriction>
      </xsd:simpleType>
    </xsd:element>
    <xsd:element name="APEditor" ma:index="35" nillable="true" ma:displayName="Editor" ma:default="" ma:list="UserInfo" ma:internalName="APEdi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ialStatus" ma:index="36" nillable="true" ma:displayName="Editorial Status" ma:default="" ma:internalName="EditorialStatus" ma:readOnly="false">
      <xsd:simpleType>
        <xsd:restriction base="dms:Unknown"/>
      </xsd:simpleType>
    </xsd:element>
    <xsd:element name="EditorialTags" ma:index="37" nillable="true" ma:displayName="Editorial Tags" ma:default="" ma:internalName="EditorialTags">
      <xsd:simpleType>
        <xsd:restriction base="dms:Unknown"/>
      </xsd:simpleType>
    </xsd:element>
    <xsd:element name="TPExecutable" ma:index="38" nillable="true" ma:displayName="Executable" ma:default="" ma:internalName="TPExecutable">
      <xsd:simpleType>
        <xsd:restriction base="dms:Text"/>
      </xsd:simpleType>
    </xsd:element>
    <xsd:element name="FeatureTagsTaxHTField0" ma:index="40" nillable="true" ma:taxonomy="true" ma:internalName="FeatureTagsTaxHTField0" ma:taxonomyFieldName="FeatureTags" ma:displayName="Features" ma:readOnly="false" ma:default="" ma:fieldId="{7fc0d542-15c6-4882-a8e3-13bca44403fb}" ma:taxonomyMulti="true" ma:sspId="8f79753a-75d3-41f5-8ca3-40b843941b4f" ma:termSetId="f1ab6845-967d-4854-a0ba-4ec07f0f8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FriendlyName" ma:index="41" nillable="true" ma:displayName="Friendly Name" ma:default="" ma:internalName="TPFriendlyName">
      <xsd:simpleType>
        <xsd:restriction base="dms:Text"/>
      </xsd:simpleType>
    </xsd:element>
    <xsd:element name="FriendlyTitle" ma:index="42" nillable="true" ma:displayName="Friendly Title" ma:default="" ma:description="Shorter title to be used when displaying search results" ma:internalName="FriendlyTitle" ma:readOnly="false">
      <xsd:simpleType>
        <xsd:restriction base="dms:Text"/>
      </xsd:simpleType>
    </xsd:element>
    <xsd:element name="PrimaryImageGen" ma:index="43" nillable="true" ma:displayName="Generate Images?" ma:default="true" ma:internalName="PrimaryImageGen">
      <xsd:simpleType>
        <xsd:restriction base="dms:Boolean"/>
      </xsd:simpleType>
    </xsd:element>
    <xsd:element name="HandoffToMSDN" ma:index="44" nillable="true" ma:displayName="Handoff To MSDN Date" ma:default="" ma:internalName="HandoffToMSDN" ma:readOnly="false">
      <xsd:simpleType>
        <xsd:restriction base="dms:DateTime"/>
      </xsd:simpleType>
    </xsd:element>
    <xsd:element name="InProjectListLookup" ma:index="45" nillable="true" ma:displayName="InProjectListLookup" ma:list="{9E343742-310B-4684-A24C-1D137CB4B230}" ma:internalName="InProjectListLookup" ma:readOnly="true" ma:showField="InProjectLis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InstallLocation" ma:index="46" nillable="true" ma:displayName="Install Location" ma:default="" ma:internalName="TPInstallLocation">
      <xsd:simpleType>
        <xsd:restriction base="dms:Text"/>
      </xsd:simpleType>
    </xsd:element>
    <xsd:element name="InternalTagsTaxHTField0" ma:index="48" nillable="true" ma:taxonomy="true" ma:internalName="InternalTagsTaxHTField0" ma:taxonomyFieldName="InternalTags" ma:displayName="Internal Tags" ma:readOnly="false" ma:default="" ma:fieldId="{1490b8a4-2706-41ec-b5e3-73176dccf34e}" ma:taxonomyMulti="true" ma:sspId="8f79753a-75d3-41f5-8ca3-40b843941b4f" ma:termSetId="82b6639e-f7fc-4c18-ad2d-003a6e7077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tlLangReview" ma:index="49" nillable="true" ma:displayName="Intl Lang QA Review Required?" ma:default="" ma:internalName="IntlLangReview" ma:readOnly="false">
      <xsd:simpleType>
        <xsd:restriction base="dms:Boolean"/>
      </xsd:simpleType>
    </xsd:element>
    <xsd:element name="IntlLangReviewer" ma:index="50" nillable="true" ma:displayName="Intl Lang QA Reviewer" ma:default="" ma:internalName="IntlLangReviewer" ma:readOnly="false">
      <xsd:simpleType>
        <xsd:restriction base="dms:Text"/>
      </xsd:simpleType>
    </xsd:element>
    <xsd:element name="MarketSpecific" ma:index="51" nillable="true" ma:displayName="Is Market Specific?" ma:default="" ma:internalName="MarketSpecific" ma:readOnly="false">
      <xsd:simpleType>
        <xsd:restriction base="dms:Boolean"/>
      </xsd:simpleType>
    </xsd:element>
    <xsd:element name="LastCompleteVersionLookup" ma:index="52" nillable="true" ma:displayName="Last Complete Version Lookup" ma:default="" ma:list="{9E343742-310B-4684-A24C-1D137CB4B230}" ma:internalName="LastCompleteVersionLookup" ma:readOnly="true" ma:showField="LastComplete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HandOff" ma:index="53" nillable="true" ma:displayName="Last Hand-off" ma:default="" ma:internalName="LastHandOff" ma:readOnly="false">
      <xsd:simpleType>
        <xsd:restriction base="dms:DateTime"/>
      </xsd:simpleType>
    </xsd:element>
    <xsd:element name="LastModifiedDateTime" ma:index="54" nillable="true" ma:displayName="Last Modified Date" ma:default="" ma:internalName="LastModifiedDateTime" ma:readOnly="false">
      <xsd:simpleType>
        <xsd:restriction base="dms:DateTime"/>
      </xsd:simpleType>
    </xsd:element>
    <xsd:element name="LastPreviewErrorLookup" ma:index="55" nillable="true" ma:displayName="Last Preview Attempt Error" ma:default="" ma:list="{9E343742-310B-4684-A24C-1D137CB4B230}" ma:internalName="LastPreviewErrorLookup" ma:readOnly="true" ma:showField="LastPreview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ResultLookup" ma:index="56" nillable="true" ma:displayName="Last Preview Attempt Result" ma:default="" ma:list="{9E343742-310B-4684-A24C-1D137CB4B230}" ma:internalName="LastPreviewResultLookup" ma:readOnly="true" ma:showField="LastPreview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AttemptDateLookup" ma:index="57" nillable="true" ma:displayName="Last Preview Attempted On" ma:default="" ma:list="{9E343742-310B-4684-A24C-1D137CB4B230}" ma:internalName="LastPreviewAttemptDateLookup" ma:readOnly="true" ma:showField="LastPreview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edByLookup" ma:index="58" nillable="true" ma:displayName="Last Previewed By" ma:default="" ma:list="{9E343742-310B-4684-A24C-1D137CB4B230}" ma:internalName="LastPreviewedByLookup" ma:readOnly="true" ma:showField="LastPreview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TimeLookup" ma:index="59" nillable="true" ma:displayName="Last Previewed Date" ma:default="" ma:list="{9E343742-310B-4684-A24C-1D137CB4B230}" ma:internalName="LastPreviewTimeLookup" ma:readOnly="true" ma:showField="LastPreview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VersionLookup" ma:index="60" nillable="true" ma:displayName="Last Previewed Version" ma:default="" ma:list="{9E343742-310B-4684-A24C-1D137CB4B230}" ma:internalName="LastPreviewVersionLookup" ma:readOnly="true" ma:showField="LastPreview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rrorLookup" ma:index="61" nillable="true" ma:displayName="Last Publish Attempt Error" ma:default="" ma:list="{9E343742-310B-4684-A24C-1D137CB4B230}" ma:internalName="LastPublishErrorLookup" ma:readOnly="true" ma:showField="LastPublish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ResultLookup" ma:index="62" nillable="true" ma:displayName="Last Publish Attempt Result" ma:default="" ma:list="{9E343742-310B-4684-A24C-1D137CB4B230}" ma:internalName="LastPublishResultLookup" ma:readOnly="true" ma:showField="LastPublish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AttemptDateLookup" ma:index="63" nillable="true" ma:displayName="Last Publish Attempted On" ma:default="" ma:list="{9E343742-310B-4684-A24C-1D137CB4B230}" ma:internalName="LastPublishAttemptDateLookup" ma:readOnly="true" ma:showField="LastPublish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dByLookup" ma:index="64" nillable="true" ma:displayName="Last Published By" ma:default="" ma:list="{9E343742-310B-4684-A24C-1D137CB4B230}" ma:internalName="LastPublishedByLookup" ma:readOnly="true" ma:showField="LastPublish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TimeLookup" ma:index="65" nillable="true" ma:displayName="Last Published Date" ma:default="" ma:list="{9E343742-310B-4684-A24C-1D137CB4B230}" ma:internalName="LastPublishTimeLookup" ma:readOnly="true" ma:showField="LastPublish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VersionLookup" ma:index="66" nillable="true" ma:displayName="Last Published Version" ma:default="" ma:list="{9E343742-310B-4684-A24C-1D137CB4B230}" ma:internalName="LastPublishVersionLookup" ma:readOnly="true" ma:showField="LastPublish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LaunchHelpLinkType" ma:index="67" nillable="true" ma:displayName="Launch Help Link Type" ma:default="Template" ma:internalName="TPLaunchHelpLinkType">
      <xsd:simpleType>
        <xsd:restriction base="dms:Choice">
          <xsd:enumeration value="Template"/>
          <xsd:enumeration value="Training"/>
          <xsd:enumeration value="URL"/>
          <xsd:enumeration value="None"/>
        </xsd:restriction>
      </xsd:simpleType>
    </xsd:element>
    <xsd:element name="LegacyData" ma:index="68" nillable="true" ma:displayName="Legacy Data" ma:default="" ma:internalName="LegacyData" ma:readOnly="false">
      <xsd:simpleType>
        <xsd:restriction base="dms:Note"/>
      </xsd:simpleType>
    </xsd:element>
    <xsd:element name="TPLaunchHelpLink" ma:index="69" nillable="true" ma:displayName="Link to Launch Help Topic" ma:default="" ma:internalName="TPLaunchHelpLink">
      <xsd:simpleType>
        <xsd:restriction base="dms:Text"/>
      </xsd:simpleType>
    </xsd:element>
    <xsd:element name="LocComments" ma:index="70" nillable="true" ma:displayName="Loc Approval Comments" ma:default="" ma:internalName="LocComments" ma:readOnly="false">
      <xsd:simpleType>
        <xsd:restriction base="dms:Note"/>
      </xsd:simpleType>
    </xsd:element>
    <xsd:element name="LocLastLocAttemptVersionLookup" ma:index="71" nillable="true" ma:displayName="Loc Last Loc Attempt Version" ma:default="" ma:list="{7DD1DCEC-E449-43D3-891F-7DC62F62AD21}" ma:internalName="LocLastLocAttemptVersionLookup" ma:readOnly="false" ma:showField="LastLocAttemptVersion" ma:web="4873beb7-5857-4685-be1f-d57550cc96cc">
      <xsd:simpleType>
        <xsd:restriction base="dms:Lookup"/>
      </xsd:simpleType>
    </xsd:element>
    <xsd:element name="LocLastLocAttemptVersionTypeLookup" ma:index="72" nillable="true" ma:displayName="Loc Last Loc Attempt Version Type" ma:default="" ma:list="{7DD1DCEC-E449-43D3-891F-7DC62F62AD21}" ma:internalName="LocLastLocAttemptVersionTypeLookup" ma:readOnly="true" ma:showField="LastLocAttemptVersionType" ma:web="4873beb7-5857-4685-be1f-d57550cc96cc">
      <xsd:simpleType>
        <xsd:restriction base="dms:Lookup"/>
      </xsd:simpleType>
    </xsd:element>
    <xsd:element name="LocManualTestRequired" ma:index="73" nillable="true" ma:displayName="Loc Manual Test Required" ma:default="" ma:internalName="LocManualTestRequired" ma:readOnly="false">
      <xsd:simpleType>
        <xsd:restriction base="dms:Boolean"/>
      </xsd:simpleType>
    </xsd:element>
    <xsd:element name="LocMarketGroupTiers2" ma:index="74" nillable="true" ma:displayName="Loc Market Group Tiers" ma:internalName="LocMarketGroupTiers2" ma:readOnly="false">
      <xsd:simpleType>
        <xsd:restriction base="dms:Unknown"/>
      </xsd:simpleType>
    </xsd:element>
    <xsd:element name="LocNewPublishedVersionLookup" ma:index="75" nillable="true" ma:displayName="Loc New Published Version Lookup" ma:default="" ma:list="{7DD1DCEC-E449-43D3-891F-7DC62F62AD21}" ma:internalName="LocNewPublishedVersionLookup" ma:readOnly="true" ma:showField="NewPublishedVersion" ma:web="4873beb7-5857-4685-be1f-d57550cc96cc">
      <xsd:simpleType>
        <xsd:restriction base="dms:Lookup"/>
      </xsd:simpleType>
    </xsd:element>
    <xsd:element name="LocOverallHandbackStatusLookup" ma:index="76" nillable="true" ma:displayName="Loc Overall Handback Status" ma:default="" ma:list="{7DD1DCEC-E449-43D3-891F-7DC62F62AD21}" ma:internalName="LocOverallHandbackStatusLookup" ma:readOnly="true" ma:showField="OverallHandbackStatus" ma:web="4873beb7-5857-4685-be1f-d57550cc96cc">
      <xsd:simpleType>
        <xsd:restriction base="dms:Lookup"/>
      </xsd:simpleType>
    </xsd:element>
    <xsd:element name="LocOverallLocStatusLookup" ma:index="77" nillable="true" ma:displayName="Loc Overall Localize Status" ma:default="" ma:list="{7DD1DCEC-E449-43D3-891F-7DC62F62AD21}" ma:internalName="LocOverallLocStatusLookup" ma:readOnly="true" ma:showField="OverallLocStatus" ma:web="4873beb7-5857-4685-be1f-d57550cc96cc">
      <xsd:simpleType>
        <xsd:restriction base="dms:Lookup"/>
      </xsd:simpleType>
    </xsd:element>
    <xsd:element name="LocOverallPreviewStatusLookup" ma:index="78" nillable="true" ma:displayName="Loc Overall Preview Status" ma:default="" ma:list="{7DD1DCEC-E449-43D3-891F-7DC62F62AD21}" ma:internalName="LocOverallPreviewStatusLookup" ma:readOnly="true" ma:showField="OverallPreviewStatus" ma:web="4873beb7-5857-4685-be1f-d57550cc96cc">
      <xsd:simpleType>
        <xsd:restriction base="dms:Lookup"/>
      </xsd:simpleType>
    </xsd:element>
    <xsd:element name="LocOverallPublishStatusLookup" ma:index="79" nillable="true" ma:displayName="Loc Overall Publish Status" ma:default="" ma:list="{7DD1DCEC-E449-43D3-891F-7DC62F62AD21}" ma:internalName="LocOverallPublishStatusLookup" ma:readOnly="true" ma:showField="OverallPublishStatus" ma:web="4873beb7-5857-4685-be1f-d57550cc96cc">
      <xsd:simpleType>
        <xsd:restriction base="dms:Lookup"/>
      </xsd:simpleType>
    </xsd:element>
    <xsd:element name="IntlLocPriority" ma:index="80" nillable="true" ma:displayName="Loc Priority" ma:default="" ma:internalName="IntlLocPriority" ma:readOnly="false">
      <xsd:simpleType>
        <xsd:restriction base="dms:Unknown"/>
      </xsd:simpleType>
    </xsd:element>
    <xsd:element name="LocProcessedForHandoffsLookup" ma:index="81" nillable="true" ma:displayName="Loc Processed For Handoffs" ma:default="" ma:list="{7DD1DCEC-E449-43D3-891F-7DC62F62AD21}" ma:internalName="LocProcessedForHandoffsLookup" ma:readOnly="true" ma:showField="ProcessedForHandoffs" ma:web="4873beb7-5857-4685-be1f-d57550cc96cc">
      <xsd:simpleType>
        <xsd:restriction base="dms:Lookup"/>
      </xsd:simpleType>
    </xsd:element>
    <xsd:element name="LocProcessedForMarketsLookup" ma:index="82" nillable="true" ma:displayName="Loc Processed For Markets" ma:default="" ma:list="{7DD1DCEC-E449-43D3-891F-7DC62F62AD21}" ma:internalName="LocProcessedForMarketsLookup" ma:readOnly="true" ma:showField="ProcessedForMarkets" ma:web="4873beb7-5857-4685-be1f-d57550cc96cc">
      <xsd:simpleType>
        <xsd:restriction base="dms:Lookup"/>
      </xsd:simpleType>
    </xsd:element>
    <xsd:element name="LocPublishedDependentAssetsLookup" ma:index="83" nillable="true" ma:displayName="Loc Published Dependent Assets" ma:default="" ma:list="{7DD1DCEC-E449-43D3-891F-7DC62F62AD21}" ma:internalName="LocPublishedDependentAssetsLookup" ma:readOnly="true" ma:showField="PublishedDependentAssets" ma:web="4873beb7-5857-4685-be1f-d57550cc96cc">
      <xsd:simpleType>
        <xsd:restriction base="dms:Lookup"/>
      </xsd:simpleType>
    </xsd:element>
    <xsd:element name="LocPublishedLinkedAssetsLookup" ma:index="84" nillable="true" ma:displayName="Loc Published Linked Assets" ma:default="" ma:list="{7DD1DCEC-E449-43D3-891F-7DC62F62AD21}" ma:internalName="LocPublishedLinkedAssetsLookup" ma:readOnly="true" ma:showField="PublishedLinkedAssets" ma:web="4873beb7-5857-4685-be1f-d57550cc96cc">
      <xsd:simpleType>
        <xsd:restriction base="dms:Lookup"/>
      </xsd:simpleType>
    </xsd:element>
    <xsd:element name="LocRecommendedHandoff" ma:index="85" nillable="true" ma:displayName="Loc Recommended Handoff" ma:default="" ma:indexed="true" ma:internalName="LocRecommendedHandoff" ma:readOnly="false">
      <xsd:simpleType>
        <xsd:restriction base="dms:Text"/>
      </xsd:simpleType>
    </xsd:element>
    <xsd:element name="LocalizationTagsTaxHTField0" ma:index="87" nillable="true" ma:taxonomy="true" ma:internalName="LocalizationTagsTaxHTField0" ma:taxonomyFieldName="LocalizationTags" ma:displayName="Localization Tags" ma:readOnly="false" ma:default="" ma:fieldId="{00f02cb3-2c7c-424a-9c61-10e9b6878429}" ma:taxonomyMulti="true" ma:sspId="8f79753a-75d3-41f5-8ca3-40b843941b4f" ma:termSetId="5b7703a5-8e8b-4b58-8b31-1cea35331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achineTranslated" ma:index="88" nillable="true" ma:displayName="Machine Translated" ma:default="" ma:internalName="MachineTranslated" ma:readOnly="false">
      <xsd:simpleType>
        <xsd:restriction base="dms:Boolean"/>
      </xsd:simpleType>
    </xsd:element>
    <xsd:element name="Manager" ma:index="89" nillable="true" ma:displayName="Manager" ma:hidden="true" ma:internalName="Manager" ma:readOnly="false">
      <xsd:simpleType>
        <xsd:restriction base="dms:Text"/>
      </xsd:simpleType>
    </xsd:element>
    <xsd:element name="Markets" ma:index="90" nillable="true" ma:displayName="Markets" ma:default="" ma:description="Leave blank to show in all markets" ma:list="{2FBD1B11-2ACE-4FDC-B5A3-635D4ADF6F1B}" ma:internalName="Markets" ma:readOnly="false" ma:showField="MarketNa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ilestone" ma:index="91" nillable="true" ma:displayName="Milestone" ma:default="" ma:internalName="Milestone" ma:readOnly="false">
      <xsd:simpleType>
        <xsd:restriction base="dms:Unknown"/>
      </xsd:simpleType>
    </xsd:element>
    <xsd:element name="TPNamespace" ma:index="94" nillable="true" ma:displayName="Namespace" ma:default="" ma:internalName="TPNamespace">
      <xsd:simpleType>
        <xsd:restriction base="dms:Text"/>
      </xsd:simpleType>
    </xsd:element>
    <xsd:element name="NumericId" ma:index="95" nillable="true" ma:displayName="Numeric ID" ma:default="" ma:indexed="true" ma:internalName="NumericId" ma:readOnly="false">
      <xsd:simpleType>
        <xsd:restriction base="dms:Number"/>
      </xsd:simpleType>
    </xsd:element>
    <xsd:element name="NumOfRatingsLookup" ma:index="96" nillable="true" ma:displayName="NumOfRatings" ma:default="" ma:list="{9E343742-310B-4684-A24C-1D137CB4B230}" ma:internalName="NumOfRatingsLookup" ma:readOnly="true" ma:showField="NumOfRating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OCacheId" ma:index="97" nillable="true" ma:displayName="OOCacheId" ma:internalName="OOCacheId" ma:readOnly="false">
      <xsd:simpleType>
        <xsd:restriction base="dms:Text"/>
      </xsd:simpleType>
    </xsd:element>
    <xsd:element name="OpenTemplate" ma:index="98" nillable="true" ma:displayName="Open Template" ma:default="true" ma:internalName="OpenTemplate">
      <xsd:simpleType>
        <xsd:restriction base="dms:Boolean"/>
      </xsd:simpleType>
    </xsd:element>
    <xsd:element name="OriginAsset" ma:index="99" nillable="true" ma:displayName="Origin Asset" ma:default="" ma:internalName="OriginAsset" ma:readOnly="false">
      <xsd:simpleType>
        <xsd:restriction base="dms:Text"/>
      </xsd:simpleType>
    </xsd:element>
    <xsd:element name="OriginalRelease" ma:index="100" nillable="true" ma:displayName="Original Release" ma:default="15" ma:internalName="OriginalRelease" ma:readOnly="false">
      <xsd:simpleType>
        <xsd:restriction base="dms:Choice">
          <xsd:enumeration value="14"/>
          <xsd:enumeration value="15"/>
          <xsd:enumeration value="16"/>
        </xsd:restriction>
      </xsd:simpleType>
    </xsd:element>
    <xsd:element name="OriginalSourceMarket" ma:index="101" nillable="true" ma:displayName="Original Source Market Group" ma:default="" ma:internalName="OriginalSourceMarket" ma:readOnly="false">
      <xsd:simpleType>
        <xsd:restriction base="dms:Text"/>
      </xsd:simpleType>
    </xsd:element>
    <xsd:element name="OutputCachingOn" ma:index="102" nillable="true" ma:displayName="Output Caching" ma:default="true" ma:hidden="true" ma:internalName="OutputCachingOn" ma:readOnly="false">
      <xsd:simpleType>
        <xsd:restriction base="dms:Boolean"/>
      </xsd:simpleType>
    </xsd:element>
    <xsd:element name="ParentAssetId" ma:index="103" nillable="true" ma:displayName="Parent Asset Id" ma:default="" ma:internalName="ParentAssetId" ma:readOnly="false">
      <xsd:simpleType>
        <xsd:restriction base="dms:Text"/>
      </xsd:simpleType>
    </xsd:element>
    <xsd:element name="PlannedPubDate" ma:index="104" nillable="true" ma:displayName="Planned Publish Date" ma:default="" ma:indexed="true" ma:internalName="PlannedPubDate" ma:readOnly="false">
      <xsd:simpleType>
        <xsd:restriction base="dms:DateTime"/>
      </xsd:simpleType>
    </xsd:element>
    <xsd:element name="PolicheckWords" ma:index="105" nillable="true" ma:displayName="Policheck Words" ma:default="" ma:internalName="PolicheckWords" ma:readOnly="false">
      <xsd:simpleType>
        <xsd:restriction base="dms:Text"/>
      </xsd:simpleType>
    </xsd:element>
    <xsd:element name="BusinessGroup" ma:index="106" nillable="true" ma:displayName="Product Division Owner" ma:default="" ma:internalName="BusinessGroup" ma:readOnly="false">
      <xsd:simpleType>
        <xsd:restriction base="dms:Unknown"/>
      </xsd:simpleType>
    </xsd:element>
    <xsd:element name="UAProjectedTotalWords" ma:index="107" nillable="true" ma:displayName="Projected Word Count" ma:default="" ma:internalName="UAProjectedTotalWords" ma:readOnly="false">
      <xsd:simpleType>
        <xsd:restriction base="dms:Unknown"/>
      </xsd:simpleType>
    </xsd:element>
    <xsd:element name="Provider" ma:index="108" nillable="true" ma:displayName="Provider" ma:default="" ma:internalName="Provider" ma:readOnly="false">
      <xsd:simpleType>
        <xsd:restriction base="dms:Unknown"/>
      </xsd:simpleType>
    </xsd:element>
    <xsd:element name="Providers" ma:index="109" nillable="true" ma:displayName="Providers" ma:default="" ma:internalName="Providers">
      <xsd:simpleType>
        <xsd:restriction base="dms:Unknown"/>
      </xsd:simpleType>
    </xsd:element>
    <xsd:element name="PublishStatusLookup" ma:index="110" nillable="true" ma:displayName="Publish Status" ma:default="" ma:list="{9E343742-310B-4684-A24C-1D137CB4B230}" ma:internalName="PublishStatusLookup" ma:readOnly="false" ma:showField="PublishStatu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shTargets" ma:index="111" nillable="true" ma:displayName="Publish Target" ma:default="OfficeOnlineVNext" ma:internalName="PublishTargets" ma:readOnly="false">
      <xsd:simpleType>
        <xsd:restriction base="dms:Unknown"/>
      </xsd:simpleType>
    </xsd:element>
    <xsd:element name="RecommendationsModifier" ma:index="112" nillable="true" ma:displayName="Recommendations Modifier" ma:default="" ma:internalName="RecommendationsModifier" ma:readOnly="false">
      <xsd:simpleType>
        <xsd:restriction base="dms:Number"/>
      </xsd:simpleType>
    </xsd:element>
    <xsd:element name="ArtSampleDocs" ma:index="113" nillable="true" ma:displayName="Sample Docs" ma:default="" ma:hidden="true" ma:internalName="ArtSampleDocs" ma:readOnly="false">
      <xsd:simpleType>
        <xsd:restriction base="dms:Text"/>
      </xsd:simpleType>
    </xsd:element>
    <xsd:element name="ScenarioTagsTaxHTField0" ma:index="115" nillable="true" ma:taxonomy="true" ma:internalName="ScenarioTagsTaxHTField0" ma:taxonomyFieldName="ScenarioTags" ma:displayName="Scenarios" ma:readOnly="false" ma:default="" ma:fieldId="{93aef74d-6c78-4815-8310-51477dceeccc}" ma:taxonomyMulti="true" ma:sspId="8f79753a-75d3-41f5-8ca3-40b843941b4f" ma:termSetId="4b7d5f16-e2f2-4fc0-bab3-6e8b931e57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owIn" ma:index="117" nillable="true" ma:displayName="Show In" ma:default="Show everywhere" ma:internalName="ShowIn" ma:readOnly="false">
      <xsd:simpleType>
        <xsd:restriction base="dms:Choice">
          <xsd:enumeration value="Hide on web"/>
          <xsd:enumeration value="On Web no search"/>
          <xsd:enumeration value="Show everywhere"/>
          <xsd:enumeration value="Special use only"/>
        </xsd:restriction>
      </xsd:simpleType>
    </xsd:element>
    <xsd:element name="SourceTitle" ma:index="118" nillable="true" ma:displayName="Source Title" ma:default="" ma:indexed="true" ma:internalName="SourceTitle" ma:readOnly="false">
      <xsd:simpleType>
        <xsd:restriction base="dms:Text"/>
      </xsd:simpleType>
    </xsd:element>
    <xsd:element name="CSXSubmissionDate" ma:index="119" nillable="true" ma:displayName="Submission Date" ma:default="" ma:internalName="CSXSubmissionDate" ma:readOnly="false">
      <xsd:simpleType>
        <xsd:restriction base="dms:DateTime"/>
      </xsd:simpleType>
    </xsd:element>
    <xsd:element name="SubmitterId" ma:index="120" nillable="true" ma:displayName="Submitter ID" ma:default="" ma:internalName="SubmitterId" ma:readOnly="false">
      <xsd:simpleType>
        <xsd:restriction base="dms:Text"/>
      </xsd:simpleType>
    </xsd:element>
    <xsd:element name="TaxCatchAll" ma:index="121" nillable="true" ma:displayName="Taxonomy Catch All Column" ma:hidden="true" ma:list="{530f955b-6704-4601-bd83-f81d87f1e440}" ma:internalName="TaxCatchAll" ma:showField="CatchAllData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2" nillable="true" ma:displayName="Taxonomy Catch All Column1" ma:hidden="true" ma:list="{530f955b-6704-4601-bd83-f81d87f1e440}" ma:internalName="TaxCatchAllLabel" ma:readOnly="true" ma:showField="CatchAllDataLabel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emplateStatus" ma:index="123" nillable="true" ma:displayName="Template Status" ma:default="" ma:internalName="TemplateStatus">
      <xsd:simpleType>
        <xsd:restriction base="dms:Unknown"/>
      </xsd:simpleType>
    </xsd:element>
    <xsd:element name="TemplateTemplateType" ma:index="124" nillable="true" ma:displayName="Template Type" ma:default="" ma:internalName="TemplateTemplateType">
      <xsd:simpleType>
        <xsd:restriction base="dms:Unknown"/>
      </xsd:simpleType>
    </xsd:element>
    <xsd:element name="ThumbnailAssetId" ma:index="125" nillable="true" ma:displayName="Thumbnail Image Asset" ma:default="" ma:internalName="ThumbnailAssetId" ma:readOnly="false">
      <xsd:simpleType>
        <xsd:restriction base="dms:Text"/>
      </xsd:simpleType>
    </xsd:element>
    <xsd:element name="TimesCloned" ma:index="126" nillable="true" ma:displayName="Times Cloned" ma:default="" ma:internalName="TimesCloned" ma:readOnly="false">
      <xsd:simpleType>
        <xsd:restriction base="dms:Number"/>
      </xsd:simpleType>
    </xsd:element>
    <xsd:element name="TrustLevel" ma:index="128" nillable="true" ma:displayName="Trust Level" ma:default="1 Microsoft Managed Content" ma:internalName="TrustLevel" ma:readOnly="false">
      <xsd:simpleType>
        <xsd:restriction base="dms:Unknown"/>
      </xsd:simpleType>
    </xsd:element>
    <xsd:element name="UALocComments" ma:index="129" nillable="true" ma:displayName="UA Loc Comments" ma:default="" ma:internalName="UALocComments" ma:readOnly="false">
      <xsd:simpleType>
        <xsd:restriction base="dms:Note"/>
      </xsd:simpleType>
    </xsd:element>
    <xsd:element name="UALocRecommendation" ma:index="130" nillable="true" ma:displayName="UA Loc Recommendation" ma:default="Localize" ma:internalName="UALocRecommendation" ma:readOnly="false">
      <xsd:simpleType>
        <xsd:restriction base="dms:Choice">
          <xsd:enumeration value="Localize"/>
          <xsd:enumeration value="Never Localize"/>
          <xsd:enumeration value="Priority Localize"/>
        </xsd:restriction>
      </xsd:simpleType>
    </xsd:element>
    <xsd:element name="UANotes" ma:index="131" nillable="true" ma:displayName="UA Notes" ma:default="" ma:internalName="UANotes" ma:readOnly="false">
      <xsd:simpleType>
        <xsd:restriction base="dms:Note"/>
      </xsd:simpleType>
    </xsd:element>
    <xsd:element name="TPAppVersion" ma:index="132" nillable="true" ma:displayName="Version" ma:default="" ma:internalName="TPAppVersion">
      <xsd:simpleType>
        <xsd:restriction base="dms:Text"/>
      </xsd:simpleType>
    </xsd:element>
    <xsd:element name="VoteCount" ma:index="133" nillable="true" ma:displayName="Vote Count" ma:default="" ma:internalName="VoteCount" ma:readOnly="fals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2" ma:displayName="Content Type"/>
        <xsd:element ref="dc:title" minOccurs="0" maxOccurs="1" ma:index="12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PDescription xmlns="4873beb7-5857-4685-be1f-d57550cc96cc" xsi:nil="true"/>
    <AssetExpire xmlns="4873beb7-5857-4685-be1f-d57550cc96cc">2029-01-01T08:00:00+00:00</AssetExpire>
    <CampaignTagsTaxHTField0 xmlns="4873beb7-5857-4685-be1f-d57550cc96cc">
      <Terms xmlns="http://schemas.microsoft.com/office/infopath/2007/PartnerControls"/>
    </CampaignTagsTaxHTField0>
    <IntlLangReviewDate xmlns="4873beb7-5857-4685-be1f-d57550cc96cc" xsi:nil="true"/>
    <TPFriendlyName xmlns="4873beb7-5857-4685-be1f-d57550cc96cc" xsi:nil="true"/>
    <IntlLangReview xmlns="4873beb7-5857-4685-be1f-d57550cc96cc">false</IntlLangReview>
    <LocLastLocAttemptVersionLookup xmlns="4873beb7-5857-4685-be1f-d57550cc96cc">855024</LocLastLocAttemptVersionLookup>
    <PolicheckWords xmlns="4873beb7-5857-4685-be1f-d57550cc96cc" xsi:nil="true"/>
    <SubmitterId xmlns="4873beb7-5857-4685-be1f-d57550cc96cc" xsi:nil="true"/>
    <AcquiredFrom xmlns="4873beb7-5857-4685-be1f-d57550cc96cc">Internal MS</AcquiredFrom>
    <EditorialStatus xmlns="4873beb7-5857-4685-be1f-d57550cc96cc">Complete</EditorialStatus>
    <Markets xmlns="4873beb7-5857-4685-be1f-d57550cc96cc"/>
    <OriginAsset xmlns="4873beb7-5857-4685-be1f-d57550cc96cc" xsi:nil="true"/>
    <AssetStart xmlns="4873beb7-5857-4685-be1f-d57550cc96cc">2012-08-31T08:50:00+00:00</AssetStart>
    <FriendlyTitle xmlns="4873beb7-5857-4685-be1f-d57550cc96cc" xsi:nil="true"/>
    <MarketSpecific xmlns="4873beb7-5857-4685-be1f-d57550cc96cc">false</MarketSpecific>
    <TPNamespace xmlns="4873beb7-5857-4685-be1f-d57550cc96cc" xsi:nil="true"/>
    <PublishStatusLookup xmlns="4873beb7-5857-4685-be1f-d57550cc96cc">
      <Value>1616423</Value>
    </PublishStatusLookup>
    <APAuthor xmlns="4873beb7-5857-4685-be1f-d57550cc96cc">
      <UserInfo>
        <DisplayName>REDMOND\kristaa</DisplayName>
        <AccountId>136</AccountId>
        <AccountType/>
      </UserInfo>
    </APAuthor>
    <TPCommandLine xmlns="4873beb7-5857-4685-be1f-d57550cc96cc" xsi:nil="true"/>
    <IntlLangReviewer xmlns="4873beb7-5857-4685-be1f-d57550cc96cc" xsi:nil="true"/>
    <OpenTemplate xmlns="4873beb7-5857-4685-be1f-d57550cc96cc">true</OpenTemplate>
    <CSXSubmissionDate xmlns="4873beb7-5857-4685-be1f-d57550cc96cc" xsi:nil="true"/>
    <TaxCatchAll xmlns="4873beb7-5857-4685-be1f-d57550cc96cc"/>
    <Manager xmlns="4873beb7-5857-4685-be1f-d57550cc96cc" xsi:nil="true"/>
    <NumericId xmlns="4873beb7-5857-4685-be1f-d57550cc96cc" xsi:nil="true"/>
    <ParentAssetId xmlns="4873beb7-5857-4685-be1f-d57550cc96cc" xsi:nil="true"/>
    <OriginalSourceMarket xmlns="4873beb7-5857-4685-be1f-d57550cc96cc" xsi:nil="true"/>
    <ApprovalStatus xmlns="4873beb7-5857-4685-be1f-d57550cc96cc">InProgress</ApprovalStatus>
    <TPComponent xmlns="4873beb7-5857-4685-be1f-d57550cc96cc" xsi:nil="true"/>
    <EditorialTags xmlns="4873beb7-5857-4685-be1f-d57550cc96cc" xsi:nil="true"/>
    <TPExecutable xmlns="4873beb7-5857-4685-be1f-d57550cc96cc" xsi:nil="true"/>
    <TPLaunchHelpLink xmlns="4873beb7-5857-4685-be1f-d57550cc96cc" xsi:nil="true"/>
    <LocComments xmlns="4873beb7-5857-4685-be1f-d57550cc96cc" xsi:nil="true"/>
    <LocRecommendedHandoff xmlns="4873beb7-5857-4685-be1f-d57550cc96cc" xsi:nil="true"/>
    <SourceTitle xmlns="4873beb7-5857-4685-be1f-d57550cc96cc" xsi:nil="true"/>
    <CSXUpdate xmlns="4873beb7-5857-4685-be1f-d57550cc96cc">false</CSXUpdate>
    <IntlLocPriority xmlns="4873beb7-5857-4685-be1f-d57550cc96cc" xsi:nil="true"/>
    <UAProjectedTotalWords xmlns="4873beb7-5857-4685-be1f-d57550cc96cc" xsi:nil="true"/>
    <AssetType xmlns="4873beb7-5857-4685-be1f-d57550cc96cc">TP</AssetType>
    <MachineTranslated xmlns="4873beb7-5857-4685-be1f-d57550cc96cc">false</MachineTranslated>
    <OutputCachingOn xmlns="4873beb7-5857-4685-be1f-d57550cc96cc">false</OutputCachingOn>
    <TemplateStatus xmlns="4873beb7-5857-4685-be1f-d57550cc96cc">Complete</TemplateStatus>
    <IsSearchable xmlns="4873beb7-5857-4685-be1f-d57550cc96cc">true</IsSearchable>
    <ContentItem xmlns="4873beb7-5857-4685-be1f-d57550cc96cc" xsi:nil="true"/>
    <HandoffToMSDN xmlns="4873beb7-5857-4685-be1f-d57550cc96cc" xsi:nil="true"/>
    <ShowIn xmlns="4873beb7-5857-4685-be1f-d57550cc96cc">Show everywhere</ShowIn>
    <ThumbnailAssetId xmlns="4873beb7-5857-4685-be1f-d57550cc96cc" xsi:nil="true"/>
    <UALocComments xmlns="4873beb7-5857-4685-be1f-d57550cc96cc" xsi:nil="true"/>
    <UALocRecommendation xmlns="4873beb7-5857-4685-be1f-d57550cc96cc">Localize</UALocRecommendation>
    <LastModifiedDateTime xmlns="4873beb7-5857-4685-be1f-d57550cc96cc" xsi:nil="true"/>
    <LegacyData xmlns="4873beb7-5857-4685-be1f-d57550cc96cc" xsi:nil="true"/>
    <LocManualTestRequired xmlns="4873beb7-5857-4685-be1f-d57550cc96cc">false</LocManualTestRequired>
    <LocMarketGroupTiers2 xmlns="4873beb7-5857-4685-be1f-d57550cc96cc" xsi:nil="true"/>
    <ClipArtFilename xmlns="4873beb7-5857-4685-be1f-d57550cc96cc" xsi:nil="true"/>
    <TPApplication xmlns="4873beb7-5857-4685-be1f-d57550cc96cc" xsi:nil="true"/>
    <CSXHash xmlns="4873beb7-5857-4685-be1f-d57550cc96cc" xsi:nil="true"/>
    <DirectSourceMarket xmlns="4873beb7-5857-4685-be1f-d57550cc96cc" xsi:nil="true"/>
    <PrimaryImageGen xmlns="4873beb7-5857-4685-be1f-d57550cc96cc">true</PrimaryImageGen>
    <PlannedPubDate xmlns="4873beb7-5857-4685-be1f-d57550cc96cc" xsi:nil="true"/>
    <CSXSubmissionMarket xmlns="4873beb7-5857-4685-be1f-d57550cc96cc" xsi:nil="true"/>
    <Downloads xmlns="4873beb7-5857-4685-be1f-d57550cc96cc">0</Downloads>
    <ArtSampleDocs xmlns="4873beb7-5857-4685-be1f-d57550cc96cc" xsi:nil="true"/>
    <TrustLevel xmlns="4873beb7-5857-4685-be1f-d57550cc96cc">1 Microsoft Managed Content</TrustLevel>
    <BlockPublish xmlns="4873beb7-5857-4685-be1f-d57550cc96cc">false</BlockPublish>
    <TPLaunchHelpLinkType xmlns="4873beb7-5857-4685-be1f-d57550cc96cc">Template</TPLaunchHelpLinkType>
    <LocalizationTagsTaxHTField0 xmlns="4873beb7-5857-4685-be1f-d57550cc96cc">
      <Terms xmlns="http://schemas.microsoft.com/office/infopath/2007/PartnerControls"/>
    </LocalizationTagsTaxHTField0>
    <BusinessGroup xmlns="4873beb7-5857-4685-be1f-d57550cc96cc" xsi:nil="true"/>
    <Providers xmlns="4873beb7-5857-4685-be1f-d57550cc96cc" xsi:nil="true"/>
    <TemplateTemplateType xmlns="4873beb7-5857-4685-be1f-d57550cc96cc">PowerPoint Presentation Template</TemplateTemplateType>
    <TimesCloned xmlns="4873beb7-5857-4685-be1f-d57550cc96cc" xsi:nil="true"/>
    <TPAppVersion xmlns="4873beb7-5857-4685-be1f-d57550cc96cc" xsi:nil="true"/>
    <VoteCount xmlns="4873beb7-5857-4685-be1f-d57550cc96cc" xsi:nil="true"/>
    <AverageRating xmlns="4873beb7-5857-4685-be1f-d57550cc96cc" xsi:nil="true"/>
    <FeatureTagsTaxHTField0 xmlns="4873beb7-5857-4685-be1f-d57550cc96cc">
      <Terms xmlns="http://schemas.microsoft.com/office/infopath/2007/PartnerControls"/>
    </FeatureTagsTaxHTField0>
    <Provider xmlns="4873beb7-5857-4685-be1f-d57550cc96cc" xsi:nil="true"/>
    <UACurrentWords xmlns="4873beb7-5857-4685-be1f-d57550cc96cc" xsi:nil="true"/>
    <AssetId xmlns="4873beb7-5857-4685-be1f-d57550cc96cc">TP103431361</AssetId>
    <TPClientViewer xmlns="4873beb7-5857-4685-be1f-d57550cc96cc" xsi:nil="true"/>
    <DSATActionTaken xmlns="4873beb7-5857-4685-be1f-d57550cc96cc" xsi:nil="true"/>
    <APEditor xmlns="4873beb7-5857-4685-be1f-d57550cc96cc">
      <UserInfo>
        <DisplayName/>
        <AccountId xsi:nil="true"/>
        <AccountType/>
      </UserInfo>
    </APEditor>
    <TPInstallLocation xmlns="4873beb7-5857-4685-be1f-d57550cc96cc" xsi:nil="true"/>
    <OOCacheId xmlns="4873beb7-5857-4685-be1f-d57550cc96cc" xsi:nil="true"/>
    <IsDeleted xmlns="4873beb7-5857-4685-be1f-d57550cc96cc">false</IsDeleted>
    <PublishTargets xmlns="4873beb7-5857-4685-be1f-d57550cc96cc">OfficeOnlineVNext</PublishTargets>
    <ApprovalLog xmlns="4873beb7-5857-4685-be1f-d57550cc96cc" xsi:nil="true"/>
    <BugNumber xmlns="4873beb7-5857-4685-be1f-d57550cc96cc" xsi:nil="true"/>
    <CrawlForDependencies xmlns="4873beb7-5857-4685-be1f-d57550cc96cc">false</CrawlForDependencies>
    <InternalTagsTaxHTField0 xmlns="4873beb7-5857-4685-be1f-d57550cc96cc">
      <Terms xmlns="http://schemas.microsoft.com/office/infopath/2007/PartnerControls"/>
    </InternalTagsTaxHTField0>
    <LastHandOff xmlns="4873beb7-5857-4685-be1f-d57550cc96cc" xsi:nil="true"/>
    <Milestone xmlns="4873beb7-5857-4685-be1f-d57550cc96cc" xsi:nil="true"/>
    <OriginalRelease xmlns="4873beb7-5857-4685-be1f-d57550cc96cc">15</OriginalRelease>
    <RecommendationsModifier xmlns="4873beb7-5857-4685-be1f-d57550cc96cc" xsi:nil="true"/>
    <ScenarioTagsTaxHTField0 xmlns="4873beb7-5857-4685-be1f-d57550cc96cc">
      <Terms xmlns="http://schemas.microsoft.com/office/infopath/2007/PartnerControls"/>
    </ScenarioTagsTaxHTField0>
    <UANotes xmlns="4873beb7-5857-4685-be1f-d57550cc96cc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28C8B9CA-0273-4370-889A-FC05DA5C2FA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873beb7-5857-4685-be1f-d57550cc96c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CDDBB83-77C1-4099-A0AA-289882E745E2}">
  <ds:schemaRefs>
    <ds:schemaRef ds:uri="http://purl.org/dc/elements/1.1/"/>
    <ds:schemaRef ds:uri="http://schemas.openxmlformats.org/package/2006/metadata/core-properties"/>
    <ds:schemaRef ds:uri="4873beb7-5857-4685-be1f-d57550cc96cc"/>
    <ds:schemaRef ds:uri="http://www.w3.org/XML/1998/namespace"/>
    <ds:schemaRef ds:uri="http://purl.org/dc/dcmitype/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561E720F-F05D-4536-9C34-0CFCED65D3B7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8efc1bb9-b90f-4a48-bf6c-ba0686193b80}" enabled="0" method="" siteId="{8efc1bb9-b90f-4a48-bf6c-ba0686193b80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Academic presentation, pinstripe and ribbon design (widescreen)</Template>
  <TotalTime>336</TotalTime>
  <Words>443</Words>
  <Application>Microsoft Office PowerPoint</Application>
  <PresentationFormat>Widescreen</PresentationFormat>
  <Paragraphs>63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Euphemia</vt:lpstr>
      <vt:lpstr>Plantagenet Cherokee</vt:lpstr>
      <vt:lpstr>Wingdings</vt:lpstr>
      <vt:lpstr>Academic Literature 16x9</vt:lpstr>
      <vt:lpstr>The Social Worker’s Compass: Navigating Manipulation in Mediation for child- Centered Outcomes</vt:lpstr>
      <vt:lpstr> Divorce and Separation in South Africa</vt:lpstr>
      <vt:lpstr>PowerPoint Presentation</vt:lpstr>
      <vt:lpstr>The Promise of Mediation</vt:lpstr>
      <vt:lpstr>The Hidden Threat</vt:lpstr>
      <vt:lpstr>Forms of Manipulation</vt:lpstr>
      <vt:lpstr>The Social Worker's Unique Role </vt:lpstr>
      <vt:lpstr>Conclusion </vt:lpstr>
      <vt:lpstr>Thank You &amp; Q&amp;A </vt:lpstr>
      <vt:lpstr>   Literature Review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Christené Gaitskill</dc:creator>
  <cp:lastModifiedBy>Christené Gaitskill</cp:lastModifiedBy>
  <cp:revision>2</cp:revision>
  <dcterms:created xsi:type="dcterms:W3CDTF">2025-09-05T09:46:47Z</dcterms:created>
  <dcterms:modified xsi:type="dcterms:W3CDTF">2025-09-07T12:11:20Z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0x0101006EDDDB5EE6D98C44930B742096920B300400F5B6D36B3EF94B4E9A635CDF2A18F5B8</vt:lpwstr>
  </property>
  <property fmtid="{D5CDD505-2E9C-101B-9397-08002B2CF9AE}" pid="3" name="InternalTags">
    <vt:lpwstr/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